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4" r:id="rId1"/>
    <p:sldMasterId id="2147483725" r:id="rId2"/>
    <p:sldMasterId id="2147483726" r:id="rId3"/>
    <p:sldMasterId id="2147483727" r:id="rId4"/>
    <p:sldMasterId id="2147483728" r:id="rId5"/>
    <p:sldMasterId id="2147483729" r:id="rId6"/>
  </p:sldMasterIdLst>
  <p:notesMasterIdLst>
    <p:notesMasterId r:id="rId42"/>
  </p:notesMasterIdLst>
  <p:sldIdLst>
    <p:sldId id="256" r:id="rId7"/>
    <p:sldId id="257" r:id="rId8"/>
    <p:sldId id="258" r:id="rId9"/>
    <p:sldId id="259" r:id="rId10"/>
    <p:sldId id="260" r:id="rId11"/>
    <p:sldId id="261" r:id="rId12"/>
    <p:sldId id="262" r:id="rId13"/>
    <p:sldId id="263" r:id="rId14"/>
    <p:sldId id="264" r:id="rId15"/>
    <p:sldId id="265" r:id="rId16"/>
    <p:sldId id="267" r:id="rId17"/>
    <p:sldId id="268" r:id="rId18"/>
    <p:sldId id="269" r:id="rId19"/>
    <p:sldId id="270" r:id="rId20"/>
    <p:sldId id="271" r:id="rId21"/>
    <p:sldId id="272" r:id="rId22"/>
    <p:sldId id="266" r:id="rId23"/>
    <p:sldId id="273" r:id="rId24"/>
    <p:sldId id="274" r:id="rId25"/>
    <p:sldId id="276" r:id="rId26"/>
    <p:sldId id="275" r:id="rId27"/>
    <p:sldId id="279" r:id="rId28"/>
    <p:sldId id="280" r:id="rId29"/>
    <p:sldId id="289" r:id="rId30"/>
    <p:sldId id="294" r:id="rId31"/>
    <p:sldId id="290" r:id="rId32"/>
    <p:sldId id="291" r:id="rId33"/>
    <p:sldId id="292" r:id="rId34"/>
    <p:sldId id="293" r:id="rId35"/>
    <p:sldId id="282" r:id="rId36"/>
    <p:sldId id="283" r:id="rId37"/>
    <p:sldId id="284" r:id="rId38"/>
    <p:sldId id="285" r:id="rId39"/>
    <p:sldId id="286" r:id="rId40"/>
    <p:sldId id="287" r:id="rId41"/>
  </p:sldIdLst>
  <p:sldSz cx="9144000" cy="5143500" type="screen16x9"/>
  <p:notesSz cx="6858000" cy="9144000"/>
  <p:embeddedFontLst>
    <p:embeddedFont>
      <p:font typeface="Avenir" panose="02000503020000020003" pitchFamily="2" charset="0"/>
      <p:regular r:id="rId43"/>
      <p:italic r:id="rId44"/>
    </p:embeddedFont>
    <p:embeddedFont>
      <p:font typeface="Avenir Book" panose="02000503020000020003" pitchFamily="2" charset="0"/>
      <p:regular r:id="rId45"/>
      <p:italic r:id="rId46"/>
    </p:embeddedFont>
    <p:embeddedFont>
      <p:font typeface="Calibri" panose="020F0502020204030204" pitchFamily="34" charset="0"/>
      <p:regular r:id="rId47"/>
      <p:bold r:id="rId48"/>
      <p:italic r:id="rId49"/>
      <p:boldItalic r:id="rId50"/>
    </p:embeddedFont>
    <p:embeddedFont>
      <p:font typeface="Helvetica Neue" panose="02000503000000020004" pitchFamily="2" charset="0"/>
      <p:regular r:id="rId51"/>
      <p:bold r:id="rId52"/>
      <p:italic r:id="rId53"/>
      <p:boldItalic r:id="rId54"/>
    </p:embeddedFont>
    <p:embeddedFont>
      <p:font typeface="Open Sans" panose="020B0606030504020204" pitchFamily="34" charset="0"/>
      <p:regular r:id="rId55"/>
      <p:bold r:id="rId56"/>
      <p:italic r:id="rId57"/>
      <p:boldItalic r:id="rId58"/>
    </p:embeddedFont>
    <p:embeddedFont>
      <p:font typeface="Open Sans Light" panose="020B0306030504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56129"/>
  </p:normalViewPr>
  <p:slideViewPr>
    <p:cSldViewPr snapToGrid="0">
      <p:cViewPr varScale="1">
        <p:scale>
          <a:sx n="90" d="100"/>
          <a:sy n="90" d="100"/>
        </p:scale>
        <p:origin x="2280"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9.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201326ee8f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2201326ee8f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Hello</a:t>
            </a:r>
            <a:r>
              <a:rPr lang="fi-FI" dirty="0"/>
              <a:t>, </a:t>
            </a:r>
            <a:r>
              <a:rPr lang="fi-FI" dirty="0" err="1"/>
              <a:t>I´m</a:t>
            </a:r>
            <a:r>
              <a:rPr lang="fi-FI" dirty="0"/>
              <a:t> Helmi Tuori </a:t>
            </a:r>
            <a:r>
              <a:rPr lang="fi-FI" dirty="0" err="1"/>
              <a:t>from</a:t>
            </a:r>
            <a:r>
              <a:rPr lang="fi-FI" dirty="0"/>
              <a:t> Forum </a:t>
            </a:r>
            <a:r>
              <a:rPr lang="fi-FI" dirty="0" err="1"/>
              <a:t>Virium</a:t>
            </a:r>
            <a:r>
              <a:rPr lang="fi-FI" dirty="0"/>
              <a:t> Helsinki, </a:t>
            </a:r>
          </a:p>
          <a:p>
            <a:pPr marL="0" lvl="0" indent="0" algn="l" rtl="0">
              <a:spcBef>
                <a:spcPts val="0"/>
              </a:spcBef>
              <a:spcAft>
                <a:spcPts val="0"/>
              </a:spcAft>
              <a:buNone/>
            </a:pPr>
            <a:r>
              <a:rPr lang="fi-FI" dirty="0" err="1"/>
              <a:t>project</a:t>
            </a:r>
            <a:r>
              <a:rPr lang="fi-FI" dirty="0"/>
              <a:t> </a:t>
            </a:r>
            <a:r>
              <a:rPr lang="fi-FI" dirty="0" err="1"/>
              <a:t>manager</a:t>
            </a:r>
            <a:r>
              <a:rPr lang="fi-FI" dirty="0"/>
              <a:t> of </a:t>
            </a:r>
            <a:r>
              <a:rPr lang="fi-FI" dirty="0" err="1"/>
              <a:t>the</a:t>
            </a:r>
            <a:r>
              <a:rPr lang="fi-FI" dirty="0"/>
              <a:t> LiiDi2 </a:t>
            </a:r>
            <a:r>
              <a:rPr lang="fi-FI" dirty="0" err="1"/>
              <a:t>project</a:t>
            </a:r>
            <a:r>
              <a:rPr lang="fi-FI" dirty="0"/>
              <a:t>, and </a:t>
            </a:r>
            <a:r>
              <a:rPr lang="fi-FI" dirty="0" err="1"/>
              <a:t>here</a:t>
            </a:r>
            <a:r>
              <a:rPr lang="fi-FI" dirty="0"/>
              <a:t> to </a:t>
            </a:r>
            <a:r>
              <a:rPr lang="fi-FI" dirty="0" err="1"/>
              <a:t>talk</a:t>
            </a:r>
            <a:r>
              <a:rPr lang="fi-FI" dirty="0"/>
              <a:t> </a:t>
            </a:r>
            <a:r>
              <a:rPr lang="fi-FI" dirty="0" err="1"/>
              <a:t>about</a:t>
            </a:r>
            <a:r>
              <a:rPr lang="fi-FI" dirty="0"/>
              <a:t> </a:t>
            </a:r>
            <a:r>
              <a:rPr lang="fi-FI" dirty="0" err="1"/>
              <a:t>the</a:t>
            </a:r>
            <a:r>
              <a:rPr lang="fi-FI" dirty="0"/>
              <a:t> Digital </a:t>
            </a:r>
            <a:r>
              <a:rPr lang="fi-FI" dirty="0" err="1"/>
              <a:t>Twin</a:t>
            </a:r>
            <a:r>
              <a:rPr lang="fi-FI" dirty="0"/>
              <a:t> of </a:t>
            </a:r>
            <a:r>
              <a:rPr lang="fi-FI" dirty="0" err="1"/>
              <a:t>Mobilityt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2e4aefd5dd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22e4aefd5dd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i-FI" sz="1000" b="1" dirty="0">
                <a:solidFill>
                  <a:schemeClr val="dk1"/>
                </a:solidFill>
                <a:latin typeface="Helvetica Neue"/>
                <a:ea typeface="Helvetica Neue"/>
                <a:cs typeface="Helvetica Neue"/>
                <a:sym typeface="Helvetica Neue"/>
              </a:rPr>
              <a:t>As </a:t>
            </a:r>
            <a:r>
              <a:rPr lang="fi-FI" sz="1000" b="1" dirty="0" err="1">
                <a:solidFill>
                  <a:schemeClr val="dk1"/>
                </a:solidFill>
                <a:latin typeface="Helvetica Neue"/>
                <a:ea typeface="Helvetica Neue"/>
                <a:cs typeface="Helvetica Neue"/>
                <a:sym typeface="Helvetica Neue"/>
              </a:rPr>
              <a:t>our</a:t>
            </a:r>
            <a:r>
              <a:rPr lang="fi-FI" sz="1000" b="1" dirty="0">
                <a:solidFill>
                  <a:schemeClr val="dk1"/>
                </a:solidFill>
                <a:latin typeface="Helvetica Neue"/>
                <a:ea typeface="Helvetica Neue"/>
                <a:cs typeface="Helvetica Neue"/>
                <a:sym typeface="Helvetica Neue"/>
              </a:rPr>
              <a:t> </a:t>
            </a:r>
            <a:r>
              <a:rPr lang="fi-FI" sz="1000" b="1" dirty="0" err="1">
                <a:solidFill>
                  <a:schemeClr val="dk1"/>
                </a:solidFill>
                <a:latin typeface="Helvetica Neue"/>
                <a:ea typeface="Helvetica Neue"/>
                <a:cs typeface="Helvetica Neue"/>
                <a:sym typeface="Helvetica Neue"/>
              </a:rPr>
              <a:t>partner</a:t>
            </a:r>
            <a:r>
              <a:rPr lang="fi-FI" sz="1000" b="1" dirty="0">
                <a:solidFill>
                  <a:schemeClr val="dk1"/>
                </a:solidFill>
                <a:latin typeface="Helvetica Neue"/>
                <a:ea typeface="Helvetica Neue"/>
                <a:cs typeface="Helvetica Neue"/>
                <a:sym typeface="Helvetica Neue"/>
              </a:rPr>
              <a:t> in </a:t>
            </a:r>
            <a:r>
              <a:rPr lang="fi-FI" sz="1000" b="1" dirty="0" err="1">
                <a:solidFill>
                  <a:schemeClr val="dk1"/>
                </a:solidFill>
                <a:latin typeface="Helvetica Neue"/>
                <a:ea typeface="Helvetica Neue"/>
                <a:cs typeface="Helvetica Neue"/>
                <a:sym typeface="Helvetica Neue"/>
              </a:rPr>
              <a:t>this</a:t>
            </a:r>
            <a:r>
              <a:rPr lang="fi-FI" sz="1000" b="1" dirty="0">
                <a:solidFill>
                  <a:schemeClr val="dk1"/>
                </a:solidFill>
                <a:latin typeface="Helvetica Neue"/>
                <a:ea typeface="Helvetica Neue"/>
                <a:cs typeface="Helvetica Neue"/>
                <a:sym typeface="Helvetica Neue"/>
              </a:rPr>
              <a:t> </a:t>
            </a:r>
            <a:r>
              <a:rPr lang="fi-FI" sz="1000" b="1" dirty="0" err="1">
                <a:solidFill>
                  <a:schemeClr val="dk1"/>
                </a:solidFill>
                <a:latin typeface="Helvetica Neue"/>
                <a:ea typeface="Helvetica Neue"/>
                <a:cs typeface="Helvetica Neue"/>
                <a:sym typeface="Helvetica Neue"/>
              </a:rPr>
              <a:t>project</a:t>
            </a:r>
            <a:r>
              <a:rPr lang="fi-FI" sz="1000" b="1" dirty="0">
                <a:solidFill>
                  <a:schemeClr val="dk1"/>
                </a:solidFill>
                <a:latin typeface="Helvetica Neue"/>
                <a:ea typeface="Helvetica Neue"/>
                <a:cs typeface="Helvetica Neue"/>
                <a:sym typeface="Helvetica Neue"/>
              </a:rPr>
              <a:t> </a:t>
            </a:r>
            <a:r>
              <a:rPr lang="fi-FI" sz="1000" b="1" dirty="0" err="1">
                <a:solidFill>
                  <a:schemeClr val="dk1"/>
                </a:solidFill>
                <a:latin typeface="Helvetica Neue"/>
                <a:ea typeface="Helvetica Neue"/>
                <a:cs typeface="Helvetica Neue"/>
                <a:sym typeface="Helvetica Neue"/>
              </a:rPr>
              <a:t>we</a:t>
            </a:r>
            <a:r>
              <a:rPr lang="fi-FI" sz="1000" b="1" dirty="0">
                <a:solidFill>
                  <a:schemeClr val="dk1"/>
                </a:solidFill>
                <a:latin typeface="Helvetica Neue"/>
                <a:ea typeface="Helvetica Neue"/>
                <a:cs typeface="Helvetica Neue"/>
                <a:sym typeface="Helvetica Neue"/>
              </a:rPr>
              <a:t> </a:t>
            </a:r>
            <a:r>
              <a:rPr lang="fi-FI" sz="1000" b="1" dirty="0" err="1">
                <a:solidFill>
                  <a:schemeClr val="dk1"/>
                </a:solidFill>
                <a:latin typeface="Helvetica Neue"/>
                <a:ea typeface="Helvetica Neue"/>
                <a:cs typeface="Helvetica Neue"/>
                <a:sym typeface="Helvetica Neue"/>
              </a:rPr>
              <a:t>have</a:t>
            </a:r>
            <a:r>
              <a:rPr lang="fi-FI" sz="1000" b="1" dirty="0">
                <a:solidFill>
                  <a:schemeClr val="dk1"/>
                </a:solidFill>
                <a:latin typeface="Helvetica Neue"/>
                <a:ea typeface="Helvetica Neue"/>
                <a:cs typeface="Helvetica Neue"/>
                <a:sym typeface="Helvetica Neue"/>
              </a:rPr>
              <a:t> Stara</a:t>
            </a:r>
            <a:r>
              <a:rPr lang="fi-FI" sz="1000" dirty="0">
                <a:solidFill>
                  <a:schemeClr val="dk1"/>
                </a:solidFill>
                <a:latin typeface="Helvetica Neue"/>
                <a:ea typeface="Helvetica Neue"/>
                <a:cs typeface="Helvetica Neue"/>
                <a:sym typeface="Helvetica Neue"/>
              </a:rPr>
              <a:t>, Helsinki City Construction </a:t>
            </a:r>
            <a:r>
              <a:rPr lang="fi-FI" sz="1000" dirty="0" err="1">
                <a:solidFill>
                  <a:schemeClr val="dk1"/>
                </a:solidFill>
                <a:latin typeface="Helvetica Neue"/>
                <a:ea typeface="Helvetica Neue"/>
                <a:cs typeface="Helvetica Neue"/>
                <a:sym typeface="Helvetica Neue"/>
              </a:rPr>
              <a:t>services</a:t>
            </a:r>
            <a:endParaRPr lang="fi-FI" sz="1000" dirty="0">
              <a:solidFill>
                <a:schemeClr val="dk1"/>
              </a:solidFill>
              <a:latin typeface="Helvetica Neue"/>
              <a:ea typeface="Helvetica Neue"/>
              <a:cs typeface="Helvetica Neue"/>
              <a:sym typeface="Helvetica Neue"/>
            </a:endParaRPr>
          </a:p>
          <a:p>
            <a:pPr marL="171450" lvl="0" indent="-171450" algn="l" rtl="0">
              <a:lnSpc>
                <a:spcPct val="115000"/>
              </a:lnSpc>
              <a:spcBef>
                <a:spcPts val="0"/>
              </a:spcBef>
              <a:spcAft>
                <a:spcPts val="0"/>
              </a:spcAft>
              <a:buClr>
                <a:schemeClr val="dk1"/>
              </a:buClr>
              <a:buSzPts val="1100"/>
            </a:pPr>
            <a:r>
              <a:rPr lang="fi-FI" sz="1000" dirty="0">
                <a:solidFill>
                  <a:schemeClr val="dk1"/>
                </a:solidFill>
                <a:latin typeface="Helvetica Neue"/>
                <a:ea typeface="Helvetica Neue"/>
                <a:cs typeface="Helvetica Neue"/>
                <a:sym typeface="Helvetica Neue"/>
              </a:rPr>
              <a:t>Stara is a </a:t>
            </a:r>
            <a:r>
              <a:rPr lang="fi-FI" sz="1000" dirty="0" err="1">
                <a:solidFill>
                  <a:schemeClr val="dk1"/>
                </a:solidFill>
                <a:latin typeface="Helvetica Neue"/>
                <a:ea typeface="Helvetica Neue"/>
                <a:cs typeface="Helvetica Neue"/>
                <a:sym typeface="Helvetica Neue"/>
              </a:rPr>
              <a:t>producer</a:t>
            </a:r>
            <a:r>
              <a:rPr lang="fi-FI" sz="1000" dirty="0">
                <a:solidFill>
                  <a:schemeClr val="dk1"/>
                </a:solidFill>
                <a:latin typeface="Helvetica Neue"/>
                <a:ea typeface="Helvetica Neue"/>
                <a:cs typeface="Helvetica Neue"/>
                <a:sym typeface="Helvetica Neue"/>
              </a:rPr>
              <a:t> </a:t>
            </a:r>
            <a:r>
              <a:rPr lang="fi-FI" sz="1000" dirty="0" err="1">
                <a:solidFill>
                  <a:schemeClr val="dk1"/>
                </a:solidFill>
                <a:latin typeface="Helvetica Neue"/>
                <a:ea typeface="Helvetica Neue"/>
                <a:cs typeface="Helvetica Neue"/>
                <a:sym typeface="Helvetica Neue"/>
              </a:rPr>
              <a:t>organisation</a:t>
            </a:r>
            <a:r>
              <a:rPr lang="fi-FI" sz="1000" dirty="0">
                <a:solidFill>
                  <a:schemeClr val="dk1"/>
                </a:solidFill>
                <a:latin typeface="Helvetica Neue"/>
                <a:ea typeface="Helvetica Neue"/>
                <a:cs typeface="Helvetica Neue"/>
                <a:sym typeface="Helvetica Neue"/>
              </a:rPr>
              <a:t> </a:t>
            </a:r>
            <a:r>
              <a:rPr lang="fi-FI" sz="1000" dirty="0" err="1">
                <a:solidFill>
                  <a:schemeClr val="dk1"/>
                </a:solidFill>
                <a:latin typeface="Helvetica Neue"/>
                <a:ea typeface="Helvetica Neue"/>
                <a:cs typeface="Helvetica Neue"/>
                <a:sym typeface="Helvetica Neue"/>
              </a:rPr>
              <a:t>founded</a:t>
            </a:r>
            <a:r>
              <a:rPr lang="fi-FI" sz="1000" dirty="0">
                <a:solidFill>
                  <a:schemeClr val="dk1"/>
                </a:solidFill>
                <a:latin typeface="Helvetica Neue"/>
                <a:ea typeface="Helvetica Neue"/>
                <a:cs typeface="Helvetica Neue"/>
                <a:sym typeface="Helvetica Neue"/>
              </a:rPr>
              <a:t> in 2009, </a:t>
            </a:r>
          </a:p>
          <a:p>
            <a:pPr marL="171450" lvl="0" indent="-171450" algn="l" rtl="0">
              <a:lnSpc>
                <a:spcPct val="115000"/>
              </a:lnSpc>
              <a:spcBef>
                <a:spcPts val="0"/>
              </a:spcBef>
              <a:spcAft>
                <a:spcPts val="0"/>
              </a:spcAft>
              <a:buClr>
                <a:schemeClr val="dk1"/>
              </a:buClr>
              <a:buSzPts val="1100"/>
            </a:pPr>
            <a:r>
              <a:rPr lang="fi" sz="1000" b="1" dirty="0">
                <a:solidFill>
                  <a:schemeClr val="dk1"/>
                </a:solidFill>
                <a:latin typeface="Avenir"/>
                <a:ea typeface="Avenir"/>
                <a:cs typeface="Avenir"/>
                <a:sym typeface="Avenir"/>
              </a:rPr>
              <a:t>Stara builds Helsinki’s streets</a:t>
            </a:r>
            <a:r>
              <a:rPr lang="fi" sz="1000" dirty="0">
                <a:solidFill>
                  <a:schemeClr val="dk1"/>
                </a:solidFill>
                <a:latin typeface="Avenir"/>
                <a:ea typeface="Avenir"/>
                <a:cs typeface="Avenir"/>
                <a:sym typeface="Avenir"/>
              </a:rPr>
              <a:t>, parks and municipal engineering services – everything that a City’s infrastructure needs</a:t>
            </a:r>
          </a:p>
          <a:p>
            <a:pPr marL="171450" lvl="0" indent="-171450" algn="l" rtl="0">
              <a:lnSpc>
                <a:spcPct val="115000"/>
              </a:lnSpc>
              <a:spcBef>
                <a:spcPts val="0"/>
              </a:spcBef>
              <a:spcAft>
                <a:spcPts val="0"/>
              </a:spcAft>
              <a:buClr>
                <a:schemeClr val="dk1"/>
              </a:buClr>
              <a:buSzPts val="1100"/>
            </a:pPr>
            <a:r>
              <a:rPr lang="en-GB" sz="1000" dirty="0">
                <a:solidFill>
                  <a:schemeClr val="dk1"/>
                </a:solidFill>
                <a:latin typeface="Avenir"/>
                <a:ea typeface="Helvetica Neue"/>
                <a:cs typeface="Helvetica Neue"/>
                <a:sym typeface="Avenir"/>
              </a:rPr>
              <a:t>W</a:t>
            </a:r>
            <a:r>
              <a:rPr lang="fi" sz="1000" dirty="0">
                <a:solidFill>
                  <a:schemeClr val="dk1"/>
                </a:solidFill>
                <a:latin typeface="Avenir"/>
                <a:ea typeface="Helvetica Neue"/>
                <a:cs typeface="Helvetica Neue"/>
                <a:sym typeface="Avenir"/>
              </a:rPr>
              <a:t>ith an yearly turnover of over 200 million euros</a:t>
            </a:r>
            <a:endParaRPr sz="10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2e4aefd5dd_0_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22e4aefd5dd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2e4aefd5dd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22e4aefd5dd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fi-FI" b="1" dirty="0"/>
              <a:t>LiiDi2 </a:t>
            </a:r>
            <a:r>
              <a:rPr lang="fi-FI" b="1" dirty="0" err="1"/>
              <a:t>projects</a:t>
            </a:r>
            <a:r>
              <a:rPr lang="fi-FI" b="1" dirty="0"/>
              <a:t> </a:t>
            </a:r>
            <a:r>
              <a:rPr lang="fi-FI" b="1" dirty="0" err="1"/>
              <a:t>aim</a:t>
            </a:r>
            <a:r>
              <a:rPr lang="fi-FI" b="1" dirty="0"/>
              <a:t> is to </a:t>
            </a:r>
            <a:r>
              <a:rPr lang="fi-FI" b="1" dirty="0" err="1"/>
              <a:t>create</a:t>
            </a:r>
            <a:r>
              <a:rPr lang="fi-FI" b="1" dirty="0"/>
              <a:t> a </a:t>
            </a:r>
            <a:r>
              <a:rPr lang="fi-FI" b="1" dirty="0" err="1"/>
              <a:t>model</a:t>
            </a:r>
            <a:r>
              <a:rPr lang="fi-FI" dirty="0"/>
              <a:t> for </a:t>
            </a:r>
            <a:r>
              <a:rPr lang="fi-FI" dirty="0" err="1"/>
              <a:t>the</a:t>
            </a:r>
            <a:r>
              <a:rPr lang="fi-FI" dirty="0"/>
              <a:t> </a:t>
            </a:r>
            <a:r>
              <a:rPr lang="fi-FI" dirty="0" err="1"/>
              <a:t>digital</a:t>
            </a:r>
            <a:r>
              <a:rPr lang="fi-FI" dirty="0"/>
              <a:t> </a:t>
            </a:r>
            <a:r>
              <a:rPr lang="fi-FI" dirty="0" err="1"/>
              <a:t>twin</a:t>
            </a:r>
            <a:r>
              <a:rPr lang="fi-FI" dirty="0"/>
              <a:t> of </a:t>
            </a:r>
            <a:r>
              <a:rPr lang="fi-FI" dirty="0" err="1"/>
              <a:t>mobility</a:t>
            </a:r>
            <a:r>
              <a:rPr lang="fi-FI" dirty="0"/>
              <a:t> </a:t>
            </a:r>
            <a:r>
              <a:rPr lang="fi-FI" dirty="0" err="1"/>
              <a:t>together</a:t>
            </a:r>
            <a:r>
              <a:rPr lang="fi-FI" dirty="0"/>
              <a:t> </a:t>
            </a:r>
            <a:r>
              <a:rPr lang="fi-FI" dirty="0" err="1"/>
              <a:t>with</a:t>
            </a:r>
            <a:r>
              <a:rPr lang="fi-FI" dirty="0"/>
              <a:t> </a:t>
            </a:r>
            <a:r>
              <a:rPr lang="fi-FI" dirty="0" err="1"/>
              <a:t>companies</a:t>
            </a:r>
            <a:r>
              <a:rPr lang="fi-FI" dirty="0"/>
              <a:t> and city </a:t>
            </a:r>
            <a:r>
              <a:rPr lang="fi-FI" dirty="0" err="1"/>
              <a:t>units</a:t>
            </a:r>
            <a:endParaRPr lang="fi-FI" dirty="0"/>
          </a:p>
          <a:p>
            <a:pPr marL="171450" lvl="0" indent="-171450" algn="l" rtl="0">
              <a:spcBef>
                <a:spcPts val="0"/>
              </a:spcBef>
              <a:spcAft>
                <a:spcPts val="0"/>
              </a:spcAft>
            </a:pPr>
            <a:r>
              <a:rPr lang="fi-FI" b="1" dirty="0" err="1"/>
              <a:t>We</a:t>
            </a:r>
            <a:r>
              <a:rPr lang="fi-FI" b="1" dirty="0"/>
              <a:t> </a:t>
            </a:r>
            <a:r>
              <a:rPr lang="fi-FI" b="1" dirty="0" err="1"/>
              <a:t>pilot</a:t>
            </a:r>
            <a:r>
              <a:rPr lang="fi-FI" b="1" dirty="0"/>
              <a:t> </a:t>
            </a:r>
            <a:r>
              <a:rPr lang="fi-FI" b="1" dirty="0" err="1"/>
              <a:t>methods</a:t>
            </a:r>
            <a:r>
              <a:rPr lang="fi-FI" b="1" dirty="0"/>
              <a:t> </a:t>
            </a:r>
            <a:r>
              <a:rPr lang="fi-FI" dirty="0"/>
              <a:t>for </a:t>
            </a:r>
            <a:r>
              <a:rPr lang="fi-FI" dirty="0" err="1"/>
              <a:t>collecting</a:t>
            </a:r>
            <a:r>
              <a:rPr lang="fi-FI" dirty="0"/>
              <a:t> and </a:t>
            </a:r>
            <a:r>
              <a:rPr lang="fi-FI" dirty="0" err="1"/>
              <a:t>making</a:t>
            </a:r>
            <a:r>
              <a:rPr lang="fi-FI" dirty="0"/>
              <a:t> data </a:t>
            </a:r>
            <a:r>
              <a:rPr lang="fi-FI" dirty="0" err="1"/>
              <a:t>available</a:t>
            </a:r>
            <a:endParaRPr lang="fi-FI" dirty="0"/>
          </a:p>
          <a:p>
            <a:pPr marL="171450" lvl="0" indent="-171450" algn="l" rtl="0">
              <a:spcBef>
                <a:spcPts val="0"/>
              </a:spcBef>
              <a:spcAft>
                <a:spcPts val="0"/>
              </a:spcAft>
            </a:pPr>
            <a:r>
              <a:rPr lang="fi-FI" b="1" dirty="0" err="1"/>
              <a:t>Our</a:t>
            </a:r>
            <a:r>
              <a:rPr lang="fi-FI" b="1" dirty="0"/>
              <a:t> </a:t>
            </a:r>
            <a:r>
              <a:rPr lang="fi-FI" b="1" dirty="0" err="1"/>
              <a:t>challenge</a:t>
            </a:r>
            <a:r>
              <a:rPr lang="fi-FI" b="1" dirty="0"/>
              <a:t> is to </a:t>
            </a:r>
            <a:r>
              <a:rPr lang="fi-FI" b="1" dirty="0" err="1"/>
              <a:t>recognise</a:t>
            </a:r>
            <a:r>
              <a:rPr lang="fi-FI" dirty="0"/>
              <a:t> </a:t>
            </a:r>
            <a:r>
              <a:rPr lang="fi-FI" dirty="0" err="1"/>
              <a:t>all</a:t>
            </a:r>
            <a:r>
              <a:rPr lang="fi-FI" dirty="0"/>
              <a:t> </a:t>
            </a:r>
            <a:r>
              <a:rPr lang="fi-FI" dirty="0" err="1"/>
              <a:t>relevant</a:t>
            </a:r>
            <a:r>
              <a:rPr lang="fi-FI" dirty="0"/>
              <a:t> data and show </a:t>
            </a:r>
            <a:r>
              <a:rPr lang="fi-FI" dirty="0" err="1"/>
              <a:t>what</a:t>
            </a:r>
            <a:r>
              <a:rPr lang="fi-FI" dirty="0"/>
              <a:t> </a:t>
            </a:r>
            <a:r>
              <a:rPr lang="fi-FI" dirty="0" err="1"/>
              <a:t>benefits</a:t>
            </a:r>
            <a:r>
              <a:rPr lang="fi-FI" dirty="0"/>
              <a:t> </a:t>
            </a:r>
            <a:r>
              <a:rPr lang="fi-FI" dirty="0" err="1"/>
              <a:t>the</a:t>
            </a:r>
            <a:r>
              <a:rPr lang="fi-FI" dirty="0"/>
              <a:t> </a:t>
            </a:r>
            <a:r>
              <a:rPr lang="fi-FI" dirty="0" err="1"/>
              <a:t>combining</a:t>
            </a:r>
            <a:r>
              <a:rPr lang="fi-FI" dirty="0"/>
              <a:t> of </a:t>
            </a:r>
            <a:r>
              <a:rPr lang="fi-FI" dirty="0" err="1"/>
              <a:t>those</a:t>
            </a:r>
            <a:r>
              <a:rPr lang="fi-FI" dirty="0"/>
              <a:t> </a:t>
            </a:r>
            <a:r>
              <a:rPr lang="fi-FI" dirty="0" err="1"/>
              <a:t>could</a:t>
            </a:r>
            <a:r>
              <a:rPr lang="fi-FI" dirty="0"/>
              <a:t> </a:t>
            </a:r>
            <a:r>
              <a:rPr lang="fi-FI" dirty="0" err="1"/>
              <a:t>bring</a:t>
            </a:r>
            <a:r>
              <a:rPr lang="fi-FI" dirty="0"/>
              <a:t>  for </a:t>
            </a:r>
            <a:r>
              <a:rPr lang="fi-FI" dirty="0" err="1"/>
              <a:t>the</a:t>
            </a:r>
            <a:r>
              <a:rPr lang="fi-FI" dirty="0"/>
              <a:t> city and </a:t>
            </a:r>
            <a:r>
              <a:rPr lang="fi-FI" dirty="0" err="1"/>
              <a:t>companies</a:t>
            </a:r>
            <a:r>
              <a:rPr lang="fi-FI" dirty="0"/>
              <a:t> </a:t>
            </a:r>
            <a:r>
              <a:rPr lang="fi-FI" dirty="0" err="1"/>
              <a:t>alike</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201326ee8f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2201326ee8f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i-FI" dirty="0"/>
              <a:t>In </a:t>
            </a:r>
            <a:r>
              <a:rPr lang="fi-FI" dirty="0" err="1"/>
              <a:t>our</a:t>
            </a:r>
            <a:r>
              <a:rPr lang="fi-FI" dirty="0"/>
              <a:t> </a:t>
            </a:r>
            <a:r>
              <a:rPr lang="fi-FI" dirty="0" err="1"/>
              <a:t>understanding</a:t>
            </a:r>
            <a:r>
              <a:rPr lang="fi-FI" dirty="0"/>
              <a:t> </a:t>
            </a:r>
            <a:r>
              <a:rPr lang="en-GB" sz="1100" dirty="0">
                <a:solidFill>
                  <a:schemeClr val="dk1"/>
                </a:solidFill>
              </a:rPr>
              <a:t>The digital twin of mobility </a:t>
            </a:r>
            <a:r>
              <a:rPr lang="en-GB" sz="1100" b="1" dirty="0">
                <a:solidFill>
                  <a:schemeClr val="dk1"/>
                </a:solidFill>
              </a:rPr>
              <a:t>describes urban traffic, the traffic environment and conditions virtually</a:t>
            </a:r>
          </a:p>
          <a:p>
            <a:pPr marL="0" lvl="0" indent="0" algn="l" rtl="0">
              <a:spcBef>
                <a:spcPts val="0"/>
              </a:spcBef>
              <a:spcAft>
                <a:spcPts val="0"/>
              </a:spcAft>
              <a:buNone/>
            </a:pPr>
            <a:r>
              <a:rPr lang="fi-FI" b="1" dirty="0" err="1"/>
              <a:t>The</a:t>
            </a:r>
            <a:r>
              <a:rPr lang="fi-FI" b="1" dirty="0"/>
              <a:t> data </a:t>
            </a:r>
            <a:r>
              <a:rPr lang="fi-FI" b="1" dirty="0" err="1"/>
              <a:t>dimensions</a:t>
            </a:r>
            <a:r>
              <a:rPr lang="fi-FI" b="1" dirty="0"/>
              <a:t> </a:t>
            </a:r>
            <a:r>
              <a:rPr lang="fi-FI" b="1" dirty="0" err="1"/>
              <a:t>we</a:t>
            </a:r>
            <a:r>
              <a:rPr lang="fi-FI" b="1" dirty="0"/>
              <a:t> </a:t>
            </a:r>
            <a:r>
              <a:rPr lang="fi-FI" b="1" dirty="0" err="1"/>
              <a:t>use</a:t>
            </a:r>
            <a:r>
              <a:rPr lang="fi-FI" b="1" dirty="0"/>
              <a:t> </a:t>
            </a:r>
            <a:r>
              <a:rPr lang="fi-FI" b="1" dirty="0" err="1"/>
              <a:t>are</a:t>
            </a:r>
            <a:r>
              <a:rPr lang="fi-FI" dirty="0"/>
              <a:t> </a:t>
            </a:r>
          </a:p>
          <a:p>
            <a:pPr marL="171450" lvl="0" indent="-171450" algn="l" rtl="0">
              <a:spcBef>
                <a:spcPts val="0"/>
              </a:spcBef>
              <a:spcAft>
                <a:spcPts val="0"/>
              </a:spcAft>
              <a:buFontTx/>
              <a:buChar char="-"/>
            </a:pPr>
            <a:r>
              <a:rPr lang="fi-FI" dirty="0" err="1"/>
              <a:t>infrastructure</a:t>
            </a:r>
            <a:r>
              <a:rPr lang="fi-FI" dirty="0"/>
              <a:t> &amp; </a:t>
            </a:r>
            <a:r>
              <a:rPr lang="fi-FI" dirty="0" err="1"/>
              <a:t>traffic</a:t>
            </a:r>
            <a:r>
              <a:rPr lang="fi-FI" dirty="0"/>
              <a:t> </a:t>
            </a:r>
            <a:r>
              <a:rPr lang="fi-FI" dirty="0" err="1"/>
              <a:t>environment</a:t>
            </a:r>
            <a:r>
              <a:rPr lang="fi-FI" dirty="0"/>
              <a:t> (</a:t>
            </a:r>
            <a:r>
              <a:rPr lang="fi-FI" dirty="0" err="1"/>
              <a:t>street</a:t>
            </a:r>
            <a:r>
              <a:rPr lang="fi-FI" dirty="0"/>
              <a:t> </a:t>
            </a:r>
            <a:r>
              <a:rPr lang="fi-FI" dirty="0" err="1"/>
              <a:t>structures</a:t>
            </a:r>
            <a:r>
              <a:rPr lang="fi-FI" dirty="0"/>
              <a:t>, </a:t>
            </a:r>
            <a:r>
              <a:rPr lang="fi-FI" dirty="0" err="1"/>
              <a:t>traffic</a:t>
            </a:r>
            <a:r>
              <a:rPr lang="fi-FI" dirty="0"/>
              <a:t> </a:t>
            </a:r>
            <a:r>
              <a:rPr lang="fi-FI" dirty="0" err="1"/>
              <a:t>signs</a:t>
            </a:r>
            <a:endParaRPr lang="fi-FI" dirty="0"/>
          </a:p>
          <a:p>
            <a:pPr marL="171450" lvl="0" indent="-171450" algn="l" rtl="0">
              <a:spcBef>
                <a:spcPts val="0"/>
              </a:spcBef>
              <a:spcAft>
                <a:spcPts val="0"/>
              </a:spcAft>
              <a:buFontTx/>
              <a:buChar char="-"/>
            </a:pPr>
            <a:r>
              <a:rPr lang="fi-FI" dirty="0" err="1"/>
              <a:t>Traffic</a:t>
            </a:r>
            <a:r>
              <a:rPr lang="fi-FI" dirty="0"/>
              <a:t> (</a:t>
            </a:r>
            <a:r>
              <a:rPr lang="fi-FI" dirty="0" err="1"/>
              <a:t>public</a:t>
            </a:r>
            <a:r>
              <a:rPr lang="fi-FI" dirty="0"/>
              <a:t> and </a:t>
            </a:r>
            <a:r>
              <a:rPr lang="fi-FI" dirty="0" err="1"/>
              <a:t>private</a:t>
            </a:r>
            <a:r>
              <a:rPr lang="fi-FI" dirty="0"/>
              <a:t> </a:t>
            </a:r>
            <a:r>
              <a:rPr lang="fi-FI" dirty="0" err="1"/>
              <a:t>vehicle</a:t>
            </a:r>
            <a:r>
              <a:rPr lang="fi-FI" dirty="0"/>
              <a:t> </a:t>
            </a:r>
            <a:r>
              <a:rPr lang="fi-FI" dirty="0" err="1"/>
              <a:t>traffic</a:t>
            </a:r>
            <a:r>
              <a:rPr lang="fi-FI" dirty="0"/>
              <a:t>, </a:t>
            </a:r>
            <a:r>
              <a:rPr lang="fi-FI" dirty="0" err="1"/>
              <a:t>pedestrians</a:t>
            </a:r>
            <a:r>
              <a:rPr lang="fi-FI" dirty="0"/>
              <a:t>)</a:t>
            </a:r>
          </a:p>
          <a:p>
            <a:pPr marL="171450" lvl="0" indent="-171450" algn="l" rtl="0">
              <a:spcBef>
                <a:spcPts val="0"/>
              </a:spcBef>
              <a:spcAft>
                <a:spcPts val="0"/>
              </a:spcAft>
              <a:buFontTx/>
              <a:buChar char="-"/>
            </a:pPr>
            <a:r>
              <a:rPr lang="fi-FI" dirty="0" err="1"/>
              <a:t>Traffic</a:t>
            </a:r>
            <a:r>
              <a:rPr lang="fi-FI" dirty="0"/>
              <a:t> </a:t>
            </a:r>
            <a:r>
              <a:rPr lang="fi-FI" dirty="0" err="1"/>
              <a:t>conditions</a:t>
            </a:r>
            <a:r>
              <a:rPr lang="fi-FI" dirty="0"/>
              <a:t> (</a:t>
            </a:r>
            <a:r>
              <a:rPr lang="fi-FI" dirty="0" err="1"/>
              <a:t>weather</a:t>
            </a:r>
            <a:r>
              <a:rPr lang="fi-FI" dirty="0"/>
              <a:t>, air </a:t>
            </a:r>
            <a:r>
              <a:rPr lang="fi-FI" dirty="0" err="1"/>
              <a:t>quality,resident</a:t>
            </a:r>
            <a:r>
              <a:rPr lang="fi-FI" dirty="0"/>
              <a:t>  feedback)</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2e4aefd5dd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22e4aefd5dd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dirty="0"/>
              <a:t>Here </a:t>
            </a:r>
            <a:r>
              <a:rPr lang="fi-FI" dirty="0" err="1"/>
              <a:t>you</a:t>
            </a:r>
            <a:r>
              <a:rPr lang="fi-FI" dirty="0"/>
              <a:t> </a:t>
            </a:r>
            <a:r>
              <a:rPr lang="fi-FI" dirty="0" err="1"/>
              <a:t>see</a:t>
            </a:r>
            <a:r>
              <a:rPr lang="fi-FI" dirty="0"/>
              <a:t> a </a:t>
            </a:r>
            <a:r>
              <a:rPr lang="fi-FI" dirty="0" err="1"/>
              <a:t>nice</a:t>
            </a:r>
            <a:r>
              <a:rPr lang="fi-FI" dirty="0"/>
              <a:t> </a:t>
            </a:r>
            <a:r>
              <a:rPr lang="fi-FI" dirty="0" err="1"/>
              <a:t>picture</a:t>
            </a:r>
            <a:r>
              <a:rPr lang="fi-FI" dirty="0"/>
              <a:t> of a </a:t>
            </a:r>
            <a:r>
              <a:rPr lang="fi-FI" dirty="0" err="1"/>
              <a:t>digital</a:t>
            </a:r>
            <a:r>
              <a:rPr lang="fi-FI" dirty="0"/>
              <a:t> </a:t>
            </a:r>
            <a:r>
              <a:rPr lang="fi-FI" dirty="0" err="1"/>
              <a:t>twin</a:t>
            </a:r>
            <a:r>
              <a:rPr lang="fi-FI" dirty="0"/>
              <a:t>, </a:t>
            </a:r>
            <a:r>
              <a:rPr lang="fi-FI" dirty="0" err="1"/>
              <a:t>that</a:t>
            </a:r>
            <a:r>
              <a:rPr lang="fi-FI" dirty="0"/>
              <a:t> is in </a:t>
            </a:r>
            <a:r>
              <a:rPr lang="fi-FI" dirty="0" err="1"/>
              <a:t>realtiy</a:t>
            </a:r>
            <a:r>
              <a:rPr lang="fi-FI" dirty="0"/>
              <a:t> a set of </a:t>
            </a:r>
            <a:r>
              <a:rPr lang="fi-FI" dirty="0" err="1"/>
              <a:t>interoperable</a:t>
            </a:r>
            <a:r>
              <a:rPr lang="fi-FI" dirty="0"/>
              <a:t> </a:t>
            </a:r>
            <a:r>
              <a:rPr lang="fi-FI" dirty="0" err="1"/>
              <a:t>ssystems</a:t>
            </a:r>
            <a:r>
              <a:rPr lang="fi-FI" dirty="0"/>
              <a:t> and data</a:t>
            </a:r>
            <a:endParaRPr dirty="0"/>
          </a:p>
        </p:txBody>
      </p:sp>
      <p:sp>
        <p:nvSpPr>
          <p:cNvPr id="768" name="Google Shape;768;g22e4aefd5dd_0_193:notes"/>
          <p:cNvSpPr txBox="1">
            <a:spLocks noGrp="1"/>
          </p:cNvSpPr>
          <p:nvPr>
            <p:ph type="sldNum" idx="12"/>
          </p:nvPr>
        </p:nvSpPr>
        <p:spPr>
          <a:xfrm>
            <a:off x="3884612"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fi"/>
              <a:t>14</a:t>
            </a:fld>
            <a:endParaRPr sz="1400">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2e4aefd5dd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22e4aefd5dd_0_3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b="1" dirty="0" err="1"/>
              <a:t>Our</a:t>
            </a:r>
            <a:r>
              <a:rPr lang="fi-FI" b="1" dirty="0"/>
              <a:t> </a:t>
            </a:r>
            <a:r>
              <a:rPr lang="fi-FI" b="1" dirty="0" err="1"/>
              <a:t>interest</a:t>
            </a:r>
            <a:r>
              <a:rPr lang="fi-FI" b="1" dirty="0"/>
              <a:t> is to </a:t>
            </a:r>
            <a:r>
              <a:rPr lang="fi-FI" b="1" dirty="0" err="1"/>
              <a:t>figure</a:t>
            </a:r>
            <a:r>
              <a:rPr lang="fi-FI" b="1" dirty="0"/>
              <a:t> out:</a:t>
            </a:r>
          </a:p>
          <a:p>
            <a:pPr marL="171450" lvl="0" indent="-171450" algn="l" rtl="0">
              <a:spcBef>
                <a:spcPts val="0"/>
              </a:spcBef>
              <a:spcAft>
                <a:spcPts val="0"/>
              </a:spcAft>
            </a:pPr>
            <a:r>
              <a:rPr lang="fi-FI" dirty="0" err="1"/>
              <a:t>Who</a:t>
            </a:r>
            <a:r>
              <a:rPr lang="fi-FI" dirty="0"/>
              <a:t> </a:t>
            </a:r>
            <a:r>
              <a:rPr lang="fi-FI" dirty="0" err="1"/>
              <a:t>are</a:t>
            </a:r>
            <a:r>
              <a:rPr lang="fi-FI" dirty="0"/>
              <a:t> </a:t>
            </a:r>
            <a:r>
              <a:rPr lang="fi-FI" dirty="0" err="1"/>
              <a:t>the</a:t>
            </a:r>
            <a:r>
              <a:rPr lang="fi-FI" dirty="0"/>
              <a:t> </a:t>
            </a:r>
            <a:r>
              <a:rPr lang="fi-FI" b="1" dirty="0"/>
              <a:t>data </a:t>
            </a:r>
            <a:r>
              <a:rPr lang="fi-FI" b="1" dirty="0" err="1"/>
              <a:t>producers</a:t>
            </a:r>
            <a:r>
              <a:rPr lang="fi-FI" dirty="0"/>
              <a:t>, </a:t>
            </a:r>
          </a:p>
          <a:p>
            <a:pPr marL="171450" lvl="0" indent="-171450" algn="l" rtl="0">
              <a:spcBef>
                <a:spcPts val="0"/>
              </a:spcBef>
              <a:spcAft>
                <a:spcPts val="0"/>
              </a:spcAft>
            </a:pPr>
            <a:r>
              <a:rPr lang="fi-FI" dirty="0" err="1"/>
              <a:t>where</a:t>
            </a:r>
            <a:r>
              <a:rPr lang="fi-FI" dirty="0"/>
              <a:t> </a:t>
            </a:r>
            <a:r>
              <a:rPr lang="fi-FI" dirty="0" err="1"/>
              <a:t>does</a:t>
            </a:r>
            <a:r>
              <a:rPr lang="fi-FI" dirty="0"/>
              <a:t> </a:t>
            </a:r>
            <a:r>
              <a:rPr lang="fi-FI" dirty="0" err="1"/>
              <a:t>the</a:t>
            </a:r>
            <a:r>
              <a:rPr lang="fi-FI" dirty="0"/>
              <a:t> </a:t>
            </a:r>
            <a:r>
              <a:rPr lang="fi-FI" b="1" dirty="0" err="1"/>
              <a:t>ownership</a:t>
            </a:r>
            <a:r>
              <a:rPr lang="fi-FI" dirty="0"/>
              <a:t> </a:t>
            </a:r>
            <a:r>
              <a:rPr lang="fi-FI" dirty="0" err="1"/>
              <a:t>lie</a:t>
            </a:r>
            <a:r>
              <a:rPr lang="fi-FI" dirty="0"/>
              <a:t> and </a:t>
            </a:r>
          </a:p>
          <a:p>
            <a:pPr marL="171450" lvl="0" indent="-171450" algn="l" rtl="0">
              <a:spcBef>
                <a:spcPts val="0"/>
              </a:spcBef>
              <a:spcAft>
                <a:spcPts val="0"/>
              </a:spcAft>
            </a:pPr>
            <a:r>
              <a:rPr lang="fi-FI" dirty="0" err="1"/>
              <a:t>how</a:t>
            </a:r>
            <a:r>
              <a:rPr lang="fi-FI" dirty="0"/>
              <a:t> </a:t>
            </a:r>
            <a:r>
              <a:rPr lang="fi-FI" dirty="0" err="1"/>
              <a:t>we</a:t>
            </a:r>
            <a:r>
              <a:rPr lang="fi-FI" dirty="0"/>
              <a:t> </a:t>
            </a:r>
            <a:r>
              <a:rPr lang="fi-FI" dirty="0" err="1"/>
              <a:t>can</a:t>
            </a:r>
            <a:r>
              <a:rPr lang="fi-FI" dirty="0"/>
              <a:t> </a:t>
            </a:r>
            <a:r>
              <a:rPr lang="fi-FI" dirty="0" err="1"/>
              <a:t>make</a:t>
            </a:r>
            <a:r>
              <a:rPr lang="fi-FI" dirty="0"/>
              <a:t> sure, </a:t>
            </a:r>
            <a:r>
              <a:rPr lang="fi-FI" dirty="0" err="1"/>
              <a:t>that</a:t>
            </a:r>
            <a:r>
              <a:rPr lang="fi-FI" dirty="0"/>
              <a:t> </a:t>
            </a:r>
            <a:r>
              <a:rPr lang="fi-FI" dirty="0" err="1"/>
              <a:t>Companies</a:t>
            </a:r>
            <a:r>
              <a:rPr lang="fi-FI" dirty="0"/>
              <a:t> and city </a:t>
            </a:r>
            <a:r>
              <a:rPr lang="fi-FI" dirty="0" err="1"/>
              <a:t>units</a:t>
            </a:r>
            <a:r>
              <a:rPr lang="fi-FI" dirty="0"/>
              <a:t> </a:t>
            </a:r>
            <a:r>
              <a:rPr lang="fi-FI" dirty="0" err="1"/>
              <a:t>can</a:t>
            </a:r>
            <a:r>
              <a:rPr lang="fi-FI" dirty="0"/>
              <a:t> </a:t>
            </a:r>
            <a:r>
              <a:rPr lang="fi-FI" dirty="0" err="1"/>
              <a:t>cooperate</a:t>
            </a:r>
            <a:r>
              <a:rPr lang="fi-FI" dirty="0"/>
              <a:t>, </a:t>
            </a:r>
            <a:r>
              <a:rPr lang="fi-FI" dirty="0" err="1"/>
              <a:t>create</a:t>
            </a:r>
            <a:r>
              <a:rPr lang="fi-FI" dirty="0"/>
              <a:t> </a:t>
            </a:r>
            <a:r>
              <a:rPr lang="fi-FI" dirty="0" err="1"/>
              <a:t>better</a:t>
            </a:r>
            <a:r>
              <a:rPr lang="fi-FI" dirty="0"/>
              <a:t> </a:t>
            </a:r>
            <a:r>
              <a:rPr lang="fi-FI" dirty="0" err="1"/>
              <a:t>services</a:t>
            </a:r>
            <a:r>
              <a:rPr lang="fi-FI" dirty="0"/>
              <a:t> and </a:t>
            </a:r>
            <a:r>
              <a:rPr lang="fi-FI" dirty="0" err="1"/>
              <a:t>new</a:t>
            </a:r>
            <a:r>
              <a:rPr lang="fi-FI" dirty="0"/>
              <a:t> business </a:t>
            </a:r>
            <a:r>
              <a:rPr lang="fi-FI" b="1" dirty="0" err="1"/>
              <a:t>by</a:t>
            </a:r>
            <a:r>
              <a:rPr lang="fi-FI" b="1" dirty="0"/>
              <a:t> </a:t>
            </a:r>
            <a:r>
              <a:rPr lang="fi-FI" b="1" dirty="0" err="1"/>
              <a:t>sharing</a:t>
            </a:r>
            <a:r>
              <a:rPr lang="fi-FI" b="1" dirty="0"/>
              <a:t> </a:t>
            </a:r>
            <a:r>
              <a:rPr lang="fi-FI" b="1" dirty="0" err="1"/>
              <a:t>mobility</a:t>
            </a:r>
            <a:r>
              <a:rPr lang="fi-FI" b="1" dirty="0"/>
              <a:t> </a:t>
            </a:r>
            <a:r>
              <a:rPr lang="fi-FI" b="1" dirty="0" err="1"/>
              <a:t>related</a:t>
            </a:r>
            <a:r>
              <a:rPr lang="fi-FI" b="1" dirty="0"/>
              <a:t> data</a:t>
            </a:r>
            <a:endParaRPr b="1" dirty="0"/>
          </a:p>
        </p:txBody>
      </p:sp>
      <p:sp>
        <p:nvSpPr>
          <p:cNvPr id="828" name="Google Shape;828;g22e4aefd5dd_0_353:notes"/>
          <p:cNvSpPr txBox="1">
            <a:spLocks noGrp="1"/>
          </p:cNvSpPr>
          <p:nvPr>
            <p:ph type="sldNum" idx="12"/>
          </p:nvPr>
        </p:nvSpPr>
        <p:spPr>
          <a:xfrm>
            <a:off x="3884612"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fi"/>
              <a:t>15</a:t>
            </a:fld>
            <a:endParaRPr sz="1400">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22dc705bfa5_0_9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g22dc705bfa5_0_9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i-FI" dirty="0" err="1"/>
              <a:t>Our</a:t>
            </a:r>
            <a:r>
              <a:rPr lang="fi-FI" dirty="0"/>
              <a:t> </a:t>
            </a:r>
            <a:r>
              <a:rPr lang="fi-FI" dirty="0" err="1"/>
              <a:t>project</a:t>
            </a:r>
            <a:r>
              <a:rPr lang="fi-FI" dirty="0"/>
              <a:t> </a:t>
            </a:r>
            <a:r>
              <a:rPr lang="fi-FI" dirty="0" err="1"/>
              <a:t>has</a:t>
            </a:r>
            <a:r>
              <a:rPr lang="fi-FI" dirty="0"/>
              <a:t> </a:t>
            </a:r>
            <a:r>
              <a:rPr lang="fi-FI" dirty="0" err="1"/>
              <a:t>four</a:t>
            </a:r>
            <a:r>
              <a:rPr lang="fi-FI" dirty="0"/>
              <a:t> </a:t>
            </a:r>
            <a:r>
              <a:rPr lang="fi-FI" dirty="0" err="1"/>
              <a:t>focus</a:t>
            </a:r>
            <a:r>
              <a:rPr lang="fi-FI" dirty="0"/>
              <a:t> </a:t>
            </a:r>
            <a:r>
              <a:rPr lang="fi-FI" dirty="0" err="1"/>
              <a:t>points</a:t>
            </a:r>
            <a:r>
              <a:rPr lang="fi-FI" dirty="0"/>
              <a:t>:</a:t>
            </a:r>
          </a:p>
          <a:p>
            <a:pPr marL="171450" lvl="0" indent="-171450" algn="l" rtl="0">
              <a:spcBef>
                <a:spcPts val="0"/>
              </a:spcBef>
              <a:spcAft>
                <a:spcPts val="0"/>
              </a:spcAft>
            </a:pPr>
            <a:r>
              <a:rPr lang="fi-FI" dirty="0" err="1"/>
              <a:t>The</a:t>
            </a:r>
            <a:r>
              <a:rPr lang="fi-FI" dirty="0"/>
              <a:t> </a:t>
            </a:r>
            <a:r>
              <a:rPr lang="fi-FI" dirty="0" err="1"/>
              <a:t>mapping</a:t>
            </a:r>
            <a:r>
              <a:rPr lang="fi-FI" dirty="0"/>
              <a:t> of </a:t>
            </a:r>
            <a:r>
              <a:rPr lang="fi-FI" dirty="0" err="1"/>
              <a:t>needs</a:t>
            </a:r>
            <a:r>
              <a:rPr lang="fi-FI" dirty="0"/>
              <a:t> </a:t>
            </a:r>
            <a:r>
              <a:rPr lang="fi-FI" dirty="0" err="1"/>
              <a:t>related</a:t>
            </a:r>
            <a:r>
              <a:rPr lang="fi-FI" dirty="0"/>
              <a:t> to </a:t>
            </a:r>
            <a:r>
              <a:rPr lang="fi-FI" dirty="0" err="1"/>
              <a:t>the</a:t>
            </a:r>
            <a:r>
              <a:rPr lang="fi-FI" dirty="0"/>
              <a:t> </a:t>
            </a:r>
            <a:r>
              <a:rPr lang="fi-FI" dirty="0" err="1"/>
              <a:t>digital</a:t>
            </a:r>
            <a:r>
              <a:rPr lang="fi-FI" dirty="0"/>
              <a:t> </a:t>
            </a:r>
            <a:r>
              <a:rPr lang="fi-FI" dirty="0" err="1"/>
              <a:t>twin</a:t>
            </a:r>
            <a:r>
              <a:rPr lang="fi-FI" dirty="0"/>
              <a:t> of </a:t>
            </a:r>
            <a:r>
              <a:rPr lang="fi-FI" dirty="0" err="1"/>
              <a:t>mobility</a:t>
            </a:r>
            <a:endParaRPr lang="fi-FI" dirty="0"/>
          </a:p>
          <a:p>
            <a:pPr marL="171450" lvl="0" indent="-171450" algn="l" rtl="0">
              <a:spcBef>
                <a:spcPts val="0"/>
              </a:spcBef>
              <a:spcAft>
                <a:spcPts val="0"/>
              </a:spcAft>
            </a:pPr>
            <a:r>
              <a:rPr lang="fi-FI" dirty="0" err="1"/>
              <a:t>Recognising</a:t>
            </a:r>
            <a:r>
              <a:rPr lang="fi-FI" dirty="0"/>
              <a:t> </a:t>
            </a:r>
            <a:r>
              <a:rPr lang="fi-FI" dirty="0" err="1"/>
              <a:t>potential</a:t>
            </a:r>
            <a:r>
              <a:rPr lang="fi-FI" dirty="0"/>
              <a:t> data </a:t>
            </a:r>
            <a:r>
              <a:rPr lang="fi-FI" dirty="0" err="1"/>
              <a:t>sources</a:t>
            </a:r>
            <a:r>
              <a:rPr lang="fi-FI" dirty="0"/>
              <a:t> and </a:t>
            </a:r>
            <a:r>
              <a:rPr lang="fi-FI" dirty="0" err="1"/>
              <a:t>use</a:t>
            </a:r>
            <a:r>
              <a:rPr lang="fi-FI" dirty="0"/>
              <a:t> </a:t>
            </a:r>
            <a:r>
              <a:rPr lang="fi-FI" dirty="0" err="1"/>
              <a:t>cases</a:t>
            </a:r>
            <a:endParaRPr lang="fi-FI" dirty="0"/>
          </a:p>
          <a:p>
            <a:pPr marL="171450" lvl="0" indent="-171450" algn="l" rtl="0">
              <a:spcBef>
                <a:spcPts val="0"/>
              </a:spcBef>
              <a:spcAft>
                <a:spcPts val="0"/>
              </a:spcAft>
            </a:pPr>
            <a:r>
              <a:rPr lang="fi-FI" dirty="0" err="1"/>
              <a:t>Piloting</a:t>
            </a:r>
            <a:r>
              <a:rPr lang="fi-FI" dirty="0"/>
              <a:t> </a:t>
            </a:r>
            <a:r>
              <a:rPr lang="fi-FI" dirty="0" err="1"/>
              <a:t>ways</a:t>
            </a:r>
            <a:r>
              <a:rPr lang="fi-FI" dirty="0"/>
              <a:t> for data </a:t>
            </a:r>
            <a:r>
              <a:rPr lang="fi-FI" dirty="0" err="1"/>
              <a:t>collecting</a:t>
            </a:r>
            <a:r>
              <a:rPr lang="fi-FI" dirty="0"/>
              <a:t> and </a:t>
            </a:r>
            <a:r>
              <a:rPr lang="fi-FI" dirty="0" err="1"/>
              <a:t>modelling</a:t>
            </a:r>
            <a:r>
              <a:rPr lang="fi-FI" dirty="0"/>
              <a:t> </a:t>
            </a:r>
            <a:r>
              <a:rPr lang="fi-FI" dirty="0" err="1"/>
              <a:t>new</a:t>
            </a:r>
            <a:r>
              <a:rPr lang="fi-FI" dirty="0"/>
              <a:t> data </a:t>
            </a:r>
            <a:r>
              <a:rPr lang="fi-FI" dirty="0" err="1"/>
              <a:t>sharing</a:t>
            </a:r>
            <a:r>
              <a:rPr lang="fi-FI" dirty="0"/>
              <a:t> </a:t>
            </a:r>
            <a:r>
              <a:rPr lang="fi-FI" dirty="0" err="1"/>
              <a:t>mechanisms</a:t>
            </a:r>
            <a:endParaRPr lang="fi-FI" dirty="0"/>
          </a:p>
          <a:p>
            <a:pPr marL="171450" lvl="0" indent="-171450" algn="l" rtl="0">
              <a:spcBef>
                <a:spcPts val="0"/>
              </a:spcBef>
              <a:spcAft>
                <a:spcPts val="0"/>
              </a:spcAft>
            </a:pPr>
            <a:r>
              <a:rPr lang="fi-FI" dirty="0" err="1"/>
              <a:t>Defining</a:t>
            </a:r>
            <a:r>
              <a:rPr lang="fi-FI" dirty="0"/>
              <a:t> </a:t>
            </a:r>
            <a:r>
              <a:rPr lang="fi-FI" dirty="0" err="1"/>
              <a:t>the</a:t>
            </a:r>
            <a:r>
              <a:rPr lang="fi-FI" dirty="0"/>
              <a:t> </a:t>
            </a:r>
            <a:r>
              <a:rPr lang="fi-FI" dirty="0" err="1"/>
              <a:t>shape</a:t>
            </a:r>
            <a:r>
              <a:rPr lang="fi-FI" dirty="0"/>
              <a:t> of a </a:t>
            </a:r>
            <a:r>
              <a:rPr lang="fi-FI" dirty="0" err="1"/>
              <a:t>digital</a:t>
            </a:r>
            <a:r>
              <a:rPr lang="fi-FI" dirty="0"/>
              <a:t> </a:t>
            </a:r>
            <a:r>
              <a:rPr lang="fi-FI" dirty="0" err="1"/>
              <a:t>twin</a:t>
            </a:r>
            <a:r>
              <a:rPr lang="fi-FI" dirty="0"/>
              <a:t> of </a:t>
            </a:r>
            <a:r>
              <a:rPr lang="fi-FI" dirty="0" err="1"/>
              <a:t>mobility</a:t>
            </a:r>
            <a:r>
              <a:rPr lang="fi-FI" dirty="0"/>
              <a:t>: </a:t>
            </a:r>
            <a:r>
              <a:rPr lang="fi-FI" dirty="0" err="1"/>
              <a:t>the</a:t>
            </a:r>
            <a:r>
              <a:rPr lang="fi-FI" dirty="0"/>
              <a:t> </a:t>
            </a:r>
            <a:r>
              <a:rPr lang="fi-FI" dirty="0" err="1"/>
              <a:t>requirements</a:t>
            </a:r>
            <a:r>
              <a:rPr lang="fi-FI" dirty="0"/>
              <a:t>, data </a:t>
            </a:r>
            <a:r>
              <a:rPr lang="fi-FI" dirty="0" err="1"/>
              <a:t>sources</a:t>
            </a:r>
            <a:r>
              <a:rPr lang="fi-FI" dirty="0"/>
              <a:t>, </a:t>
            </a:r>
            <a:r>
              <a:rPr lang="fi-FI" dirty="0" err="1"/>
              <a:t>ecosystemic</a:t>
            </a:r>
            <a:r>
              <a:rPr lang="fi-FI" dirty="0"/>
              <a:t> </a:t>
            </a:r>
            <a:r>
              <a:rPr lang="fi-FI" dirty="0" err="1"/>
              <a:t>way</a:t>
            </a:r>
            <a:r>
              <a:rPr lang="fi-FI" dirty="0"/>
              <a:t> to </a:t>
            </a:r>
            <a:r>
              <a:rPr lang="fi-FI" dirty="0" err="1"/>
              <a:t>enhance</a:t>
            </a:r>
            <a:r>
              <a:rPr lang="fi-FI" dirty="0"/>
              <a:t> </a:t>
            </a:r>
            <a:r>
              <a:rPr lang="fi-FI" dirty="0" err="1"/>
              <a:t>the</a:t>
            </a:r>
            <a:r>
              <a:rPr lang="fi-FI" dirty="0"/>
              <a:t> </a:t>
            </a:r>
            <a:r>
              <a:rPr lang="fi-FI" dirty="0" err="1"/>
              <a:t>use</a:t>
            </a:r>
            <a:r>
              <a:rPr lang="fi-FI" dirty="0"/>
              <a:t> of it</a:t>
            </a:r>
            <a:endParaRPr dirty="0"/>
          </a:p>
        </p:txBody>
      </p:sp>
      <p:sp>
        <p:nvSpPr>
          <p:cNvPr id="891" name="Google Shape;891;g22dc705bfa5_0_9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2e4aefd5dd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2e4aefd5dd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i" sz="1400" dirty="0">
                <a:solidFill>
                  <a:schemeClr val="dk1"/>
                </a:solidFill>
                <a:latin typeface="Avenir"/>
                <a:ea typeface="Avenir"/>
                <a:cs typeface="Avenir"/>
                <a:sym typeface="Avenir"/>
              </a:rPr>
              <a:t>Now, as we approach the concrete doings I want to show you the potential of Stara, why we are partnered in this project.</a:t>
            </a:r>
          </a:p>
          <a:p>
            <a:pPr marL="0" lvl="0" indent="0" algn="l" rtl="0">
              <a:spcBef>
                <a:spcPts val="0"/>
              </a:spcBef>
              <a:spcAft>
                <a:spcPts val="0"/>
              </a:spcAft>
              <a:buClr>
                <a:schemeClr val="dk1"/>
              </a:buClr>
              <a:buSzPts val="1100"/>
              <a:buFont typeface="Arial"/>
              <a:buNone/>
            </a:pPr>
            <a:r>
              <a:rPr lang="fi-FI" dirty="0"/>
              <a:t>Stara </a:t>
            </a:r>
            <a:r>
              <a:rPr lang="fi-FI" dirty="0" err="1"/>
              <a:t>operates</a:t>
            </a:r>
            <a:r>
              <a:rPr lang="fi-FI" dirty="0"/>
              <a:t> as </a:t>
            </a:r>
            <a:r>
              <a:rPr lang="fi-FI" dirty="0" err="1"/>
              <a:t>stated</a:t>
            </a:r>
            <a:r>
              <a:rPr lang="fi-FI" dirty="0"/>
              <a:t> </a:t>
            </a:r>
            <a:r>
              <a:rPr lang="fi-FI" dirty="0" err="1"/>
              <a:t>before</a:t>
            </a:r>
            <a:r>
              <a:rPr lang="fi-FI" dirty="0"/>
              <a:t> in Helsinki, </a:t>
            </a:r>
            <a:r>
              <a:rPr lang="fi-FI" dirty="0" err="1"/>
              <a:t>the</a:t>
            </a:r>
            <a:r>
              <a:rPr lang="fi-FI" dirty="0"/>
              <a:t> capital city of Finland. Helsinki </a:t>
            </a:r>
            <a:r>
              <a:rPr lang="fi-FI" dirty="0" err="1"/>
              <a:t>has</a:t>
            </a:r>
            <a:r>
              <a:rPr lang="fi-FI" dirty="0"/>
              <a:t> a </a:t>
            </a:r>
            <a:r>
              <a:rPr lang="fi-FI" dirty="0" err="1"/>
              <a:t>population</a:t>
            </a:r>
            <a:r>
              <a:rPr lang="fi-FI" dirty="0"/>
              <a:t> of </a:t>
            </a:r>
            <a:r>
              <a:rPr lang="fi-FI" dirty="0" err="1"/>
              <a:t>over</a:t>
            </a:r>
            <a:r>
              <a:rPr lang="fi-FI" dirty="0"/>
              <a:t> 600 000 persons.</a:t>
            </a:r>
          </a:p>
          <a:p>
            <a:pPr marL="0" lvl="0" indent="0" algn="l" rtl="0">
              <a:spcBef>
                <a:spcPts val="0"/>
              </a:spcBef>
              <a:spcAft>
                <a:spcPts val="0"/>
              </a:spcAft>
              <a:buClr>
                <a:schemeClr val="dk1"/>
              </a:buClr>
              <a:buSzPts val="1100"/>
              <a:buFont typeface="Arial"/>
              <a:buNone/>
            </a:pPr>
            <a:endParaRPr lang="fi-FI" dirty="0"/>
          </a:p>
          <a:p>
            <a:pPr marL="171450" lvl="0" indent="-171450" algn="l" rtl="0">
              <a:spcBef>
                <a:spcPts val="0"/>
              </a:spcBef>
              <a:spcAft>
                <a:spcPts val="0"/>
              </a:spcAft>
              <a:buClr>
                <a:schemeClr val="dk1"/>
              </a:buClr>
              <a:buSzPts val="1100"/>
            </a:pPr>
            <a:r>
              <a:rPr lang="fi-FI" dirty="0"/>
              <a:t>Stara is in </a:t>
            </a:r>
            <a:r>
              <a:rPr lang="fi-FI" dirty="0" err="1"/>
              <a:t>charge</a:t>
            </a:r>
            <a:r>
              <a:rPr lang="fi-FI" dirty="0"/>
              <a:t> of </a:t>
            </a:r>
            <a:r>
              <a:rPr lang="fi-FI" dirty="0" err="1"/>
              <a:t>approx</a:t>
            </a:r>
            <a:r>
              <a:rPr lang="fi-FI" dirty="0"/>
              <a:t> 70 % of </a:t>
            </a:r>
            <a:r>
              <a:rPr lang="fi-FI" dirty="0" err="1"/>
              <a:t>the</a:t>
            </a:r>
            <a:r>
              <a:rPr lang="fi-FI" dirty="0"/>
              <a:t> </a:t>
            </a:r>
            <a:r>
              <a:rPr lang="fi-FI" dirty="0" err="1"/>
              <a:t>public</a:t>
            </a:r>
            <a:r>
              <a:rPr lang="fi-FI" dirty="0"/>
              <a:t> </a:t>
            </a:r>
            <a:r>
              <a:rPr lang="fi-FI" dirty="0" err="1"/>
              <a:t>areas</a:t>
            </a:r>
            <a:r>
              <a:rPr lang="fi-FI" dirty="0"/>
              <a:t> in Helsinki </a:t>
            </a:r>
          </a:p>
          <a:p>
            <a:pPr marL="171450" lvl="0" indent="-171450" algn="l" rtl="0">
              <a:spcBef>
                <a:spcPts val="0"/>
              </a:spcBef>
              <a:spcAft>
                <a:spcPts val="0"/>
              </a:spcAft>
              <a:buClr>
                <a:schemeClr val="dk1"/>
              </a:buClr>
              <a:buSzPts val="1100"/>
            </a:pPr>
            <a:r>
              <a:rPr lang="fi-FI" dirty="0"/>
              <a:t>And </a:t>
            </a:r>
            <a:r>
              <a:rPr lang="fi-FI" dirty="0" err="1"/>
              <a:t>Stara´s</a:t>
            </a:r>
            <a:r>
              <a:rPr lang="fi-FI" dirty="0"/>
              <a:t> </a:t>
            </a:r>
            <a:r>
              <a:rPr lang="fi-FI" dirty="0" err="1"/>
              <a:t>maintenance</a:t>
            </a:r>
            <a:r>
              <a:rPr lang="fi-FI" dirty="0"/>
              <a:t> </a:t>
            </a:r>
            <a:r>
              <a:rPr lang="fi-FI" dirty="0" err="1"/>
              <a:t>fleet</a:t>
            </a:r>
            <a:r>
              <a:rPr lang="fi-FI" dirty="0"/>
              <a:t> </a:t>
            </a:r>
            <a:r>
              <a:rPr lang="fi-FI" dirty="0" err="1"/>
              <a:t>consists</a:t>
            </a:r>
            <a:r>
              <a:rPr lang="fi-FI" dirty="0"/>
              <a:t> of </a:t>
            </a:r>
            <a:r>
              <a:rPr lang="fi-FI" dirty="0" err="1"/>
              <a:t>over</a:t>
            </a:r>
            <a:r>
              <a:rPr lang="fi-FI" dirty="0"/>
              <a:t> </a:t>
            </a:r>
            <a:r>
              <a:rPr lang="fi-FI" dirty="0" err="1"/>
              <a:t>one</a:t>
            </a:r>
            <a:r>
              <a:rPr lang="fi-FI" dirty="0"/>
              <a:t> </a:t>
            </a:r>
            <a:r>
              <a:rPr lang="fi-FI" dirty="0" err="1"/>
              <a:t>thousand</a:t>
            </a:r>
            <a:r>
              <a:rPr lang="fi-FI" dirty="0"/>
              <a:t>  </a:t>
            </a:r>
            <a:r>
              <a:rPr lang="fi-FI" dirty="0" err="1"/>
              <a:t>two</a:t>
            </a:r>
            <a:r>
              <a:rPr lang="fi-FI" dirty="0"/>
              <a:t> </a:t>
            </a:r>
            <a:r>
              <a:rPr lang="fi-FI" dirty="0" err="1"/>
              <a:t>hundred</a:t>
            </a:r>
            <a:r>
              <a:rPr lang="fi-FI" dirty="0"/>
              <a:t> </a:t>
            </a:r>
            <a:r>
              <a:rPr lang="fi-FI" dirty="0" err="1"/>
              <a:t>vehicles</a:t>
            </a:r>
            <a:r>
              <a:rPr lang="fi-FI" dirty="0"/>
              <a:t> </a:t>
            </a:r>
          </a:p>
          <a:p>
            <a:pPr marL="171450" lvl="0" indent="-171450" algn="l" rtl="0">
              <a:spcBef>
                <a:spcPts val="0"/>
              </a:spcBef>
              <a:spcAft>
                <a:spcPts val="0"/>
              </a:spcAft>
              <a:buClr>
                <a:schemeClr val="dk1"/>
              </a:buClr>
              <a:buSzPts val="1100"/>
            </a:pPr>
            <a:r>
              <a:rPr lang="fi-FI" dirty="0" err="1"/>
              <a:t>Stara´s</a:t>
            </a:r>
            <a:r>
              <a:rPr lang="fi-FI" dirty="0"/>
              <a:t> city engineering </a:t>
            </a:r>
            <a:r>
              <a:rPr lang="fi-FI" dirty="0" err="1"/>
              <a:t>department</a:t>
            </a:r>
            <a:r>
              <a:rPr lang="fi-FI" dirty="0"/>
              <a:t> </a:t>
            </a:r>
            <a:r>
              <a:rPr lang="fi-FI" dirty="0" err="1"/>
              <a:t>has</a:t>
            </a:r>
            <a:r>
              <a:rPr lang="fi-FI" dirty="0"/>
              <a:t> </a:t>
            </a:r>
            <a:r>
              <a:rPr lang="fi-FI" dirty="0" err="1"/>
              <a:t>approx</a:t>
            </a:r>
            <a:r>
              <a:rPr lang="fi-FI" dirty="0"/>
              <a:t> 500 </a:t>
            </a:r>
            <a:r>
              <a:rPr lang="fi-FI" dirty="0" err="1"/>
              <a:t>vehicles</a:t>
            </a:r>
            <a:r>
              <a:rPr lang="fi-FI" dirty="0"/>
              <a:t> in </a:t>
            </a:r>
            <a:r>
              <a:rPr lang="fi-FI" dirty="0" err="1"/>
              <a:t>its</a:t>
            </a:r>
            <a:r>
              <a:rPr lang="fi-FI" dirty="0"/>
              <a:t> </a:t>
            </a:r>
            <a:r>
              <a:rPr lang="fi-FI" dirty="0" err="1"/>
              <a:t>fleet</a:t>
            </a:r>
            <a:r>
              <a:rPr lang="fi-FI" dirty="0"/>
              <a:t>.</a:t>
            </a:r>
          </a:p>
          <a:p>
            <a:pPr marL="0" lvl="0" indent="0" algn="l" rtl="0">
              <a:spcBef>
                <a:spcPts val="0"/>
              </a:spcBef>
              <a:spcAft>
                <a:spcPts val="0"/>
              </a:spcAft>
              <a:buClr>
                <a:schemeClr val="dk1"/>
              </a:buClr>
              <a:buSzPts val="1100"/>
              <a:buFont typeface="Arial"/>
              <a:buNone/>
            </a:pPr>
            <a:r>
              <a:rPr lang="fi-FI" dirty="0" err="1"/>
              <a:t>So</a:t>
            </a:r>
            <a:r>
              <a:rPr lang="fi-FI" dirty="0"/>
              <a:t>, as </a:t>
            </a:r>
            <a:r>
              <a:rPr lang="fi-FI" dirty="0" err="1"/>
              <a:t>we</a:t>
            </a:r>
            <a:r>
              <a:rPr lang="fi-FI" dirty="0"/>
              <a:t> </a:t>
            </a:r>
            <a:r>
              <a:rPr lang="fi-FI" dirty="0" err="1"/>
              <a:t>talk</a:t>
            </a:r>
            <a:r>
              <a:rPr lang="fi-FI" dirty="0"/>
              <a:t> </a:t>
            </a:r>
            <a:r>
              <a:rPr lang="fi-FI" dirty="0" err="1"/>
              <a:t>about</a:t>
            </a:r>
            <a:r>
              <a:rPr lang="fi-FI" dirty="0"/>
              <a:t> </a:t>
            </a:r>
            <a:r>
              <a:rPr lang="fi-FI" dirty="0" err="1"/>
              <a:t>this</a:t>
            </a:r>
            <a:r>
              <a:rPr lang="fi-FI" dirty="0"/>
              <a:t> mobile </a:t>
            </a:r>
            <a:r>
              <a:rPr lang="fi-FI" dirty="0" err="1"/>
              <a:t>fleet</a:t>
            </a:r>
            <a:r>
              <a:rPr lang="fi-FI" dirty="0"/>
              <a:t> as </a:t>
            </a:r>
            <a:r>
              <a:rPr lang="fi-FI" dirty="0" err="1"/>
              <a:t>potential</a:t>
            </a:r>
            <a:r>
              <a:rPr lang="fi-FI" dirty="0"/>
              <a:t> </a:t>
            </a:r>
            <a:r>
              <a:rPr lang="fi-FI" dirty="0" err="1"/>
              <a:t>plat</a:t>
            </a:r>
            <a:r>
              <a:rPr lang="fi-FI" dirty="0"/>
              <a:t> </a:t>
            </a:r>
            <a:r>
              <a:rPr lang="fi-FI" dirty="0" err="1"/>
              <a:t>form</a:t>
            </a:r>
            <a:r>
              <a:rPr lang="fi-FI" dirty="0"/>
              <a:t> and data </a:t>
            </a:r>
            <a:r>
              <a:rPr lang="fi-FI" dirty="0" err="1"/>
              <a:t>source</a:t>
            </a:r>
            <a:r>
              <a:rPr lang="fi-FI" dirty="0"/>
              <a:t>, </a:t>
            </a:r>
            <a:r>
              <a:rPr lang="fi-FI" dirty="0" err="1"/>
              <a:t>you</a:t>
            </a:r>
            <a:r>
              <a:rPr lang="fi-FI" dirty="0"/>
              <a:t> </a:t>
            </a:r>
            <a:r>
              <a:rPr lang="fi-FI" dirty="0" err="1"/>
              <a:t>get</a:t>
            </a:r>
            <a:r>
              <a:rPr lang="fi-FI" dirty="0"/>
              <a:t> </a:t>
            </a:r>
            <a:r>
              <a:rPr lang="fi-FI" dirty="0" err="1"/>
              <a:t>the</a:t>
            </a:r>
            <a:r>
              <a:rPr lang="fi-FI" dirty="0"/>
              <a:t> </a:t>
            </a:r>
            <a:r>
              <a:rPr lang="fi-FI" dirty="0" err="1"/>
              <a:t>hang</a:t>
            </a:r>
            <a:r>
              <a:rPr lang="fi-FI" dirty="0"/>
              <a:t> of it.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22e4aefd5dd_0_1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22e4aefd5dd_0_1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In </a:t>
            </a:r>
            <a:r>
              <a:rPr lang="fi-FI" dirty="0" err="1"/>
              <a:t>autumn</a:t>
            </a:r>
            <a:r>
              <a:rPr lang="fi-FI" dirty="0"/>
              <a:t> </a:t>
            </a:r>
            <a:r>
              <a:rPr lang="fi-FI" dirty="0" err="1"/>
              <a:t>last</a:t>
            </a:r>
            <a:r>
              <a:rPr lang="fi-FI" dirty="0"/>
              <a:t> </a:t>
            </a:r>
            <a:r>
              <a:rPr lang="fi-FI" dirty="0" err="1"/>
              <a:t>year</a:t>
            </a:r>
            <a:r>
              <a:rPr lang="fi-FI" dirty="0"/>
              <a:t> </a:t>
            </a:r>
            <a:r>
              <a:rPr lang="fi-FI" dirty="0" err="1"/>
              <a:t>we</a:t>
            </a:r>
            <a:r>
              <a:rPr lang="fi-FI" dirty="0"/>
              <a:t> </a:t>
            </a:r>
            <a:r>
              <a:rPr lang="fi-FI" dirty="0" err="1"/>
              <a:t>organised</a:t>
            </a:r>
            <a:r>
              <a:rPr lang="fi-FI" dirty="0"/>
              <a:t> a Digital </a:t>
            </a:r>
            <a:r>
              <a:rPr lang="fi-FI" dirty="0" err="1"/>
              <a:t>Twins</a:t>
            </a:r>
            <a:r>
              <a:rPr lang="fi-FI" dirty="0"/>
              <a:t> hackathon </a:t>
            </a:r>
            <a:r>
              <a:rPr lang="fi-FI" dirty="0" err="1"/>
              <a:t>with</a:t>
            </a:r>
            <a:r>
              <a:rPr lang="fi-FI" dirty="0"/>
              <a:t> </a:t>
            </a:r>
            <a:r>
              <a:rPr lang="fi-FI" dirty="0" err="1"/>
              <a:t>these</a:t>
            </a:r>
            <a:r>
              <a:rPr lang="fi-FI" dirty="0"/>
              <a:t> </a:t>
            </a:r>
            <a:r>
              <a:rPr lang="fi-FI" dirty="0" err="1"/>
              <a:t>two</a:t>
            </a:r>
            <a:r>
              <a:rPr lang="fi-FI" dirty="0"/>
              <a:t> </a:t>
            </a:r>
            <a:r>
              <a:rPr lang="fi-FI" dirty="0" err="1"/>
              <a:t>challenges</a:t>
            </a:r>
            <a:r>
              <a:rPr lang="fi-FI" dirty="0"/>
              <a:t>, </a:t>
            </a:r>
            <a:r>
              <a:rPr lang="fi-FI" dirty="0" err="1"/>
              <a:t>the</a:t>
            </a:r>
            <a:r>
              <a:rPr lang="fi-FI" dirty="0"/>
              <a:t> idea </a:t>
            </a:r>
            <a:r>
              <a:rPr lang="fi-FI" dirty="0" err="1"/>
              <a:t>was</a:t>
            </a:r>
            <a:r>
              <a:rPr lang="fi-FI" dirty="0"/>
              <a:t> to </a:t>
            </a:r>
            <a:r>
              <a:rPr lang="fi-FI" dirty="0" err="1"/>
              <a:t>offer</a:t>
            </a:r>
            <a:r>
              <a:rPr lang="fi-FI" dirty="0"/>
              <a:t>  </a:t>
            </a:r>
          </a:p>
          <a:p>
            <a:pPr marL="171450" lvl="0" indent="-171450" algn="l" rtl="0">
              <a:spcBef>
                <a:spcPts val="0"/>
              </a:spcBef>
              <a:spcAft>
                <a:spcPts val="0"/>
              </a:spcAft>
            </a:pPr>
            <a:r>
              <a:rPr lang="fi-FI" dirty="0" err="1"/>
              <a:t>Stara´s</a:t>
            </a:r>
            <a:r>
              <a:rPr lang="fi-FI" dirty="0"/>
              <a:t> </a:t>
            </a:r>
            <a:r>
              <a:rPr lang="fi-FI" dirty="0" err="1"/>
              <a:t>maintenance</a:t>
            </a:r>
            <a:r>
              <a:rPr lang="fi-FI" dirty="0"/>
              <a:t> and </a:t>
            </a:r>
            <a:r>
              <a:rPr lang="fi-FI" dirty="0" err="1"/>
              <a:t>logistics</a:t>
            </a:r>
            <a:r>
              <a:rPr lang="fi-FI" dirty="0"/>
              <a:t> </a:t>
            </a:r>
            <a:r>
              <a:rPr lang="fi-FI" dirty="0" err="1"/>
              <a:t>production</a:t>
            </a:r>
            <a:r>
              <a:rPr lang="fi-FI" dirty="0"/>
              <a:t> </a:t>
            </a:r>
            <a:r>
              <a:rPr lang="fi-FI" dirty="0" err="1"/>
              <a:t>data.as</a:t>
            </a:r>
            <a:r>
              <a:rPr lang="fi-FI" dirty="0"/>
              <a:t> </a:t>
            </a:r>
            <a:r>
              <a:rPr lang="fi-FI" dirty="0" err="1"/>
              <a:t>one</a:t>
            </a:r>
            <a:r>
              <a:rPr lang="fi-FI" dirty="0"/>
              <a:t> of </a:t>
            </a:r>
            <a:r>
              <a:rPr lang="fi-FI" dirty="0" err="1"/>
              <a:t>the</a:t>
            </a:r>
            <a:r>
              <a:rPr lang="fi-FI" dirty="0"/>
              <a:t> data </a:t>
            </a:r>
            <a:r>
              <a:rPr lang="fi-FI" dirty="0" err="1"/>
              <a:t>sources</a:t>
            </a:r>
            <a:r>
              <a:rPr lang="fi-FI" dirty="0"/>
              <a:t> </a:t>
            </a:r>
          </a:p>
          <a:p>
            <a:pPr marL="171450" lvl="0" indent="-171450" algn="l" rtl="0">
              <a:spcBef>
                <a:spcPts val="0"/>
              </a:spcBef>
              <a:spcAft>
                <a:spcPts val="0"/>
              </a:spcAft>
            </a:pPr>
            <a:r>
              <a:rPr lang="fi-FI" dirty="0"/>
              <a:t>and in addition data </a:t>
            </a:r>
            <a:r>
              <a:rPr lang="fi-FI" dirty="0" err="1"/>
              <a:t>from</a:t>
            </a:r>
            <a:r>
              <a:rPr lang="fi-FI" dirty="0"/>
              <a:t> </a:t>
            </a:r>
            <a:r>
              <a:rPr lang="fi-FI" dirty="0" err="1"/>
              <a:t>all</a:t>
            </a:r>
            <a:r>
              <a:rPr lang="fi-FI" dirty="0"/>
              <a:t> </a:t>
            </a:r>
            <a:r>
              <a:rPr lang="fi-FI" dirty="0" err="1"/>
              <a:t>the</a:t>
            </a:r>
            <a:r>
              <a:rPr lang="fi-FI" dirty="0"/>
              <a:t> </a:t>
            </a:r>
            <a:r>
              <a:rPr lang="fi-FI" dirty="0" err="1"/>
              <a:t>other</a:t>
            </a:r>
            <a:r>
              <a:rPr lang="fi-FI" dirty="0"/>
              <a:t> Digital </a:t>
            </a:r>
            <a:r>
              <a:rPr lang="fi-FI" dirty="0" err="1"/>
              <a:t>Twin</a:t>
            </a:r>
            <a:r>
              <a:rPr lang="fi-FI" dirty="0"/>
              <a:t> for </a:t>
            </a:r>
            <a:r>
              <a:rPr lang="fi-FI" dirty="0" err="1"/>
              <a:t>mobility</a:t>
            </a:r>
            <a:r>
              <a:rPr lang="fi-FI" dirty="0"/>
              <a:t> </a:t>
            </a:r>
            <a:r>
              <a:rPr lang="fi-FI" dirty="0" err="1"/>
              <a:t>angles</a:t>
            </a:r>
            <a:r>
              <a:rPr lang="fi-FI" dirty="0"/>
              <a:t>: </a:t>
            </a:r>
            <a:r>
              <a:rPr lang="fi-FI" dirty="0" err="1"/>
              <a:t>conditions</a:t>
            </a:r>
            <a:r>
              <a:rPr lang="fi-FI" dirty="0"/>
              <a:t>, </a:t>
            </a:r>
            <a:r>
              <a:rPr lang="fi-FI" dirty="0" err="1"/>
              <a:t>infrastructure</a:t>
            </a:r>
            <a:endParaRPr lang="fi-FI" dirty="0"/>
          </a:p>
          <a:p>
            <a:pPr marL="171450" lvl="0" indent="-171450" algn="l" rtl="0">
              <a:spcBef>
                <a:spcPts val="0"/>
              </a:spcBef>
              <a:spcAft>
                <a:spcPts val="0"/>
              </a:spcAft>
            </a:pPr>
            <a:r>
              <a:rPr lang="fi-FI" dirty="0" err="1"/>
              <a:t>We</a:t>
            </a:r>
            <a:r>
              <a:rPr lang="fi-FI" dirty="0"/>
              <a:t> </a:t>
            </a:r>
            <a:r>
              <a:rPr lang="fi-FI" dirty="0" err="1"/>
              <a:t>were</a:t>
            </a:r>
            <a:r>
              <a:rPr lang="fi-FI" dirty="0"/>
              <a:t> </a:t>
            </a:r>
            <a:r>
              <a:rPr lang="fi-FI" dirty="0" err="1"/>
              <a:t>able</a:t>
            </a:r>
            <a:r>
              <a:rPr lang="fi-FI" dirty="0"/>
              <a:t> to </a:t>
            </a:r>
            <a:r>
              <a:rPr lang="fi-FI" dirty="0" err="1"/>
              <a:t>pilot</a:t>
            </a:r>
            <a:r>
              <a:rPr lang="fi-FI" dirty="0"/>
              <a:t> </a:t>
            </a:r>
            <a:r>
              <a:rPr lang="fi-FI" dirty="0" err="1"/>
              <a:t>the</a:t>
            </a:r>
            <a:r>
              <a:rPr lang="fi-FI" dirty="0"/>
              <a:t> metadata </a:t>
            </a:r>
            <a:r>
              <a:rPr lang="fi-FI" dirty="0" err="1"/>
              <a:t>format</a:t>
            </a:r>
            <a:r>
              <a:rPr lang="fi-FI" dirty="0"/>
              <a:t> and </a:t>
            </a:r>
            <a:r>
              <a:rPr lang="fi-FI" dirty="0" err="1"/>
              <a:t>ways</a:t>
            </a:r>
            <a:r>
              <a:rPr lang="fi-FI" dirty="0"/>
              <a:t> of </a:t>
            </a:r>
            <a:r>
              <a:rPr lang="fi-FI" dirty="0" err="1"/>
              <a:t>offering</a:t>
            </a:r>
            <a:r>
              <a:rPr lang="fi-FI" dirty="0"/>
              <a:t> </a:t>
            </a:r>
            <a:r>
              <a:rPr lang="fi-FI" dirty="0" err="1"/>
              <a:t>the</a:t>
            </a:r>
            <a:r>
              <a:rPr lang="fi-FI" dirty="0"/>
              <a:t> data to </a:t>
            </a:r>
            <a:r>
              <a:rPr lang="fi-FI" dirty="0" err="1"/>
              <a:t>users</a:t>
            </a:r>
            <a:r>
              <a:rPr lang="fi-FI" dirty="0"/>
              <a:t> </a:t>
            </a:r>
            <a:r>
              <a:rPr lang="fi-FI" dirty="0" err="1"/>
              <a:t>with</a:t>
            </a:r>
            <a:r>
              <a:rPr lang="fi-FI" dirty="0"/>
              <a:t> a data </a:t>
            </a:r>
            <a:r>
              <a:rPr lang="fi-FI" dirty="0" err="1"/>
              <a:t>catalog</a:t>
            </a:r>
            <a:r>
              <a:rPr lang="fi-FI" dirty="0"/>
              <a:t> </a:t>
            </a:r>
            <a:r>
              <a:rPr lang="fi-FI" dirty="0" err="1"/>
              <a:t>pilot</a:t>
            </a:r>
            <a:endParaRPr lang="fi-FI" dirty="0"/>
          </a:p>
          <a:p>
            <a:pPr marL="171450" lvl="0" indent="-171450" algn="l" rtl="0">
              <a:spcBef>
                <a:spcPts val="0"/>
              </a:spcBef>
              <a:spcAft>
                <a:spcPts val="0"/>
              </a:spcAft>
            </a:pPr>
            <a:r>
              <a:rPr lang="fi-FI" dirty="0" err="1"/>
              <a:t>Most</a:t>
            </a:r>
            <a:r>
              <a:rPr lang="fi-FI" dirty="0"/>
              <a:t> </a:t>
            </a:r>
            <a:r>
              <a:rPr lang="fi-FI" dirty="0" err="1"/>
              <a:t>importantly</a:t>
            </a:r>
            <a:r>
              <a:rPr lang="fi-FI" dirty="0"/>
              <a:t> </a:t>
            </a:r>
            <a:r>
              <a:rPr lang="fi-FI" dirty="0" err="1"/>
              <a:t>we</a:t>
            </a:r>
            <a:r>
              <a:rPr lang="fi-FI" dirty="0"/>
              <a:t> got </a:t>
            </a:r>
            <a:r>
              <a:rPr lang="fi-FI" dirty="0" err="1"/>
              <a:t>new</a:t>
            </a:r>
            <a:r>
              <a:rPr lang="fi-FI" dirty="0"/>
              <a:t> </a:t>
            </a:r>
            <a:r>
              <a:rPr lang="fi-FI" dirty="0" err="1"/>
              <a:t>innovative</a:t>
            </a:r>
            <a:r>
              <a:rPr lang="fi-FI" dirty="0"/>
              <a:t> </a:t>
            </a:r>
            <a:r>
              <a:rPr lang="fi-FI" dirty="0" err="1"/>
              <a:t>use</a:t>
            </a:r>
            <a:r>
              <a:rPr lang="fi-FI" dirty="0"/>
              <a:t> </a:t>
            </a:r>
            <a:r>
              <a:rPr lang="fi-FI" dirty="0" err="1"/>
              <a:t>cases</a:t>
            </a:r>
            <a:r>
              <a:rPr lang="fi-FI" dirty="0"/>
              <a:t> for </a:t>
            </a:r>
            <a:r>
              <a:rPr lang="fi-FI" dirty="0" err="1"/>
              <a:t>the</a:t>
            </a:r>
            <a:r>
              <a:rPr lang="fi-FI" dirty="0"/>
              <a:t> </a:t>
            </a:r>
            <a:r>
              <a:rPr lang="fi-FI" dirty="0" err="1"/>
              <a:t>production</a:t>
            </a:r>
            <a:r>
              <a:rPr lang="fi-FI" dirty="0"/>
              <a:t> data</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2e4aefd5dd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22e4aefd5dd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Altogether</a:t>
            </a:r>
            <a:r>
              <a:rPr lang="fi-FI" dirty="0"/>
              <a:t> 9 </a:t>
            </a:r>
            <a:r>
              <a:rPr lang="fi-FI" dirty="0" err="1"/>
              <a:t>teams</a:t>
            </a:r>
            <a:r>
              <a:rPr lang="fi-FI" dirty="0"/>
              <a:t> </a:t>
            </a:r>
            <a:r>
              <a:rPr lang="fi-FI" dirty="0" err="1"/>
              <a:t>chose</a:t>
            </a:r>
            <a:r>
              <a:rPr lang="fi-FI" dirty="0"/>
              <a:t> </a:t>
            </a:r>
            <a:r>
              <a:rPr lang="fi-FI" dirty="0" err="1"/>
              <a:t>our</a:t>
            </a:r>
            <a:r>
              <a:rPr lang="fi-FI" dirty="0"/>
              <a:t> </a:t>
            </a:r>
            <a:r>
              <a:rPr lang="fi-FI" dirty="0" err="1"/>
              <a:t>challenges</a:t>
            </a:r>
            <a:r>
              <a:rPr lang="fi-FI" dirty="0"/>
              <a:t> and </a:t>
            </a:r>
            <a:r>
              <a:rPr lang="fi-FI" dirty="0" err="1"/>
              <a:t>here</a:t>
            </a:r>
            <a:r>
              <a:rPr lang="fi-FI" dirty="0"/>
              <a:t> </a:t>
            </a:r>
            <a:r>
              <a:rPr lang="fi-FI" dirty="0" err="1"/>
              <a:t>we</a:t>
            </a:r>
            <a:r>
              <a:rPr lang="fi-FI" dirty="0"/>
              <a:t> </a:t>
            </a:r>
            <a:r>
              <a:rPr lang="fi-FI" dirty="0" err="1"/>
              <a:t>have</a:t>
            </a:r>
            <a:r>
              <a:rPr lang="fi-FI" dirty="0"/>
              <a:t> </a:t>
            </a:r>
            <a:r>
              <a:rPr lang="fi-FI" dirty="0" err="1"/>
              <a:t>one</a:t>
            </a:r>
            <a:r>
              <a:rPr lang="fi-FI" dirty="0"/>
              <a:t> </a:t>
            </a:r>
            <a:r>
              <a:rPr lang="fi-FI" dirty="0" err="1"/>
              <a:t>example</a:t>
            </a:r>
            <a:r>
              <a:rPr lang="fi-FI" dirty="0"/>
              <a:t> of </a:t>
            </a:r>
            <a:r>
              <a:rPr lang="fi-FI" dirty="0" err="1"/>
              <a:t>the</a:t>
            </a:r>
            <a:r>
              <a:rPr lang="fi-FI" dirty="0"/>
              <a:t> </a:t>
            </a:r>
            <a:r>
              <a:rPr lang="fi-FI" dirty="0" err="1"/>
              <a:t>results</a:t>
            </a:r>
            <a:r>
              <a:rPr lang="fi-FI" dirty="0"/>
              <a:t>: </a:t>
            </a:r>
            <a:r>
              <a:rPr lang="fi-FI" dirty="0" err="1"/>
              <a:t>Winterpac</a:t>
            </a:r>
            <a:endParaRPr lang="fi-FI" dirty="0">
              <a:solidFill>
                <a:srgbClr val="000000"/>
              </a:solidFill>
              <a:effectLst/>
            </a:endParaRPr>
          </a:p>
          <a:p>
            <a:pPr marL="228600" lvl="0" indent="-228600" algn="l" rtl="0">
              <a:spcBef>
                <a:spcPts val="0"/>
              </a:spcBef>
              <a:spcAft>
                <a:spcPts val="0"/>
              </a:spcAft>
              <a:buAutoNum type="arabicPeriod"/>
            </a:pPr>
            <a:r>
              <a:rPr lang="en-GB" dirty="0">
                <a:solidFill>
                  <a:srgbClr val="000000"/>
                </a:solidFill>
                <a:effectLst/>
              </a:rPr>
              <a:t>The </a:t>
            </a:r>
            <a:r>
              <a:rPr lang="en-GB" dirty="0" err="1">
                <a:solidFill>
                  <a:srgbClr val="000000"/>
                </a:solidFill>
                <a:effectLst/>
              </a:rPr>
              <a:t>Winterpac</a:t>
            </a:r>
            <a:r>
              <a:rPr lang="en-GB" dirty="0">
                <a:solidFill>
                  <a:srgbClr val="000000"/>
                </a:solidFill>
                <a:effectLst/>
              </a:rPr>
              <a:t> team wants to promote the city of Helsinki's year-round maintenance and cycling goals from the perspective of gamification. </a:t>
            </a:r>
          </a:p>
          <a:p>
            <a:pPr marL="228600" lvl="0" indent="-228600" algn="l" rtl="0">
              <a:spcBef>
                <a:spcPts val="0"/>
              </a:spcBef>
              <a:spcAft>
                <a:spcPts val="0"/>
              </a:spcAft>
              <a:buAutoNum type="arabicPeriod"/>
            </a:pPr>
            <a:r>
              <a:rPr lang="en-GB" dirty="0">
                <a:solidFill>
                  <a:srgbClr val="000000"/>
                </a:solidFill>
                <a:effectLst/>
              </a:rPr>
              <a:t>The Helsinki Pacman game collects relevant dynamic data sets instead of traditional maintenance classifications and work plans, which brings a significant change and reform to previous practices. </a:t>
            </a:r>
          </a:p>
          <a:p>
            <a:pPr marL="228600" lvl="0" indent="-228600" algn="l" rtl="0">
              <a:spcBef>
                <a:spcPts val="0"/>
              </a:spcBef>
              <a:spcAft>
                <a:spcPts val="0"/>
              </a:spcAft>
              <a:buAutoNum type="arabicPeriod"/>
            </a:pPr>
            <a:r>
              <a:rPr lang="en-GB" dirty="0">
                <a:solidFill>
                  <a:srgbClr val="000000"/>
                </a:solidFill>
                <a:effectLst/>
              </a:rPr>
              <a:t>Based on traffic flows, the goal is to understand the degree of usability of different lanes at different times of the day, which helps to achieve more timely implementation of maintenance measures, as well as effectiveness.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2dc705bfa5_0_6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22dc705bfa5_0_6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Firstly</a:t>
            </a:r>
            <a:r>
              <a:rPr lang="fi-FI" dirty="0"/>
              <a:t> some </a:t>
            </a:r>
            <a:r>
              <a:rPr lang="fi-FI" dirty="0" err="1"/>
              <a:t>background</a:t>
            </a:r>
            <a:r>
              <a:rPr lang="fi-FI" dirty="0"/>
              <a:t> </a:t>
            </a:r>
            <a:r>
              <a:rPr lang="fi-FI" dirty="0" err="1"/>
              <a:t>information</a:t>
            </a:r>
            <a:endParaRPr lang="fi-FI" dirty="0"/>
          </a:p>
          <a:p>
            <a:pPr marL="0" lvl="0" indent="0" algn="l" rtl="0">
              <a:spcBef>
                <a:spcPts val="0"/>
              </a:spcBef>
              <a:spcAft>
                <a:spcPts val="0"/>
              </a:spcAft>
              <a:buNone/>
            </a:pPr>
            <a:r>
              <a:rPr lang="fi-FI" dirty="0"/>
              <a:t>I </a:t>
            </a:r>
            <a:r>
              <a:rPr lang="fi-FI" dirty="0" err="1"/>
              <a:t>would</a:t>
            </a:r>
            <a:r>
              <a:rPr lang="fi-FI" dirty="0"/>
              <a:t> </a:t>
            </a:r>
            <a:r>
              <a:rPr lang="fi-FI" dirty="0" err="1"/>
              <a:t>like</a:t>
            </a:r>
            <a:r>
              <a:rPr lang="fi-FI" dirty="0"/>
              <a:t> to </a:t>
            </a:r>
            <a:r>
              <a:rPr lang="fi-FI" dirty="0" err="1"/>
              <a:t>discuss</a:t>
            </a:r>
            <a:r>
              <a:rPr lang="fi-FI" dirty="0"/>
              <a:t> </a:t>
            </a:r>
            <a:r>
              <a:rPr lang="fi-FI" dirty="0" err="1"/>
              <a:t>the</a:t>
            </a:r>
            <a:r>
              <a:rPr lang="fi-FI" dirty="0"/>
              <a:t> </a:t>
            </a:r>
            <a:r>
              <a:rPr lang="fi-FI" dirty="0" err="1"/>
              <a:t>concept</a:t>
            </a:r>
            <a:r>
              <a:rPr lang="fi-FI" dirty="0"/>
              <a:t> of Digital </a:t>
            </a:r>
            <a:r>
              <a:rPr lang="fi-FI" dirty="0" err="1"/>
              <a:t>twins</a:t>
            </a:r>
            <a:r>
              <a:rPr lang="fi-FI" dirty="0"/>
              <a:t>, and </a:t>
            </a:r>
            <a:r>
              <a:rPr lang="fi-FI" dirty="0" err="1"/>
              <a:t>how</a:t>
            </a:r>
            <a:r>
              <a:rPr lang="fi-FI" dirty="0"/>
              <a:t> </a:t>
            </a:r>
            <a:r>
              <a:rPr lang="fi-FI" dirty="0" err="1"/>
              <a:t>we</a:t>
            </a:r>
            <a:r>
              <a:rPr lang="fi-FI" dirty="0"/>
              <a:t> </a:t>
            </a:r>
            <a:r>
              <a:rPr lang="fi-FI" dirty="0" err="1"/>
              <a:t>understand</a:t>
            </a:r>
            <a:r>
              <a:rPr lang="fi-FI" dirty="0"/>
              <a:t> </a:t>
            </a:r>
            <a:r>
              <a:rPr lang="fi-FI" dirty="0" err="1"/>
              <a:t>them</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22dc705bfa5_0_1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22dc705bfa5_0_1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Then</a:t>
            </a:r>
            <a:r>
              <a:rPr lang="fi-FI" dirty="0"/>
              <a:t> I </a:t>
            </a:r>
            <a:r>
              <a:rPr lang="fi-FI" dirty="0" err="1"/>
              <a:t>move</a:t>
            </a:r>
            <a:r>
              <a:rPr lang="fi-FI" dirty="0"/>
              <a:t> on to </a:t>
            </a:r>
            <a:r>
              <a:rPr lang="fi-FI" dirty="0" err="1"/>
              <a:t>the</a:t>
            </a:r>
            <a:r>
              <a:rPr lang="fi-FI" dirty="0"/>
              <a:t> data </a:t>
            </a:r>
            <a:r>
              <a:rPr lang="fi-FI" dirty="0" err="1"/>
              <a:t>collecting</a:t>
            </a:r>
            <a:r>
              <a:rPr lang="fi-FI" dirty="0"/>
              <a:t> </a:t>
            </a:r>
            <a:r>
              <a:rPr lang="fi-FI" dirty="0" err="1"/>
              <a:t>efforts</a:t>
            </a:r>
            <a:r>
              <a:rPr lang="fi-FI" dirty="0"/>
              <a:t>:</a:t>
            </a:r>
          </a:p>
          <a:p>
            <a:pPr marL="171450" lvl="0" indent="-171450" algn="l" rtl="0">
              <a:spcBef>
                <a:spcPts val="0"/>
              </a:spcBef>
              <a:spcAft>
                <a:spcPts val="0"/>
              </a:spcAft>
            </a:pPr>
            <a:r>
              <a:rPr lang="fi-FI" dirty="0" err="1"/>
              <a:t>We</a:t>
            </a:r>
            <a:r>
              <a:rPr lang="fi-FI" dirty="0"/>
              <a:t> </a:t>
            </a:r>
            <a:r>
              <a:rPr lang="fi-FI" dirty="0" err="1"/>
              <a:t>were</a:t>
            </a:r>
            <a:r>
              <a:rPr lang="fi-FI" dirty="0"/>
              <a:t> </a:t>
            </a:r>
            <a:r>
              <a:rPr lang="fi-FI" dirty="0" err="1"/>
              <a:t>looking</a:t>
            </a:r>
            <a:r>
              <a:rPr lang="fi-FI" dirty="0"/>
              <a:t> for </a:t>
            </a:r>
            <a:r>
              <a:rPr lang="fi-FI" dirty="0" err="1"/>
              <a:t>innovative</a:t>
            </a:r>
            <a:r>
              <a:rPr lang="fi-FI" dirty="0"/>
              <a:t> </a:t>
            </a:r>
            <a:r>
              <a:rPr lang="fi-FI" dirty="0" err="1"/>
              <a:t>IoT</a:t>
            </a:r>
            <a:r>
              <a:rPr lang="fi-FI" dirty="0"/>
              <a:t> </a:t>
            </a:r>
            <a:r>
              <a:rPr lang="fi-FI" dirty="0" err="1"/>
              <a:t>solutions</a:t>
            </a:r>
            <a:r>
              <a:rPr lang="fi-FI" dirty="0"/>
              <a:t> </a:t>
            </a:r>
            <a:r>
              <a:rPr lang="fi-FI" dirty="0" err="1"/>
              <a:t>with</a:t>
            </a:r>
            <a:r>
              <a:rPr lang="fi-FI" dirty="0"/>
              <a:t> </a:t>
            </a:r>
            <a:r>
              <a:rPr lang="fi-FI" dirty="0" err="1"/>
              <a:t>both</a:t>
            </a:r>
            <a:r>
              <a:rPr lang="fi-FI" dirty="0"/>
              <a:t> </a:t>
            </a:r>
            <a:r>
              <a:rPr lang="fi-FI" dirty="0" err="1"/>
              <a:t>Stara´s</a:t>
            </a:r>
            <a:r>
              <a:rPr lang="fi-FI" dirty="0"/>
              <a:t> mobile </a:t>
            </a:r>
            <a:r>
              <a:rPr lang="fi-FI" dirty="0" err="1"/>
              <a:t>fleet</a:t>
            </a:r>
            <a:r>
              <a:rPr lang="fi-FI" dirty="0"/>
              <a:t> as </a:t>
            </a:r>
            <a:r>
              <a:rPr lang="fi-FI" dirty="0" err="1"/>
              <a:t>platform</a:t>
            </a:r>
            <a:r>
              <a:rPr lang="fi-FI" dirty="0"/>
              <a:t> as </a:t>
            </a:r>
            <a:r>
              <a:rPr lang="fi-FI" dirty="0" err="1"/>
              <a:t>well</a:t>
            </a:r>
            <a:r>
              <a:rPr lang="fi-FI" dirty="0"/>
              <a:t> as </a:t>
            </a:r>
            <a:r>
              <a:rPr lang="fi-FI" dirty="0" err="1"/>
              <a:t>the</a:t>
            </a:r>
            <a:r>
              <a:rPr lang="fi-FI" dirty="0"/>
              <a:t> </a:t>
            </a:r>
            <a:r>
              <a:rPr lang="fi-FI" dirty="0" err="1"/>
              <a:t>urban</a:t>
            </a:r>
            <a:r>
              <a:rPr lang="fi-FI" dirty="0"/>
              <a:t> </a:t>
            </a:r>
            <a:r>
              <a:rPr lang="fi-FI" dirty="0" err="1"/>
              <a:t>environment</a:t>
            </a:r>
            <a:r>
              <a:rPr lang="fi-FI" dirty="0"/>
              <a:t>, </a:t>
            </a:r>
            <a:r>
              <a:rPr lang="fi-FI" dirty="0" err="1"/>
              <a:t>that</a:t>
            </a:r>
            <a:r>
              <a:rPr lang="fi-FI" dirty="0"/>
              <a:t> is </a:t>
            </a:r>
            <a:r>
              <a:rPr lang="fi-FI" dirty="0" err="1"/>
              <a:t>stationary</a:t>
            </a:r>
            <a:r>
              <a:rPr lang="fi-FI" dirty="0"/>
              <a:t> infra as </a:t>
            </a:r>
            <a:r>
              <a:rPr lang="fi-FI" dirty="0" err="1"/>
              <a:t>platform</a:t>
            </a:r>
            <a:endParaRPr lang="fi-FI" dirty="0"/>
          </a:p>
          <a:p>
            <a:pPr marL="171450" lvl="0" indent="-171450" algn="l" rtl="0">
              <a:spcBef>
                <a:spcPts val="0"/>
              </a:spcBef>
              <a:spcAft>
                <a:spcPts val="0"/>
              </a:spcAft>
            </a:pPr>
            <a:r>
              <a:rPr lang="fi-FI" dirty="0" err="1"/>
              <a:t>We</a:t>
            </a:r>
            <a:r>
              <a:rPr lang="fi-FI" dirty="0"/>
              <a:t> </a:t>
            </a:r>
            <a:r>
              <a:rPr lang="fi-FI" dirty="0" err="1"/>
              <a:t>opened</a:t>
            </a:r>
            <a:r>
              <a:rPr lang="fi-FI" dirty="0"/>
              <a:t> </a:t>
            </a:r>
            <a:r>
              <a:rPr lang="fi-FI" dirty="0" err="1"/>
              <a:t>two</a:t>
            </a:r>
            <a:r>
              <a:rPr lang="fi-FI" dirty="0"/>
              <a:t> </a:t>
            </a:r>
            <a:r>
              <a:rPr lang="fi-FI" dirty="0" err="1"/>
              <a:t>agile</a:t>
            </a:r>
            <a:r>
              <a:rPr lang="fi-FI" dirty="0"/>
              <a:t> </a:t>
            </a:r>
            <a:r>
              <a:rPr lang="fi-FI" dirty="0" err="1"/>
              <a:t>pilot</a:t>
            </a:r>
            <a:r>
              <a:rPr lang="fi-FI" dirty="0"/>
              <a:t> </a:t>
            </a:r>
            <a:r>
              <a:rPr lang="fi-FI" dirty="0" err="1"/>
              <a:t>tendering</a:t>
            </a:r>
            <a:r>
              <a:rPr lang="fi-FI" dirty="0"/>
              <a:t> </a:t>
            </a:r>
            <a:r>
              <a:rPr lang="fi-FI" dirty="0" err="1"/>
              <a:t>processes</a:t>
            </a:r>
            <a:endParaRPr lang="fi-FI" dirty="0"/>
          </a:p>
          <a:p>
            <a:pPr marL="171450" lvl="0" indent="-171450" algn="l" rtl="0">
              <a:spcBef>
                <a:spcPts val="0"/>
              </a:spcBef>
              <a:spcAft>
                <a:spcPts val="0"/>
              </a:spcAft>
            </a:pPr>
            <a:r>
              <a:rPr lang="fi-FI" dirty="0"/>
              <a:t>In </a:t>
            </a:r>
            <a:r>
              <a:rPr lang="fi-FI" dirty="0" err="1"/>
              <a:t>agile</a:t>
            </a:r>
            <a:r>
              <a:rPr lang="fi-FI" dirty="0"/>
              <a:t> </a:t>
            </a:r>
            <a:r>
              <a:rPr lang="fi-FI" dirty="0" err="1"/>
              <a:t>pilots</a:t>
            </a:r>
            <a:r>
              <a:rPr lang="fi-FI" dirty="0"/>
              <a:t> </a:t>
            </a:r>
            <a:r>
              <a:rPr lang="fi-FI" dirty="0" err="1"/>
              <a:t>we</a:t>
            </a:r>
            <a:r>
              <a:rPr lang="fi-FI" dirty="0"/>
              <a:t> </a:t>
            </a:r>
            <a:r>
              <a:rPr lang="fi-FI" dirty="0" err="1"/>
              <a:t>formulate</a:t>
            </a:r>
            <a:r>
              <a:rPr lang="fi-FI" dirty="0"/>
              <a:t> a </a:t>
            </a:r>
            <a:r>
              <a:rPr lang="fi-FI" dirty="0" err="1"/>
              <a:t>challenge</a:t>
            </a:r>
            <a:r>
              <a:rPr lang="fi-FI" dirty="0"/>
              <a:t>, to </a:t>
            </a:r>
            <a:r>
              <a:rPr lang="fi-FI" dirty="0" err="1"/>
              <a:t>which</a:t>
            </a:r>
            <a:r>
              <a:rPr lang="fi-FI" dirty="0"/>
              <a:t> </a:t>
            </a:r>
            <a:r>
              <a:rPr lang="fi-FI" dirty="0" err="1"/>
              <a:t>companies</a:t>
            </a:r>
            <a:r>
              <a:rPr lang="fi-FI" dirty="0"/>
              <a:t> </a:t>
            </a:r>
            <a:r>
              <a:rPr lang="fi-FI" dirty="0" err="1"/>
              <a:t>then</a:t>
            </a:r>
            <a:r>
              <a:rPr lang="fi-FI" dirty="0"/>
              <a:t> </a:t>
            </a:r>
            <a:r>
              <a:rPr lang="fi-FI" dirty="0" err="1"/>
              <a:t>offer</a:t>
            </a:r>
            <a:r>
              <a:rPr lang="fi-FI" dirty="0"/>
              <a:t> </a:t>
            </a:r>
            <a:r>
              <a:rPr lang="fi-FI" dirty="0" err="1"/>
              <a:t>solutions</a:t>
            </a:r>
            <a:endParaRPr lang="fi-FI" dirty="0"/>
          </a:p>
          <a:p>
            <a:pPr marL="171450" lvl="0" indent="-171450" algn="l" rtl="0">
              <a:spcBef>
                <a:spcPts val="0"/>
              </a:spcBef>
              <a:spcAft>
                <a:spcPts val="0"/>
              </a:spcAft>
            </a:pPr>
            <a:r>
              <a:rPr lang="fi-FI" dirty="0" err="1"/>
              <a:t>The</a:t>
            </a:r>
            <a:r>
              <a:rPr lang="fi-FI" dirty="0"/>
              <a:t> </a:t>
            </a:r>
            <a:r>
              <a:rPr lang="fi-FI" dirty="0" err="1"/>
              <a:t>companies</a:t>
            </a:r>
            <a:r>
              <a:rPr lang="fi-FI" dirty="0"/>
              <a:t> </a:t>
            </a:r>
            <a:r>
              <a:rPr lang="fi-FI" dirty="0" err="1"/>
              <a:t>get</a:t>
            </a:r>
            <a:r>
              <a:rPr lang="fi-FI" dirty="0"/>
              <a:t> </a:t>
            </a:r>
            <a:r>
              <a:rPr lang="fi-FI" dirty="0" err="1"/>
              <a:t>the</a:t>
            </a:r>
            <a:r>
              <a:rPr lang="fi-FI" dirty="0"/>
              <a:t> </a:t>
            </a:r>
            <a:r>
              <a:rPr lang="fi-FI" dirty="0" err="1"/>
              <a:t>opportunity</a:t>
            </a:r>
            <a:r>
              <a:rPr lang="fi-FI" dirty="0"/>
              <a:t> to </a:t>
            </a:r>
            <a:r>
              <a:rPr lang="fi-FI" dirty="0" err="1"/>
              <a:t>use</a:t>
            </a:r>
            <a:r>
              <a:rPr lang="fi-FI" dirty="0"/>
              <a:t> city of </a:t>
            </a:r>
            <a:r>
              <a:rPr lang="fi-FI" dirty="0" err="1"/>
              <a:t>helsinki</a:t>
            </a:r>
            <a:r>
              <a:rPr lang="fi-FI" dirty="0"/>
              <a:t> as a </a:t>
            </a:r>
            <a:r>
              <a:rPr lang="fi-FI" dirty="0" err="1"/>
              <a:t>testbed</a:t>
            </a:r>
            <a:endParaRPr lang="fi-FI" dirty="0"/>
          </a:p>
          <a:p>
            <a:pPr marL="171450" lvl="0" indent="-171450" algn="l" rtl="0">
              <a:spcBef>
                <a:spcPts val="0"/>
              </a:spcBef>
              <a:spcAft>
                <a:spcPts val="0"/>
              </a:spcAft>
            </a:pPr>
            <a:r>
              <a:rPr lang="fi-FI" dirty="0"/>
              <a:t>And </a:t>
            </a:r>
            <a:r>
              <a:rPr lang="fi-FI" dirty="0" err="1"/>
              <a:t>they</a:t>
            </a:r>
            <a:r>
              <a:rPr lang="fi-FI" dirty="0"/>
              <a:t> </a:t>
            </a:r>
            <a:r>
              <a:rPr lang="fi-FI" dirty="0" err="1"/>
              <a:t>discuss</a:t>
            </a:r>
            <a:r>
              <a:rPr lang="fi-FI" dirty="0"/>
              <a:t> and </a:t>
            </a:r>
            <a:r>
              <a:rPr lang="fi-FI" dirty="0" err="1"/>
              <a:t>report</a:t>
            </a:r>
            <a:r>
              <a:rPr lang="fi-FI" dirty="0"/>
              <a:t> </a:t>
            </a:r>
            <a:r>
              <a:rPr lang="fi-FI" dirty="0" err="1"/>
              <a:t>their</a:t>
            </a:r>
            <a:r>
              <a:rPr lang="fi-FI" dirty="0"/>
              <a:t> </a:t>
            </a:r>
            <a:r>
              <a:rPr lang="fi-FI" dirty="0" err="1"/>
              <a:t>findings</a:t>
            </a:r>
            <a:r>
              <a:rPr lang="fi-FI" dirty="0"/>
              <a:t> as </a:t>
            </a:r>
            <a:r>
              <a:rPr lang="fi-FI" dirty="0" err="1"/>
              <a:t>they</a:t>
            </a:r>
            <a:r>
              <a:rPr lang="fi-FI" dirty="0"/>
              <a:t> demo </a:t>
            </a:r>
            <a:r>
              <a:rPr lang="fi-FI" dirty="0" err="1"/>
              <a:t>the</a:t>
            </a:r>
            <a:r>
              <a:rPr lang="fi-FI" dirty="0"/>
              <a:t> </a:t>
            </a:r>
            <a:r>
              <a:rPr lang="fi-FI" dirty="0" err="1"/>
              <a:t>actual</a:t>
            </a:r>
            <a:r>
              <a:rPr lang="fi-FI" dirty="0"/>
              <a:t> </a:t>
            </a:r>
            <a:r>
              <a:rPr lang="fi-FI" dirty="0" err="1"/>
              <a:t>pilot</a:t>
            </a:r>
            <a:endParaRPr lang="fi-FI" dirty="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22e4aefd5dd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22e4aefd5dd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We</a:t>
            </a:r>
            <a:r>
              <a:rPr lang="fi-FI" dirty="0"/>
              <a:t> </a:t>
            </a:r>
            <a:r>
              <a:rPr lang="fi-FI" dirty="0" err="1"/>
              <a:t>wanted</a:t>
            </a:r>
            <a:r>
              <a:rPr lang="fi-FI" dirty="0"/>
              <a:t> </a:t>
            </a:r>
            <a:r>
              <a:rPr lang="fi-FI" dirty="0" err="1"/>
              <a:t>the</a:t>
            </a:r>
            <a:r>
              <a:rPr lang="fi-FI" dirty="0"/>
              <a:t> </a:t>
            </a:r>
            <a:r>
              <a:rPr lang="fi-FI" dirty="0" err="1"/>
              <a:t>companies</a:t>
            </a:r>
            <a:r>
              <a:rPr lang="fi-FI" dirty="0"/>
              <a:t> to </a:t>
            </a:r>
            <a:r>
              <a:rPr lang="fi-FI" dirty="0" err="1"/>
              <a:t>figure</a:t>
            </a:r>
            <a:r>
              <a:rPr lang="fi-FI" dirty="0"/>
              <a:t> out </a:t>
            </a:r>
          </a:p>
          <a:p>
            <a:pPr marL="171450" lvl="0" indent="-171450" algn="l" rtl="0">
              <a:spcBef>
                <a:spcPts val="0"/>
              </a:spcBef>
              <a:spcAft>
                <a:spcPts val="0"/>
              </a:spcAft>
            </a:pPr>
            <a:r>
              <a:rPr lang="fi-FI" dirty="0" err="1"/>
              <a:t>new</a:t>
            </a:r>
            <a:r>
              <a:rPr lang="fi-FI" dirty="0"/>
              <a:t> data </a:t>
            </a:r>
            <a:r>
              <a:rPr lang="fi-FI" dirty="0" err="1"/>
              <a:t>collecting</a:t>
            </a:r>
            <a:r>
              <a:rPr lang="fi-FI" dirty="0"/>
              <a:t> </a:t>
            </a:r>
            <a:r>
              <a:rPr lang="fi-FI" dirty="0" err="1"/>
              <a:t>methods</a:t>
            </a:r>
            <a:endParaRPr lang="fi-FI" dirty="0"/>
          </a:p>
          <a:p>
            <a:pPr marL="171450" lvl="0" indent="-171450" algn="l" rtl="0">
              <a:spcBef>
                <a:spcPts val="0"/>
              </a:spcBef>
              <a:spcAft>
                <a:spcPts val="0"/>
              </a:spcAft>
            </a:pPr>
            <a:r>
              <a:rPr lang="fi-FI" dirty="0"/>
              <a:t>To show </a:t>
            </a:r>
            <a:r>
              <a:rPr lang="fi-FI" dirty="0" err="1"/>
              <a:t>the</a:t>
            </a:r>
            <a:r>
              <a:rPr lang="fi-FI" dirty="0"/>
              <a:t> data and </a:t>
            </a:r>
            <a:r>
              <a:rPr lang="fi-FI" dirty="0" err="1"/>
              <a:t>analyse</a:t>
            </a:r>
            <a:r>
              <a:rPr lang="fi-FI" dirty="0"/>
              <a:t> it</a:t>
            </a:r>
          </a:p>
          <a:p>
            <a:pPr marL="0" lvl="0" indent="0" algn="l" rtl="0">
              <a:spcBef>
                <a:spcPts val="0"/>
              </a:spcBef>
              <a:spcAft>
                <a:spcPts val="0"/>
              </a:spcAft>
              <a:buNone/>
            </a:pPr>
            <a:r>
              <a:rPr lang="fi-FI" dirty="0" err="1"/>
              <a:t>The</a:t>
            </a:r>
            <a:r>
              <a:rPr lang="fi-FI" dirty="0"/>
              <a:t> </a:t>
            </a:r>
            <a:r>
              <a:rPr lang="fi-FI" dirty="0" err="1"/>
              <a:t>goal</a:t>
            </a:r>
            <a:r>
              <a:rPr lang="fi-FI" dirty="0"/>
              <a:t> </a:t>
            </a:r>
            <a:r>
              <a:rPr lang="fi-FI" dirty="0" err="1"/>
              <a:t>was</a:t>
            </a:r>
            <a:r>
              <a:rPr lang="fi-FI" dirty="0"/>
              <a:t> to </a:t>
            </a:r>
            <a:r>
              <a:rPr lang="fi-FI" dirty="0" err="1"/>
              <a:t>get</a:t>
            </a:r>
            <a:r>
              <a:rPr lang="fi-FI" dirty="0"/>
              <a:t> </a:t>
            </a:r>
            <a:r>
              <a:rPr lang="fi-FI" dirty="0" err="1"/>
              <a:t>the</a:t>
            </a:r>
            <a:r>
              <a:rPr lang="fi-FI" dirty="0"/>
              <a:t> </a:t>
            </a:r>
            <a:r>
              <a:rPr lang="fi-FI" dirty="0" err="1"/>
              <a:t>companies</a:t>
            </a:r>
            <a:r>
              <a:rPr lang="fi-FI" dirty="0"/>
              <a:t> </a:t>
            </a:r>
            <a:r>
              <a:rPr lang="fi-FI" dirty="0" err="1"/>
              <a:t>not</a:t>
            </a:r>
            <a:r>
              <a:rPr lang="fi-FI" dirty="0"/>
              <a:t> </a:t>
            </a:r>
            <a:r>
              <a:rPr lang="fi-FI" dirty="0" err="1"/>
              <a:t>only</a:t>
            </a:r>
            <a:r>
              <a:rPr lang="fi-FI" dirty="0"/>
              <a:t> </a:t>
            </a:r>
            <a:r>
              <a:rPr lang="fi-FI" dirty="0" err="1"/>
              <a:t>collect</a:t>
            </a:r>
            <a:r>
              <a:rPr lang="fi-FI" dirty="0"/>
              <a:t> data, </a:t>
            </a:r>
            <a:r>
              <a:rPr lang="fi-FI" dirty="0" err="1"/>
              <a:t>but</a:t>
            </a:r>
            <a:r>
              <a:rPr lang="fi-FI" dirty="0"/>
              <a:t> to </a:t>
            </a:r>
            <a:r>
              <a:rPr lang="fi-FI" dirty="0" err="1"/>
              <a:t>combine</a:t>
            </a:r>
            <a:r>
              <a:rPr lang="fi-FI" dirty="0"/>
              <a:t> it </a:t>
            </a:r>
            <a:r>
              <a:rPr lang="fi-FI" dirty="0" err="1"/>
              <a:t>with</a:t>
            </a:r>
            <a:r>
              <a:rPr lang="fi-FI" dirty="0"/>
              <a:t> </a:t>
            </a:r>
            <a:r>
              <a:rPr lang="fi-FI" dirty="0" err="1"/>
              <a:t>other</a:t>
            </a:r>
            <a:r>
              <a:rPr lang="fi-FI" dirty="0"/>
              <a:t> data in </a:t>
            </a:r>
            <a:r>
              <a:rPr lang="fi-FI" dirty="0" err="1"/>
              <a:t>order</a:t>
            </a:r>
            <a:r>
              <a:rPr lang="fi-FI" dirty="0"/>
              <a:t> to </a:t>
            </a:r>
            <a:r>
              <a:rPr lang="fi-FI" dirty="0" err="1"/>
              <a:t>achieve</a:t>
            </a:r>
            <a:r>
              <a:rPr lang="fi-FI" dirty="0"/>
              <a:t> </a:t>
            </a:r>
            <a:r>
              <a:rPr lang="fi-FI" dirty="0" err="1"/>
              <a:t>better</a:t>
            </a:r>
            <a:r>
              <a:rPr lang="fi-FI" dirty="0"/>
              <a:t> </a:t>
            </a:r>
            <a:r>
              <a:rPr lang="fi-FI" dirty="0" err="1"/>
              <a:t>insight</a:t>
            </a:r>
            <a:r>
              <a:rPr lang="fi-FI" dirty="0"/>
              <a:t> </a:t>
            </a:r>
          </a:p>
          <a:p>
            <a:pPr marL="0" lvl="0" indent="0" algn="l" rtl="0">
              <a:spcBef>
                <a:spcPts val="0"/>
              </a:spcBef>
              <a:spcAft>
                <a:spcPts val="0"/>
              </a:spcAft>
              <a:buNone/>
            </a:pPr>
            <a:endParaRPr lang="fi-FI" dirty="0"/>
          </a:p>
          <a:p>
            <a:pPr marL="0" lvl="0" indent="0" algn="l" rtl="0">
              <a:spcBef>
                <a:spcPts val="0"/>
              </a:spcBef>
              <a:spcAft>
                <a:spcPts val="0"/>
              </a:spcAft>
              <a:buNone/>
            </a:pPr>
            <a:r>
              <a:rPr lang="fi-FI" dirty="0"/>
              <a:t>In LiiDi2 </a:t>
            </a:r>
            <a:r>
              <a:rPr lang="fi-FI" dirty="0" err="1"/>
              <a:t>project</a:t>
            </a:r>
            <a:r>
              <a:rPr lang="fi-FI" dirty="0"/>
              <a:t> </a:t>
            </a:r>
            <a:r>
              <a:rPr lang="fi-FI" dirty="0" err="1"/>
              <a:t>we</a:t>
            </a:r>
            <a:r>
              <a:rPr lang="fi-FI" dirty="0"/>
              <a:t> </a:t>
            </a:r>
            <a:r>
              <a:rPr lang="fi-FI" dirty="0" err="1"/>
              <a:t>not</a:t>
            </a:r>
            <a:r>
              <a:rPr lang="fi-FI" dirty="0"/>
              <a:t> </a:t>
            </a:r>
            <a:r>
              <a:rPr lang="fi-FI" dirty="0" err="1"/>
              <a:t>only</a:t>
            </a:r>
            <a:r>
              <a:rPr lang="fi-FI" dirty="0"/>
              <a:t> </a:t>
            </a:r>
            <a:r>
              <a:rPr lang="fi-FI" dirty="0" err="1"/>
              <a:t>wanted</a:t>
            </a:r>
            <a:r>
              <a:rPr lang="fi-FI" dirty="0"/>
              <a:t> to </a:t>
            </a:r>
            <a:r>
              <a:rPr lang="fi-FI" dirty="0" err="1"/>
              <a:t>get</a:t>
            </a:r>
            <a:r>
              <a:rPr lang="fi-FI" dirty="0"/>
              <a:t> </a:t>
            </a:r>
            <a:r>
              <a:rPr lang="fi-FI" dirty="0" err="1"/>
              <a:t>innovative</a:t>
            </a:r>
            <a:r>
              <a:rPr lang="fi-FI" dirty="0"/>
              <a:t> </a:t>
            </a:r>
            <a:r>
              <a:rPr lang="fi-FI" dirty="0" err="1"/>
              <a:t>pilots</a:t>
            </a:r>
            <a:r>
              <a:rPr lang="fi-FI" dirty="0"/>
              <a:t>, </a:t>
            </a:r>
            <a:r>
              <a:rPr lang="fi-FI" dirty="0" err="1"/>
              <a:t>but</a:t>
            </a:r>
            <a:r>
              <a:rPr lang="fi-FI" dirty="0"/>
              <a:t> </a:t>
            </a:r>
            <a:r>
              <a:rPr lang="fi-FI" dirty="0" err="1"/>
              <a:t>also</a:t>
            </a:r>
            <a:r>
              <a:rPr lang="fi-FI" dirty="0"/>
              <a:t> </a:t>
            </a:r>
            <a:r>
              <a:rPr lang="fi-FI" dirty="0" err="1"/>
              <a:t>learn</a:t>
            </a:r>
            <a:r>
              <a:rPr lang="fi-FI" dirty="0"/>
              <a:t> </a:t>
            </a:r>
            <a:r>
              <a:rPr lang="fi-FI" dirty="0" err="1"/>
              <a:t>from</a:t>
            </a:r>
            <a:r>
              <a:rPr lang="fi-FI" dirty="0"/>
              <a:t> </a:t>
            </a:r>
            <a:r>
              <a:rPr lang="fi-FI" dirty="0" err="1"/>
              <a:t>the</a:t>
            </a:r>
            <a:r>
              <a:rPr lang="fi-FI" dirty="0"/>
              <a:t> </a:t>
            </a:r>
            <a:r>
              <a:rPr lang="fi-FI" dirty="0" err="1"/>
              <a:t>implementation</a:t>
            </a:r>
            <a:r>
              <a:rPr lang="fi-FI" dirty="0"/>
              <a:t>:</a:t>
            </a:r>
          </a:p>
          <a:p>
            <a:pPr marL="171450" lvl="0" indent="-171450" algn="l" rtl="0">
              <a:spcBef>
                <a:spcPts val="0"/>
              </a:spcBef>
              <a:spcAft>
                <a:spcPts val="0"/>
              </a:spcAft>
            </a:pPr>
            <a:r>
              <a:rPr lang="fi-FI" dirty="0" err="1"/>
              <a:t>Could</a:t>
            </a:r>
            <a:r>
              <a:rPr lang="fi-FI" dirty="0"/>
              <a:t> </a:t>
            </a:r>
            <a:r>
              <a:rPr lang="fi-FI" dirty="0" err="1"/>
              <a:t>we</a:t>
            </a:r>
            <a:r>
              <a:rPr lang="fi-FI" dirty="0"/>
              <a:t> </a:t>
            </a:r>
            <a:r>
              <a:rPr lang="fi-FI" dirty="0" err="1"/>
              <a:t>standardise</a:t>
            </a:r>
            <a:r>
              <a:rPr lang="fi-FI" dirty="0"/>
              <a:t> </a:t>
            </a:r>
            <a:r>
              <a:rPr lang="fi-FI" dirty="0" err="1"/>
              <a:t>the</a:t>
            </a:r>
            <a:r>
              <a:rPr lang="fi-FI" dirty="0"/>
              <a:t> </a:t>
            </a:r>
            <a:r>
              <a:rPr lang="fi-FI" dirty="0" err="1"/>
              <a:t>installation</a:t>
            </a:r>
            <a:r>
              <a:rPr lang="fi-FI" dirty="0"/>
              <a:t> </a:t>
            </a:r>
            <a:r>
              <a:rPr lang="fi-FI" dirty="0" err="1"/>
              <a:t>models</a:t>
            </a:r>
            <a:r>
              <a:rPr lang="fi-FI" dirty="0"/>
              <a:t> </a:t>
            </a:r>
            <a:r>
              <a:rPr lang="fi-FI" dirty="0" err="1"/>
              <a:t>somehow</a:t>
            </a:r>
            <a:endParaRPr lang="fi-FI" dirty="0"/>
          </a:p>
          <a:p>
            <a:pPr marL="171450" lvl="0" indent="-171450" algn="l" rtl="0">
              <a:spcBef>
                <a:spcPts val="0"/>
              </a:spcBef>
              <a:spcAft>
                <a:spcPts val="0"/>
              </a:spcAft>
            </a:pPr>
            <a:r>
              <a:rPr lang="fi-FI" dirty="0"/>
              <a:t>How </a:t>
            </a:r>
            <a:r>
              <a:rPr lang="fi-FI" dirty="0" err="1"/>
              <a:t>could</a:t>
            </a:r>
            <a:r>
              <a:rPr lang="fi-FI" dirty="0"/>
              <a:t> </a:t>
            </a:r>
            <a:r>
              <a:rPr lang="fi-FI" dirty="0" err="1"/>
              <a:t>we</a:t>
            </a:r>
            <a:r>
              <a:rPr lang="fi-FI" dirty="0"/>
              <a:t> </a:t>
            </a:r>
            <a:r>
              <a:rPr lang="fi-FI" dirty="0" err="1"/>
              <a:t>implement</a:t>
            </a:r>
            <a:r>
              <a:rPr lang="fi-FI" dirty="0"/>
              <a:t> data </a:t>
            </a:r>
            <a:r>
              <a:rPr lang="fi-FI" dirty="0" err="1"/>
              <a:t>sharing</a:t>
            </a:r>
            <a:r>
              <a:rPr lang="fi-FI" dirty="0"/>
              <a:t> </a:t>
            </a:r>
            <a:r>
              <a:rPr lang="fi-FI" dirty="0" err="1"/>
              <a:t>mechanisms</a:t>
            </a:r>
            <a:r>
              <a:rPr lang="fi-FI" dirty="0"/>
              <a:t>, </a:t>
            </a:r>
            <a:r>
              <a:rPr lang="fi-FI" dirty="0" err="1"/>
              <a:t>that</a:t>
            </a:r>
            <a:r>
              <a:rPr lang="fi-FI" dirty="0"/>
              <a:t> </a:t>
            </a:r>
            <a:r>
              <a:rPr lang="fi-FI" dirty="0" err="1"/>
              <a:t>would</a:t>
            </a:r>
            <a:r>
              <a:rPr lang="fi-FI" dirty="0"/>
              <a:t> </a:t>
            </a:r>
            <a:r>
              <a:rPr lang="fi-FI" dirty="0" err="1"/>
              <a:t>foster</a:t>
            </a:r>
            <a:r>
              <a:rPr lang="fi-FI" dirty="0"/>
              <a:t> data </a:t>
            </a:r>
            <a:r>
              <a:rPr lang="fi-FI" dirty="0" err="1"/>
              <a:t>collecting</a:t>
            </a:r>
            <a:r>
              <a:rPr lang="fi-FI" dirty="0"/>
              <a:t> and </a:t>
            </a:r>
            <a:r>
              <a:rPr lang="fi-FI" dirty="0" err="1"/>
              <a:t>sharing</a:t>
            </a:r>
            <a:r>
              <a:rPr lang="fi-FI" dirty="0"/>
              <a:t> </a:t>
            </a:r>
            <a:r>
              <a:rPr lang="fi-FI" dirty="0" err="1"/>
              <a:t>between</a:t>
            </a:r>
            <a:r>
              <a:rPr lang="fi-FI" dirty="0"/>
              <a:t> </a:t>
            </a:r>
            <a:r>
              <a:rPr lang="fi-FI" dirty="0" err="1"/>
              <a:t>companies</a:t>
            </a:r>
            <a:r>
              <a:rPr lang="fi-FI" dirty="0"/>
              <a:t> and </a:t>
            </a:r>
            <a:r>
              <a:rPr lang="fi-FI" dirty="0" err="1"/>
              <a:t>the</a:t>
            </a:r>
            <a:r>
              <a:rPr lang="fi-FI" dirty="0"/>
              <a:t> city </a:t>
            </a:r>
            <a:r>
              <a:rPr lang="fi-FI" dirty="0" err="1"/>
              <a:t>units</a:t>
            </a:r>
            <a:endParaRPr lang="fi-FI"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221e4ce35eb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221e4ce35eb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In </a:t>
            </a:r>
            <a:r>
              <a:rPr lang="fi-FI" dirty="0" err="1"/>
              <a:t>the</a:t>
            </a:r>
            <a:r>
              <a:rPr lang="fi-FI" dirty="0"/>
              <a:t> </a:t>
            </a:r>
            <a:r>
              <a:rPr lang="fi-FI" dirty="0" err="1"/>
              <a:t>first</a:t>
            </a:r>
            <a:r>
              <a:rPr lang="fi-FI" dirty="0"/>
              <a:t> </a:t>
            </a:r>
            <a:r>
              <a:rPr lang="fi-FI" dirty="0" err="1"/>
              <a:t>pilot</a:t>
            </a:r>
            <a:r>
              <a:rPr lang="fi-FI" dirty="0"/>
              <a:t> </a:t>
            </a:r>
            <a:r>
              <a:rPr lang="fi-FI" dirty="0" err="1"/>
              <a:t>we</a:t>
            </a:r>
            <a:r>
              <a:rPr lang="fi-FI" dirty="0"/>
              <a:t> </a:t>
            </a:r>
            <a:r>
              <a:rPr lang="fi-FI" dirty="0" err="1"/>
              <a:t>asked</a:t>
            </a:r>
            <a:r>
              <a:rPr lang="fi-FI" dirty="0"/>
              <a:t> </a:t>
            </a:r>
            <a:r>
              <a:rPr lang="fi-FI" dirty="0" err="1"/>
              <a:t>the</a:t>
            </a:r>
            <a:r>
              <a:rPr lang="fi-FI" dirty="0"/>
              <a:t> </a:t>
            </a:r>
            <a:r>
              <a:rPr lang="fi-FI" dirty="0" err="1"/>
              <a:t>piloting</a:t>
            </a:r>
            <a:r>
              <a:rPr lang="fi-FI" dirty="0"/>
              <a:t> </a:t>
            </a:r>
            <a:r>
              <a:rPr lang="fi-FI" dirty="0" err="1"/>
              <a:t>companies</a:t>
            </a:r>
            <a:r>
              <a:rPr lang="fi-FI" dirty="0"/>
              <a:t> to </a:t>
            </a:r>
            <a:r>
              <a:rPr lang="fi-FI" dirty="0" err="1"/>
              <a:t>make</a:t>
            </a:r>
            <a:r>
              <a:rPr lang="fi-FI" dirty="0"/>
              <a:t> </a:t>
            </a:r>
            <a:r>
              <a:rPr lang="fi-FI" dirty="0" err="1"/>
              <a:t>use</a:t>
            </a:r>
            <a:r>
              <a:rPr lang="fi-FI" dirty="0"/>
              <a:t> of </a:t>
            </a:r>
          </a:p>
          <a:p>
            <a:pPr marL="171450" lvl="0" indent="-171450" algn="l" rtl="0">
              <a:spcBef>
                <a:spcPts val="0"/>
              </a:spcBef>
              <a:spcAft>
                <a:spcPts val="0"/>
              </a:spcAft>
              <a:buFontTx/>
              <a:buChar char="-"/>
            </a:pPr>
            <a:r>
              <a:rPr lang="fi-FI" dirty="0" err="1"/>
              <a:t>the</a:t>
            </a:r>
            <a:r>
              <a:rPr lang="fi-FI" dirty="0"/>
              <a:t> FMS data of </a:t>
            </a:r>
            <a:r>
              <a:rPr lang="fi-FI" dirty="0" err="1"/>
              <a:t>the</a:t>
            </a:r>
            <a:r>
              <a:rPr lang="fi-FI" dirty="0"/>
              <a:t> mobile </a:t>
            </a:r>
            <a:r>
              <a:rPr lang="fi-FI" dirty="0" err="1"/>
              <a:t>fleet</a:t>
            </a:r>
            <a:r>
              <a:rPr lang="fi-FI" dirty="0"/>
              <a:t> </a:t>
            </a:r>
            <a:r>
              <a:rPr lang="fi-FI" dirty="0" err="1"/>
              <a:t>vehicles</a:t>
            </a:r>
            <a:endParaRPr lang="fi-FI" dirty="0"/>
          </a:p>
          <a:p>
            <a:pPr marL="171450" lvl="0" indent="-171450" algn="l" rtl="0">
              <a:spcBef>
                <a:spcPts val="0"/>
              </a:spcBef>
              <a:spcAft>
                <a:spcPts val="0"/>
              </a:spcAft>
              <a:buFontTx/>
              <a:buChar char="-"/>
            </a:pPr>
            <a:r>
              <a:rPr lang="fi-FI" dirty="0"/>
              <a:t>As </a:t>
            </a:r>
            <a:r>
              <a:rPr lang="fi-FI" dirty="0" err="1"/>
              <a:t>well</a:t>
            </a:r>
            <a:r>
              <a:rPr lang="fi-FI" dirty="0"/>
              <a:t> as data </a:t>
            </a:r>
            <a:r>
              <a:rPr lang="fi-FI" dirty="0" err="1"/>
              <a:t>from</a:t>
            </a:r>
            <a:r>
              <a:rPr lang="fi-FI" dirty="0"/>
              <a:t> </a:t>
            </a:r>
            <a:r>
              <a:rPr lang="fi-FI" dirty="0" err="1"/>
              <a:t>the</a:t>
            </a:r>
            <a:r>
              <a:rPr lang="fi-FI" dirty="0"/>
              <a:t> </a:t>
            </a:r>
            <a:r>
              <a:rPr lang="fi-FI" dirty="0" err="1"/>
              <a:t>additional</a:t>
            </a:r>
            <a:r>
              <a:rPr lang="fi-FI" dirty="0"/>
              <a:t> </a:t>
            </a:r>
            <a:r>
              <a:rPr lang="fi-FI" dirty="0" err="1"/>
              <a:t>maintenance</a:t>
            </a:r>
            <a:r>
              <a:rPr lang="fi-FI" dirty="0"/>
              <a:t> </a:t>
            </a:r>
            <a:r>
              <a:rPr lang="en-GB" sz="1100" dirty="0"/>
              <a:t>equipment connected to the vehicle</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221e4ce35eb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221e4ce35eb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In </a:t>
            </a:r>
            <a:r>
              <a:rPr lang="fi-FI" dirty="0" err="1"/>
              <a:t>the</a:t>
            </a:r>
            <a:r>
              <a:rPr lang="fi-FI" dirty="0"/>
              <a:t> </a:t>
            </a:r>
            <a:r>
              <a:rPr lang="fi-FI" dirty="0" err="1"/>
              <a:t>second</a:t>
            </a:r>
            <a:r>
              <a:rPr lang="fi-FI" dirty="0"/>
              <a:t> </a:t>
            </a:r>
            <a:r>
              <a:rPr lang="fi-FI" dirty="0" err="1"/>
              <a:t>pilot</a:t>
            </a:r>
            <a:r>
              <a:rPr lang="fi-FI" dirty="0"/>
              <a:t>, </a:t>
            </a:r>
            <a:r>
              <a:rPr lang="fi-FI" dirty="0" err="1"/>
              <a:t>the</a:t>
            </a:r>
            <a:r>
              <a:rPr lang="fi-FI" dirty="0"/>
              <a:t> </a:t>
            </a:r>
            <a:r>
              <a:rPr lang="fi-FI" dirty="0" err="1"/>
              <a:t>focus</a:t>
            </a:r>
            <a:r>
              <a:rPr lang="fi-FI" dirty="0"/>
              <a:t> </a:t>
            </a:r>
            <a:r>
              <a:rPr lang="fi-FI" dirty="0" err="1"/>
              <a:t>was</a:t>
            </a:r>
            <a:r>
              <a:rPr lang="fi-FI" dirty="0"/>
              <a:t> </a:t>
            </a:r>
            <a:r>
              <a:rPr lang="fi-FI" dirty="0" err="1"/>
              <a:t>wider</a:t>
            </a:r>
            <a:r>
              <a:rPr lang="fi-FI" dirty="0"/>
              <a:t> and </a:t>
            </a:r>
            <a:r>
              <a:rPr lang="fi-FI" dirty="0" err="1"/>
              <a:t>gave</a:t>
            </a:r>
            <a:r>
              <a:rPr lang="fi-FI" dirty="0"/>
              <a:t> </a:t>
            </a:r>
            <a:r>
              <a:rPr lang="fi-FI" dirty="0" err="1"/>
              <a:t>more</a:t>
            </a:r>
            <a:r>
              <a:rPr lang="fi-FI" dirty="0"/>
              <a:t> </a:t>
            </a:r>
            <a:r>
              <a:rPr lang="fi-FI" dirty="0" err="1"/>
              <a:t>room</a:t>
            </a:r>
            <a:r>
              <a:rPr lang="fi-FI" dirty="0"/>
              <a:t> for </a:t>
            </a:r>
            <a:r>
              <a:rPr lang="fi-FI" dirty="0" err="1"/>
              <a:t>innovations</a:t>
            </a:r>
            <a:r>
              <a:rPr lang="fi-FI" dirty="0"/>
              <a:t>:</a:t>
            </a:r>
          </a:p>
          <a:p>
            <a:pPr marL="0" lvl="0" indent="0" algn="l" rtl="0">
              <a:spcBef>
                <a:spcPts val="0"/>
              </a:spcBef>
              <a:spcAft>
                <a:spcPts val="0"/>
              </a:spcAft>
              <a:buNone/>
            </a:pPr>
            <a:r>
              <a:rPr lang="fi-FI" dirty="0" err="1"/>
              <a:t>We</a:t>
            </a:r>
            <a:r>
              <a:rPr lang="fi-FI" dirty="0"/>
              <a:t> </a:t>
            </a:r>
            <a:r>
              <a:rPr lang="fi-FI" dirty="0" err="1"/>
              <a:t>were</a:t>
            </a:r>
            <a:r>
              <a:rPr lang="fi-FI" dirty="0"/>
              <a:t> </a:t>
            </a:r>
            <a:r>
              <a:rPr lang="fi-FI" dirty="0" err="1"/>
              <a:t>seeking</a:t>
            </a:r>
            <a:r>
              <a:rPr lang="fi-FI" dirty="0"/>
              <a:t> for </a:t>
            </a:r>
            <a:r>
              <a:rPr lang="fi-FI" dirty="0" err="1"/>
              <a:t>innovative</a:t>
            </a:r>
            <a:r>
              <a:rPr lang="fi-FI" dirty="0"/>
              <a:t> </a:t>
            </a:r>
            <a:r>
              <a:rPr lang="fi-FI" dirty="0" err="1"/>
              <a:t>solutions</a:t>
            </a:r>
            <a:r>
              <a:rPr lang="fi-FI" dirty="0"/>
              <a:t> </a:t>
            </a:r>
            <a:r>
              <a:rPr lang="fi-FI" dirty="0" err="1"/>
              <a:t>that</a:t>
            </a:r>
            <a:r>
              <a:rPr lang="fi-FI" dirty="0"/>
              <a:t> </a:t>
            </a:r>
            <a:r>
              <a:rPr lang="fi-FI" dirty="0" err="1"/>
              <a:t>would</a:t>
            </a:r>
            <a:r>
              <a:rPr lang="fi-FI" dirty="0"/>
              <a:t> </a:t>
            </a:r>
            <a:r>
              <a:rPr lang="fi-FI" dirty="0" err="1"/>
              <a:t>gather</a:t>
            </a:r>
            <a:r>
              <a:rPr lang="fi-FI" dirty="0"/>
              <a:t> data as </a:t>
            </a:r>
            <a:r>
              <a:rPr lang="fi-FI" dirty="0" err="1"/>
              <a:t>attached</a:t>
            </a:r>
            <a:r>
              <a:rPr lang="fi-FI" dirty="0"/>
              <a:t> to </a:t>
            </a:r>
            <a:r>
              <a:rPr lang="fi-FI" dirty="0" err="1"/>
              <a:t>the</a:t>
            </a:r>
            <a:r>
              <a:rPr lang="fi-FI" dirty="0"/>
              <a:t> </a:t>
            </a:r>
            <a:r>
              <a:rPr lang="fi-FI" dirty="0" err="1"/>
              <a:t>stationary</a:t>
            </a:r>
            <a:r>
              <a:rPr lang="fi-FI" dirty="0"/>
              <a:t> infra of </a:t>
            </a:r>
            <a:r>
              <a:rPr lang="fi-FI" dirty="0" err="1"/>
              <a:t>the</a:t>
            </a:r>
            <a:r>
              <a:rPr lang="fi-FI" dirty="0"/>
              <a:t> city</a:t>
            </a:r>
          </a:p>
          <a:p>
            <a:pPr marL="457200" lvl="0" indent="-342900" algn="l" rtl="0">
              <a:spcBef>
                <a:spcPts val="0"/>
              </a:spcBef>
              <a:spcAft>
                <a:spcPts val="0"/>
              </a:spcAft>
              <a:buSzPts val="1800"/>
              <a:buChar char="●"/>
            </a:pPr>
            <a:r>
              <a:rPr lang="en-GB" sz="1100" b="1" dirty="0"/>
              <a:t>In terms of the digital twin of mobility, the data available from light traffic routes would complement the knowledge base of the urban environment function</a:t>
            </a:r>
            <a:r>
              <a:rPr lang="en-GB" sz="1100" dirty="0"/>
              <a:t> to support the quality control of maintenance measures and street and traffic planning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22dc705bfa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22dc705bfa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This</a:t>
            </a:r>
            <a:r>
              <a:rPr lang="fi-FI" dirty="0"/>
              <a:t> is </a:t>
            </a:r>
            <a:r>
              <a:rPr lang="fi-FI" dirty="0" err="1"/>
              <a:t>what</a:t>
            </a:r>
            <a:r>
              <a:rPr lang="fi-FI" dirty="0"/>
              <a:t> </a:t>
            </a:r>
            <a:r>
              <a:rPr lang="fi-FI" dirty="0" err="1"/>
              <a:t>we</a:t>
            </a:r>
            <a:r>
              <a:rPr lang="fi-FI" dirty="0"/>
              <a:t> got:</a:t>
            </a:r>
          </a:p>
          <a:p>
            <a:pPr marL="171450" lvl="0" indent="-171450" algn="l" rtl="0">
              <a:spcBef>
                <a:spcPts val="0"/>
              </a:spcBef>
              <a:spcAft>
                <a:spcPts val="0"/>
              </a:spcAft>
              <a:buFontTx/>
              <a:buChar char="-"/>
            </a:pPr>
            <a:r>
              <a:rPr lang="fi-FI" dirty="0" err="1"/>
              <a:t>The</a:t>
            </a:r>
            <a:r>
              <a:rPr lang="fi-FI" dirty="0"/>
              <a:t> </a:t>
            </a:r>
            <a:r>
              <a:rPr lang="fi-FI" dirty="0" err="1"/>
              <a:t>company</a:t>
            </a:r>
            <a:r>
              <a:rPr lang="fi-FI" dirty="0"/>
              <a:t> </a:t>
            </a:r>
            <a:r>
              <a:rPr lang="fi-FI" dirty="0" err="1"/>
              <a:t>wapice</a:t>
            </a:r>
            <a:r>
              <a:rPr lang="fi-FI" dirty="0"/>
              <a:t> </a:t>
            </a:r>
            <a:r>
              <a:rPr lang="fi-FI" dirty="0" err="1"/>
              <a:t>offered</a:t>
            </a:r>
            <a:r>
              <a:rPr lang="fi-FI" dirty="0"/>
              <a:t> </a:t>
            </a:r>
            <a:r>
              <a:rPr lang="fi-FI" dirty="0" err="1"/>
              <a:t>traffic</a:t>
            </a:r>
            <a:r>
              <a:rPr lang="fi-FI" dirty="0"/>
              <a:t> </a:t>
            </a:r>
            <a:r>
              <a:rPr lang="fi-FI" dirty="0" err="1"/>
              <a:t>calculation</a:t>
            </a:r>
            <a:r>
              <a:rPr lang="fi-FI" dirty="0"/>
              <a:t> </a:t>
            </a:r>
            <a:r>
              <a:rPr lang="fi-FI" dirty="0" err="1"/>
              <a:t>based</a:t>
            </a:r>
            <a:r>
              <a:rPr lang="fi-FI" dirty="0"/>
              <a:t> on </a:t>
            </a:r>
            <a:r>
              <a:rPr lang="fi-FI" dirty="0" err="1"/>
              <a:t>machine</a:t>
            </a:r>
            <a:r>
              <a:rPr lang="fi-FI" dirty="0"/>
              <a:t> vision (</a:t>
            </a:r>
            <a:r>
              <a:rPr lang="fi-FI" dirty="0" err="1"/>
              <a:t>camera</a:t>
            </a:r>
            <a:r>
              <a:rPr lang="fi-FI" dirty="0"/>
              <a:t>) and </a:t>
            </a:r>
            <a:r>
              <a:rPr lang="fi-FI" dirty="0" err="1"/>
              <a:t>artificial</a:t>
            </a:r>
            <a:r>
              <a:rPr lang="fi-FI" dirty="0"/>
              <a:t> </a:t>
            </a:r>
            <a:r>
              <a:rPr lang="fi-FI" dirty="0" err="1"/>
              <a:t>intelligent</a:t>
            </a:r>
            <a:endParaRPr lang="fi-FI" dirty="0"/>
          </a:p>
          <a:p>
            <a:pPr marL="171450" lvl="0" indent="-171450" algn="l" rtl="0">
              <a:spcBef>
                <a:spcPts val="0"/>
              </a:spcBef>
              <a:spcAft>
                <a:spcPts val="0"/>
              </a:spcAft>
              <a:buFontTx/>
              <a:buChar char="-"/>
            </a:pPr>
            <a:r>
              <a:rPr lang="fi-FI" dirty="0"/>
              <a:t>Kaltio Technologies </a:t>
            </a:r>
            <a:r>
              <a:rPr lang="fi-FI" dirty="0" err="1"/>
              <a:t>installed</a:t>
            </a:r>
            <a:r>
              <a:rPr lang="fi-FI" dirty="0"/>
              <a:t> </a:t>
            </a:r>
            <a:r>
              <a:rPr lang="fi-FI" dirty="0" err="1"/>
              <a:t>micro</a:t>
            </a:r>
            <a:r>
              <a:rPr lang="fi-FI" dirty="0"/>
              <a:t> </a:t>
            </a:r>
            <a:r>
              <a:rPr lang="fi-FI" dirty="0" err="1"/>
              <a:t>weather</a:t>
            </a:r>
            <a:r>
              <a:rPr lang="fi-FI" dirty="0"/>
              <a:t> </a:t>
            </a:r>
            <a:r>
              <a:rPr lang="fi-FI" dirty="0" err="1"/>
              <a:t>sensors</a:t>
            </a:r>
            <a:r>
              <a:rPr lang="fi-FI" dirty="0"/>
              <a:t> to </a:t>
            </a:r>
            <a:r>
              <a:rPr lang="fi-FI" dirty="0" err="1"/>
              <a:t>street</a:t>
            </a:r>
            <a:r>
              <a:rPr lang="fi-FI" dirty="0"/>
              <a:t> </a:t>
            </a:r>
            <a:r>
              <a:rPr lang="fi-FI" dirty="0" err="1"/>
              <a:t>sections</a:t>
            </a:r>
            <a:r>
              <a:rPr lang="fi-FI" dirty="0"/>
              <a:t> </a:t>
            </a:r>
            <a:r>
              <a:rPr lang="fi-FI" dirty="0" err="1"/>
              <a:t>knows</a:t>
            </a:r>
            <a:r>
              <a:rPr lang="fi-FI" dirty="0"/>
              <a:t> as </a:t>
            </a:r>
            <a:r>
              <a:rPr lang="fi-FI" dirty="0" err="1"/>
              <a:t>difficult</a:t>
            </a:r>
            <a:endParaRPr lang="fi-FI" dirty="0"/>
          </a:p>
          <a:p>
            <a:pPr marL="171450" lvl="0" indent="-171450" algn="l" rtl="0">
              <a:spcBef>
                <a:spcPts val="0"/>
              </a:spcBef>
              <a:spcAft>
                <a:spcPts val="0"/>
              </a:spcAft>
              <a:buFontTx/>
              <a:buChar char="-"/>
            </a:pPr>
            <a:r>
              <a:rPr lang="fi-FI" dirty="0" err="1"/>
              <a:t>Swarco</a:t>
            </a:r>
            <a:r>
              <a:rPr lang="fi-FI" dirty="0"/>
              <a:t> Finland </a:t>
            </a:r>
            <a:r>
              <a:rPr lang="fi-FI" dirty="0" err="1"/>
              <a:t>installed</a:t>
            </a:r>
            <a:r>
              <a:rPr lang="fi-FI" dirty="0"/>
              <a:t> air </a:t>
            </a:r>
            <a:r>
              <a:rPr lang="fi-FI" dirty="0" err="1"/>
              <a:t>quality</a:t>
            </a:r>
            <a:r>
              <a:rPr lang="fi-FI" dirty="0"/>
              <a:t> </a:t>
            </a:r>
            <a:r>
              <a:rPr lang="fi-FI" dirty="0" err="1"/>
              <a:t>sensors</a:t>
            </a:r>
            <a:r>
              <a:rPr lang="fi-FI" dirty="0"/>
              <a:t> </a:t>
            </a:r>
            <a:r>
              <a:rPr lang="fi-FI" dirty="0" err="1"/>
              <a:t>both</a:t>
            </a:r>
            <a:r>
              <a:rPr lang="fi-FI" dirty="0"/>
              <a:t> to </a:t>
            </a:r>
            <a:r>
              <a:rPr lang="fi-FI" dirty="0" err="1"/>
              <a:t>the</a:t>
            </a:r>
            <a:r>
              <a:rPr lang="fi-FI" dirty="0"/>
              <a:t> mobile </a:t>
            </a:r>
            <a:r>
              <a:rPr lang="fi-FI" dirty="0" err="1"/>
              <a:t>fleet</a:t>
            </a:r>
            <a:r>
              <a:rPr lang="fi-FI" dirty="0"/>
              <a:t> and a </a:t>
            </a:r>
            <a:r>
              <a:rPr lang="fi-FI" dirty="0" err="1"/>
              <a:t>fixed</a:t>
            </a:r>
            <a:r>
              <a:rPr lang="fi-FI" dirty="0"/>
              <a:t> </a:t>
            </a:r>
            <a:r>
              <a:rPr lang="fi-FI" dirty="0" err="1"/>
              <a:t>measuring</a:t>
            </a:r>
            <a:r>
              <a:rPr lang="fi-FI" dirty="0"/>
              <a:t> </a:t>
            </a:r>
            <a:r>
              <a:rPr lang="fi-FI" dirty="0" err="1"/>
              <a:t>point</a:t>
            </a:r>
            <a:r>
              <a:rPr lang="fi-FI" dirty="0"/>
              <a:t> in a </a:t>
            </a:r>
            <a:r>
              <a:rPr lang="fi-FI" dirty="0" err="1"/>
              <a:t>traffic</a:t>
            </a:r>
            <a:r>
              <a:rPr lang="fi-FI" dirty="0"/>
              <a:t> </a:t>
            </a:r>
            <a:r>
              <a:rPr lang="fi-FI" dirty="0" err="1"/>
              <a:t>light</a:t>
            </a:r>
            <a:r>
              <a:rPr lang="fi-FI" dirty="0"/>
              <a:t> </a:t>
            </a:r>
            <a:r>
              <a:rPr lang="fi-FI" dirty="0" err="1"/>
              <a:t>pole</a:t>
            </a:r>
            <a:endParaRPr lang="fi-FI" dirty="0"/>
          </a:p>
          <a:p>
            <a:pPr marL="171450" lvl="0" indent="-171450" algn="l" rtl="0">
              <a:spcBef>
                <a:spcPts val="0"/>
              </a:spcBef>
              <a:spcAft>
                <a:spcPts val="0"/>
              </a:spcAft>
              <a:buFontTx/>
              <a:buChar char="-"/>
            </a:pPr>
            <a:r>
              <a:rPr lang="fi-FI" dirty="0" err="1"/>
              <a:t>GSGroup</a:t>
            </a:r>
            <a:r>
              <a:rPr lang="fi-FI" dirty="0"/>
              <a:t> </a:t>
            </a:r>
            <a:r>
              <a:rPr lang="fi-FI" dirty="0" err="1"/>
              <a:t>was</a:t>
            </a:r>
            <a:r>
              <a:rPr lang="fi-FI" dirty="0"/>
              <a:t> </a:t>
            </a:r>
            <a:r>
              <a:rPr lang="fi-FI" dirty="0" err="1"/>
              <a:t>interested</a:t>
            </a:r>
            <a:r>
              <a:rPr lang="fi-FI" dirty="0"/>
              <a:t> in </a:t>
            </a:r>
            <a:r>
              <a:rPr lang="fi-FI" dirty="0" err="1"/>
              <a:t>the</a:t>
            </a:r>
            <a:r>
              <a:rPr lang="fi-FI" dirty="0"/>
              <a:t> </a:t>
            </a:r>
            <a:r>
              <a:rPr lang="fi-FI" dirty="0" err="1"/>
              <a:t>maintenance</a:t>
            </a:r>
            <a:r>
              <a:rPr lang="fi-FI" dirty="0"/>
              <a:t> </a:t>
            </a:r>
            <a:r>
              <a:rPr lang="fi-FI" dirty="0" err="1"/>
              <a:t>vehicle’s</a:t>
            </a:r>
            <a:r>
              <a:rPr lang="fi-FI" dirty="0"/>
              <a:t> FMS data in </a:t>
            </a:r>
            <a:r>
              <a:rPr lang="fi-FI" dirty="0" err="1"/>
              <a:t>combination</a:t>
            </a:r>
            <a:r>
              <a:rPr lang="fi-FI" dirty="0"/>
              <a:t> </a:t>
            </a:r>
            <a:r>
              <a:rPr lang="fi-FI" dirty="0" err="1"/>
              <a:t>with</a:t>
            </a:r>
            <a:r>
              <a:rPr lang="fi-FI" dirty="0"/>
              <a:t> </a:t>
            </a:r>
            <a:r>
              <a:rPr lang="fi-FI" dirty="0" err="1"/>
              <a:t>its</a:t>
            </a:r>
            <a:r>
              <a:rPr lang="fi-FI" dirty="0"/>
              <a:t> EN data</a:t>
            </a:r>
          </a:p>
          <a:p>
            <a:pPr marL="171450" lvl="0" indent="-171450" algn="l" rtl="0">
              <a:spcBef>
                <a:spcPts val="0"/>
              </a:spcBef>
              <a:spcAft>
                <a:spcPts val="0"/>
              </a:spcAft>
              <a:buFontTx/>
              <a:buChar char="-"/>
            </a:pPr>
            <a:r>
              <a:rPr lang="fi-FI" dirty="0" err="1"/>
              <a:t>Oinride</a:t>
            </a:r>
            <a:r>
              <a:rPr lang="fi-FI" dirty="0"/>
              <a:t> </a:t>
            </a:r>
            <a:r>
              <a:rPr lang="fi-FI" dirty="0" err="1"/>
              <a:t>focuses</a:t>
            </a:r>
            <a:r>
              <a:rPr lang="fi-FI" dirty="0"/>
              <a:t> on </a:t>
            </a:r>
            <a:r>
              <a:rPr lang="fi-FI" dirty="0" err="1"/>
              <a:t>the</a:t>
            </a:r>
            <a:r>
              <a:rPr lang="fi-FI" dirty="0"/>
              <a:t> </a:t>
            </a:r>
            <a:r>
              <a:rPr lang="fi-FI" dirty="0" err="1"/>
              <a:t>analysing</a:t>
            </a:r>
            <a:r>
              <a:rPr lang="fi-FI" dirty="0"/>
              <a:t> of </a:t>
            </a:r>
            <a:r>
              <a:rPr lang="fi-FI" dirty="0" err="1"/>
              <a:t>the</a:t>
            </a:r>
            <a:r>
              <a:rPr lang="fi-FI" dirty="0"/>
              <a:t> data </a:t>
            </a:r>
            <a:r>
              <a:rPr lang="fi-FI" dirty="0" err="1"/>
              <a:t>retrieved</a:t>
            </a:r>
            <a:r>
              <a:rPr lang="fi-FI" dirty="0"/>
              <a:t> </a:t>
            </a:r>
            <a:r>
              <a:rPr lang="fi-FI" dirty="0" err="1"/>
              <a:t>from</a:t>
            </a:r>
            <a:r>
              <a:rPr lang="fi-FI" dirty="0"/>
              <a:t> </a:t>
            </a:r>
            <a:r>
              <a:rPr lang="fi-FI" dirty="0" err="1"/>
              <a:t>the</a:t>
            </a:r>
            <a:r>
              <a:rPr lang="fi-FI" dirty="0"/>
              <a:t> </a:t>
            </a:r>
            <a:r>
              <a:rPr lang="fi-FI" dirty="0" err="1"/>
              <a:t>vehichle</a:t>
            </a:r>
            <a:endParaRPr lang="fi-FI" dirty="0"/>
          </a:p>
          <a:p>
            <a:pPr marL="171450" lvl="0" indent="-171450" algn="l" rtl="0">
              <a:spcBef>
                <a:spcPts val="0"/>
              </a:spcBef>
              <a:spcAft>
                <a:spcPts val="0"/>
              </a:spcAft>
              <a:buFontTx/>
              <a:buChar char="-"/>
            </a:pPr>
            <a:endParaRPr lang="fi-FI" dirty="0"/>
          </a:p>
          <a:p>
            <a:pPr marL="171450" lvl="0" indent="-171450" algn="l" rtl="0">
              <a:spcBef>
                <a:spcPts val="0"/>
              </a:spcBef>
              <a:spcAft>
                <a:spcPts val="0"/>
              </a:spcAft>
              <a:buFontTx/>
              <a:buChar char="-"/>
            </a:pPr>
            <a:r>
              <a:rPr lang="fi-FI" dirty="0"/>
              <a:t>VAIHDA KALVO</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22dc705bfa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22dc705bfa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fi-FI" dirty="0" err="1"/>
              <a:t>You</a:t>
            </a:r>
            <a:r>
              <a:rPr lang="fi-FI" dirty="0"/>
              <a:t> </a:t>
            </a:r>
            <a:r>
              <a:rPr lang="fi-FI" dirty="0" err="1"/>
              <a:t>see</a:t>
            </a:r>
            <a:r>
              <a:rPr lang="fi-FI" dirty="0"/>
              <a:t> </a:t>
            </a:r>
            <a:r>
              <a:rPr lang="fi-FI" dirty="0" err="1"/>
              <a:t>that</a:t>
            </a:r>
            <a:r>
              <a:rPr lang="fi-FI" dirty="0"/>
              <a:t> </a:t>
            </a:r>
            <a:r>
              <a:rPr lang="fi-FI" dirty="0" err="1"/>
              <a:t>we</a:t>
            </a:r>
            <a:r>
              <a:rPr lang="fi-FI" dirty="0"/>
              <a:t> </a:t>
            </a:r>
            <a:r>
              <a:rPr lang="fi-FI" dirty="0" err="1"/>
              <a:t>have</a:t>
            </a:r>
            <a:r>
              <a:rPr lang="fi-FI" dirty="0"/>
              <a:t> data </a:t>
            </a:r>
            <a:r>
              <a:rPr lang="fi-FI" dirty="0" err="1"/>
              <a:t>collecting</a:t>
            </a:r>
            <a:r>
              <a:rPr lang="fi-FI" dirty="0"/>
              <a:t> </a:t>
            </a:r>
            <a:r>
              <a:rPr lang="fi-FI" dirty="0" err="1"/>
              <a:t>pilots</a:t>
            </a:r>
            <a:r>
              <a:rPr lang="fi-FI" dirty="0"/>
              <a:t> </a:t>
            </a:r>
            <a:r>
              <a:rPr lang="fi-FI" dirty="0" err="1"/>
              <a:t>that</a:t>
            </a:r>
            <a:r>
              <a:rPr lang="fi-FI" dirty="0"/>
              <a:t> </a:t>
            </a:r>
            <a:r>
              <a:rPr lang="fi-FI" dirty="0" err="1"/>
              <a:t>touch</a:t>
            </a:r>
            <a:r>
              <a:rPr lang="fi-FI" dirty="0"/>
              <a:t> </a:t>
            </a:r>
            <a:r>
              <a:rPr lang="fi-FI" dirty="0" err="1"/>
              <a:t>all</a:t>
            </a:r>
            <a:r>
              <a:rPr lang="fi-FI" dirty="0"/>
              <a:t> </a:t>
            </a:r>
            <a:r>
              <a:rPr lang="fi-FI" dirty="0" err="1"/>
              <a:t>angles</a:t>
            </a:r>
            <a:r>
              <a:rPr lang="fi-FI" dirty="0"/>
              <a:t> of </a:t>
            </a:r>
            <a:r>
              <a:rPr lang="fi-FI" dirty="0" err="1"/>
              <a:t>the</a:t>
            </a:r>
            <a:r>
              <a:rPr lang="fi-FI" dirty="0"/>
              <a:t>  Digital </a:t>
            </a:r>
            <a:r>
              <a:rPr lang="fi-FI" dirty="0" err="1"/>
              <a:t>Twin</a:t>
            </a:r>
            <a:r>
              <a:rPr lang="fi-FI" dirty="0"/>
              <a:t> for </a:t>
            </a:r>
            <a:r>
              <a:rPr lang="fi-FI" dirty="0" err="1"/>
              <a:t>mobility</a:t>
            </a:r>
            <a:endParaRPr lang="fi-FI" dirty="0"/>
          </a:p>
          <a:p>
            <a:pPr marL="171450" lvl="0" indent="-171450" algn="l" rtl="0">
              <a:spcBef>
                <a:spcPts val="0"/>
              </a:spcBef>
              <a:spcAft>
                <a:spcPts val="0"/>
              </a:spcAft>
              <a:buFontTx/>
              <a:buChar char="-"/>
            </a:pPr>
            <a:r>
              <a:rPr lang="fi-FI" dirty="0"/>
              <a:t>I </a:t>
            </a:r>
            <a:r>
              <a:rPr lang="fi-FI" dirty="0" err="1"/>
              <a:t>use</a:t>
            </a:r>
            <a:r>
              <a:rPr lang="fi-FI" dirty="0"/>
              <a:t> </a:t>
            </a:r>
            <a:r>
              <a:rPr lang="fi-FI" dirty="0" err="1"/>
              <a:t>the</a:t>
            </a:r>
            <a:r>
              <a:rPr lang="fi-FI" dirty="0"/>
              <a:t> </a:t>
            </a:r>
            <a:r>
              <a:rPr lang="fi-FI" dirty="0" err="1"/>
              <a:t>Swarco</a:t>
            </a:r>
            <a:r>
              <a:rPr lang="fi-FI" dirty="0"/>
              <a:t> </a:t>
            </a:r>
            <a:r>
              <a:rPr lang="fi-FI" dirty="0" err="1"/>
              <a:t>pilot</a:t>
            </a:r>
            <a:r>
              <a:rPr lang="fi-FI" dirty="0"/>
              <a:t> as </a:t>
            </a:r>
            <a:r>
              <a:rPr lang="fi-FI" dirty="0" err="1"/>
              <a:t>example</a:t>
            </a:r>
            <a:r>
              <a:rPr lang="fi-FI" dirty="0"/>
              <a:t> of </a:t>
            </a:r>
            <a:r>
              <a:rPr lang="fi-FI" dirty="0" err="1"/>
              <a:t>the</a:t>
            </a:r>
            <a:r>
              <a:rPr lang="fi-FI" dirty="0"/>
              <a:t> </a:t>
            </a:r>
            <a:r>
              <a:rPr lang="fi-FI" dirty="0" err="1"/>
              <a:t>impact</a:t>
            </a:r>
            <a:r>
              <a:rPr lang="fi-FI" dirty="0"/>
              <a:t> </a:t>
            </a:r>
            <a:r>
              <a:rPr lang="fi-FI" dirty="0" err="1"/>
              <a:t>potential</a:t>
            </a:r>
            <a:r>
              <a:rPr lang="fi-FI" dirty="0"/>
              <a:t> </a:t>
            </a:r>
            <a:r>
              <a:rPr lang="fi-FI" dirty="0" err="1"/>
              <a:t>with</a:t>
            </a:r>
            <a:r>
              <a:rPr lang="fi-FI" dirty="0"/>
              <a:t> </a:t>
            </a:r>
            <a:r>
              <a:rPr lang="fi-FI" dirty="0" err="1"/>
              <a:t>this</a:t>
            </a:r>
            <a:r>
              <a:rPr lang="fi-FI" dirty="0"/>
              <a:t> </a:t>
            </a:r>
            <a:r>
              <a:rPr lang="fi-FI" dirty="0" err="1"/>
              <a:t>kind</a:t>
            </a:r>
            <a:r>
              <a:rPr lang="fi-FI" dirty="0"/>
              <a:t> of data </a:t>
            </a:r>
            <a:r>
              <a:rPr lang="fi-FI" dirty="0" err="1"/>
              <a:t>collecting</a:t>
            </a:r>
            <a:r>
              <a:rPr lang="fi-FI" dirty="0"/>
              <a:t> and </a:t>
            </a:r>
            <a:r>
              <a:rPr lang="fi-FI" dirty="0" err="1"/>
              <a:t>analyses</a:t>
            </a:r>
            <a:endParaRPr lang="fi-FI" dirty="0"/>
          </a:p>
          <a:p>
            <a:pPr marL="171450" lvl="0" indent="-171450" algn="l" rtl="0">
              <a:spcBef>
                <a:spcPts val="0"/>
              </a:spcBef>
              <a:spcAft>
                <a:spcPts val="0"/>
              </a:spcAft>
              <a:buFontTx/>
              <a:buChar char="-"/>
            </a:pPr>
            <a:r>
              <a:rPr lang="fi-FI" dirty="0" err="1"/>
              <a:t>With</a:t>
            </a:r>
            <a:r>
              <a:rPr lang="fi-FI" dirty="0"/>
              <a:t> </a:t>
            </a:r>
            <a:r>
              <a:rPr lang="fi-FI" dirty="0" err="1"/>
              <a:t>this</a:t>
            </a:r>
            <a:r>
              <a:rPr lang="fi-FI" dirty="0"/>
              <a:t> </a:t>
            </a:r>
            <a:r>
              <a:rPr lang="fi-FI" dirty="0" err="1"/>
              <a:t>kind</a:t>
            </a:r>
            <a:r>
              <a:rPr lang="fi-FI" dirty="0"/>
              <a:t> of </a:t>
            </a:r>
            <a:r>
              <a:rPr lang="fi-FI" dirty="0" err="1"/>
              <a:t>sensoring</a:t>
            </a:r>
            <a:r>
              <a:rPr lang="fi-FI" dirty="0"/>
              <a:t> (air </a:t>
            </a:r>
            <a:r>
              <a:rPr lang="fi-FI" dirty="0" err="1"/>
              <a:t>quality</a:t>
            </a:r>
            <a:r>
              <a:rPr lang="fi-FI" dirty="0"/>
              <a:t>) </a:t>
            </a:r>
            <a:r>
              <a:rPr lang="fi-FI" dirty="0" err="1"/>
              <a:t>we</a:t>
            </a:r>
            <a:r>
              <a:rPr lang="fi-FI" dirty="0"/>
              <a:t> </a:t>
            </a:r>
            <a:r>
              <a:rPr lang="fi-FI" dirty="0" err="1"/>
              <a:t>can</a:t>
            </a:r>
            <a:r>
              <a:rPr lang="fi-FI" dirty="0"/>
              <a:t> </a:t>
            </a:r>
            <a:r>
              <a:rPr lang="fi-FI" dirty="0" err="1"/>
              <a:t>see</a:t>
            </a:r>
            <a:r>
              <a:rPr lang="fi-FI" dirty="0"/>
              <a:t> </a:t>
            </a:r>
            <a:r>
              <a:rPr lang="fi-FI" dirty="0" err="1"/>
              <a:t>how</a:t>
            </a:r>
            <a:r>
              <a:rPr lang="fi-FI" dirty="0"/>
              <a:t> </a:t>
            </a:r>
            <a:r>
              <a:rPr lang="fi-FI" dirty="0" err="1"/>
              <a:t>the</a:t>
            </a:r>
            <a:r>
              <a:rPr lang="fi-FI" dirty="0"/>
              <a:t> </a:t>
            </a:r>
            <a:r>
              <a:rPr lang="fi-FI" dirty="0" err="1"/>
              <a:t>removal</a:t>
            </a:r>
            <a:r>
              <a:rPr lang="fi-FI" dirty="0"/>
              <a:t> of </a:t>
            </a:r>
            <a:r>
              <a:rPr lang="fi-FI" dirty="0" err="1"/>
              <a:t>sand</a:t>
            </a:r>
            <a:r>
              <a:rPr lang="fi-FI" dirty="0"/>
              <a:t> </a:t>
            </a:r>
            <a:r>
              <a:rPr lang="fi-FI" dirty="0" err="1"/>
              <a:t>from</a:t>
            </a:r>
            <a:r>
              <a:rPr lang="fi-FI" dirty="0"/>
              <a:t> </a:t>
            </a:r>
            <a:r>
              <a:rPr lang="fi-FI" dirty="0" err="1"/>
              <a:t>the</a:t>
            </a:r>
            <a:r>
              <a:rPr lang="fi-FI" dirty="0"/>
              <a:t> </a:t>
            </a:r>
            <a:r>
              <a:rPr lang="fi-FI" dirty="0" err="1"/>
              <a:t>lanes</a:t>
            </a:r>
            <a:r>
              <a:rPr lang="fi-FI" dirty="0"/>
              <a:t> </a:t>
            </a:r>
            <a:r>
              <a:rPr lang="fi-FI" dirty="0" err="1"/>
              <a:t>after</a:t>
            </a:r>
            <a:r>
              <a:rPr lang="fi-FI" dirty="0"/>
              <a:t> </a:t>
            </a:r>
            <a:r>
              <a:rPr lang="fi-FI" dirty="0" err="1"/>
              <a:t>the</a:t>
            </a:r>
            <a:r>
              <a:rPr lang="fi-FI" dirty="0"/>
              <a:t> </a:t>
            </a:r>
            <a:r>
              <a:rPr lang="fi-FI" dirty="0" err="1"/>
              <a:t>winter</a:t>
            </a:r>
            <a:r>
              <a:rPr lang="fi-FI" dirty="0"/>
              <a:t> </a:t>
            </a:r>
            <a:r>
              <a:rPr lang="fi-FI" dirty="0" err="1"/>
              <a:t>affects</a:t>
            </a:r>
            <a:r>
              <a:rPr lang="fi-FI" dirty="0"/>
              <a:t> </a:t>
            </a:r>
            <a:r>
              <a:rPr lang="fi-FI" dirty="0" err="1"/>
              <a:t>the</a:t>
            </a:r>
            <a:r>
              <a:rPr lang="fi-FI" dirty="0"/>
              <a:t> </a:t>
            </a:r>
            <a:r>
              <a:rPr lang="fi-FI" dirty="0" err="1"/>
              <a:t>situational</a:t>
            </a:r>
            <a:r>
              <a:rPr lang="fi-FI" dirty="0"/>
              <a:t> air </a:t>
            </a:r>
            <a:r>
              <a:rPr lang="fi-FI" dirty="0" err="1"/>
              <a:t>quslity</a:t>
            </a:r>
            <a:r>
              <a:rPr lang="fi-FI" dirty="0"/>
              <a:t> </a:t>
            </a:r>
            <a:r>
              <a:rPr lang="fi-FI" dirty="0" err="1"/>
              <a:t>during</a:t>
            </a:r>
            <a:r>
              <a:rPr lang="fi-FI" dirty="0"/>
              <a:t> </a:t>
            </a:r>
            <a:r>
              <a:rPr lang="fi-FI" dirty="0" err="1"/>
              <a:t>the</a:t>
            </a:r>
            <a:r>
              <a:rPr lang="fi-FI" dirty="0"/>
              <a:t> </a:t>
            </a:r>
            <a:r>
              <a:rPr lang="fi-FI" dirty="0" err="1"/>
              <a:t>temoval</a:t>
            </a:r>
            <a:r>
              <a:rPr lang="fi-FI" dirty="0"/>
              <a:t> </a:t>
            </a:r>
            <a:r>
              <a:rPr lang="fi-FI" dirty="0" err="1"/>
              <a:t>process</a:t>
            </a:r>
            <a:r>
              <a:rPr lang="fi-FI" dirty="0"/>
              <a:t> and </a:t>
            </a:r>
            <a:r>
              <a:rPr lang="fi-FI" dirty="0" err="1"/>
              <a:t>how</a:t>
            </a:r>
            <a:r>
              <a:rPr lang="fi-FI" dirty="0"/>
              <a:t> it </a:t>
            </a:r>
            <a:r>
              <a:rPr lang="fi-FI" dirty="0" err="1"/>
              <a:t>affects</a:t>
            </a:r>
            <a:r>
              <a:rPr lang="fi-FI" dirty="0"/>
              <a:t> </a:t>
            </a:r>
            <a:r>
              <a:rPr lang="fi-FI" dirty="0" err="1"/>
              <a:t>the</a:t>
            </a:r>
            <a:r>
              <a:rPr lang="fi-FI" dirty="0"/>
              <a:t> </a:t>
            </a:r>
            <a:r>
              <a:rPr lang="fi-FI" dirty="0" err="1"/>
              <a:t>overall</a:t>
            </a:r>
            <a:r>
              <a:rPr lang="fi-FI" dirty="0"/>
              <a:t> air </a:t>
            </a:r>
            <a:r>
              <a:rPr lang="fi-FI" dirty="0" err="1"/>
              <a:t>quality</a:t>
            </a:r>
            <a:r>
              <a:rPr lang="fi-FI" dirty="0"/>
              <a:t> </a:t>
            </a:r>
            <a:r>
              <a:rPr lang="fi-FI" dirty="0" err="1"/>
              <a:t>after</a:t>
            </a:r>
            <a:r>
              <a:rPr lang="fi-FI" dirty="0"/>
              <a:t> </a:t>
            </a:r>
            <a:r>
              <a:rPr lang="fi-FI" dirty="0" err="1"/>
              <a:t>the</a:t>
            </a:r>
            <a:r>
              <a:rPr lang="fi-FI" dirty="0"/>
              <a:t> </a:t>
            </a:r>
            <a:r>
              <a:rPr lang="fi-FI" dirty="0" err="1"/>
              <a:t>removal</a:t>
            </a:r>
            <a:r>
              <a:rPr lang="fi-FI" dirty="0"/>
              <a:t> </a:t>
            </a:r>
            <a:r>
              <a:rPr lang="fi-FI" dirty="0" err="1"/>
              <a:t>when</a:t>
            </a:r>
            <a:r>
              <a:rPr lang="fi-FI" dirty="0"/>
              <a:t> </a:t>
            </a:r>
            <a:r>
              <a:rPr lang="fi-FI" dirty="0" err="1"/>
              <a:t>measured</a:t>
            </a:r>
            <a:r>
              <a:rPr lang="fi-FI" dirty="0"/>
              <a:t> </a:t>
            </a:r>
            <a:r>
              <a:rPr lang="fi-FI" dirty="0" err="1"/>
              <a:t>from</a:t>
            </a:r>
            <a:r>
              <a:rPr lang="fi-FI" dirty="0"/>
              <a:t> a </a:t>
            </a:r>
            <a:r>
              <a:rPr lang="fi-FI" dirty="0" err="1"/>
              <a:t>fixed</a:t>
            </a:r>
            <a:r>
              <a:rPr lang="fi-FI" dirty="0"/>
              <a:t> </a:t>
            </a:r>
            <a:r>
              <a:rPr lang="fi-FI" dirty="0" err="1"/>
              <a:t>measure</a:t>
            </a:r>
            <a:r>
              <a:rPr lang="fi-FI" dirty="0"/>
              <a:t> </a:t>
            </a:r>
            <a:r>
              <a:rPr lang="fi-FI" dirty="0" err="1"/>
              <a:t>point</a:t>
            </a:r>
            <a:endParaRPr lang="fi-FI" dirty="0"/>
          </a:p>
          <a:p>
            <a:pPr marL="0" lvl="0" indent="0" algn="l" rtl="0">
              <a:spcBef>
                <a:spcPts val="0"/>
              </a:spcBef>
              <a:spcAft>
                <a:spcPts val="0"/>
              </a:spcAft>
              <a:buClr>
                <a:schemeClr val="dk1"/>
              </a:buClr>
              <a:buSzPts val="1100"/>
              <a:buFont typeface="Arial"/>
              <a:buNone/>
            </a:pPr>
            <a:r>
              <a:rPr lang="en-GB" sz="1100" dirty="0">
                <a:latin typeface="Avenir"/>
                <a:ea typeface="Avenir"/>
                <a:cs typeface="Avenir"/>
                <a:sym typeface="Wingdings" pitchFamily="2" charset="2"/>
              </a:rPr>
              <a:t> </a:t>
            </a:r>
            <a:r>
              <a:rPr lang="en-GB" sz="1100" dirty="0">
                <a:latin typeface="Avenir"/>
                <a:ea typeface="Avenir"/>
                <a:cs typeface="Avenir"/>
                <a:sym typeface="Avenir"/>
              </a:rPr>
              <a:t>identifying and monitoring factors affecting air quality</a:t>
            </a:r>
          </a:p>
          <a:p>
            <a:pPr marL="0" lvl="0" indent="0" algn="l" rtl="0">
              <a:spcBef>
                <a:spcPts val="0"/>
              </a:spcBef>
              <a:spcAft>
                <a:spcPts val="0"/>
              </a:spcAft>
              <a:buNone/>
            </a:pPr>
            <a:r>
              <a:rPr lang="en-GB" sz="1100" dirty="0">
                <a:latin typeface="Avenir"/>
                <a:ea typeface="Avenir"/>
                <a:cs typeface="Avenir"/>
                <a:sym typeface="Wingdings" pitchFamily="2" charset="2"/>
              </a:rPr>
              <a:t></a:t>
            </a:r>
            <a:r>
              <a:rPr lang="en-GB" sz="1100" dirty="0">
                <a:latin typeface="Avenir"/>
                <a:ea typeface="Avenir"/>
                <a:cs typeface="Avenir"/>
                <a:sym typeface="Avenir"/>
              </a:rPr>
              <a:t>  optimization of measures and processes</a:t>
            </a:r>
          </a:p>
          <a:p>
            <a:pPr marL="171450" lvl="0" indent="-171450" algn="l" rtl="0">
              <a:spcBef>
                <a:spcPts val="0"/>
              </a:spcBef>
              <a:spcAft>
                <a:spcPts val="0"/>
              </a:spcAft>
              <a:buFontTx/>
              <a:buChar char="-"/>
            </a:pPr>
            <a:endParaRPr lang="fi-FI" dirty="0"/>
          </a:p>
        </p:txBody>
      </p:sp>
    </p:spTree>
    <p:extLst>
      <p:ext uri="{BB962C8B-B14F-4D97-AF65-F5344CB8AC3E}">
        <p14:creationId xmlns:p14="http://schemas.microsoft.com/office/powerpoint/2010/main" val="3540339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22e4aefd5dd_0_5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22e4aefd5dd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i" sz="800">
                <a:solidFill>
                  <a:schemeClr val="dk1"/>
                </a:solidFill>
                <a:latin typeface="Avenir"/>
                <a:ea typeface="Avenir"/>
                <a:cs typeface="Avenir"/>
                <a:sym typeface="Avenir"/>
              </a:rPr>
              <a:t>auttaa yllä- ja kunnossapitotyön tietopohjan laajentamista toimien tuotannolle päätöksenteon tukena.</a:t>
            </a:r>
            <a:endParaRPr sz="800">
              <a:solidFill>
                <a:schemeClr val="dk1"/>
              </a:solidFill>
              <a:latin typeface="Avenir"/>
              <a:ea typeface="Avenir"/>
              <a:cs typeface="Avenir"/>
              <a:sym typeface="Aveni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22e4aefd5dd_0_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22e4aefd5dd_0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To </a:t>
            </a:r>
            <a:r>
              <a:rPr lang="fi-FI" dirty="0" err="1"/>
              <a:t>conlcude</a:t>
            </a:r>
            <a:r>
              <a:rPr lang="fi-FI" dirty="0"/>
              <a:t>: </a:t>
            </a:r>
            <a:r>
              <a:rPr lang="fi-FI" dirty="0" err="1"/>
              <a:t>why</a:t>
            </a:r>
            <a:r>
              <a:rPr lang="fi-FI" dirty="0"/>
              <a:t> </a:t>
            </a:r>
            <a:r>
              <a:rPr lang="fi-FI" dirty="0" err="1"/>
              <a:t>do</a:t>
            </a:r>
            <a:r>
              <a:rPr lang="fi-FI" dirty="0"/>
              <a:t> </a:t>
            </a:r>
            <a:r>
              <a:rPr lang="fi-FI" dirty="0" err="1"/>
              <a:t>we</a:t>
            </a:r>
            <a:r>
              <a:rPr lang="fi-FI" dirty="0"/>
              <a:t> </a:t>
            </a:r>
            <a:r>
              <a:rPr lang="fi-FI" dirty="0" err="1"/>
              <a:t>bother</a:t>
            </a:r>
            <a:r>
              <a:rPr lang="fi-FI" dirty="0"/>
              <a:t>?</a:t>
            </a:r>
          </a:p>
          <a:p>
            <a:pPr marL="457200" lvl="0" indent="-342900" algn="l" rtl="0">
              <a:spcBef>
                <a:spcPts val="0"/>
              </a:spcBef>
              <a:spcAft>
                <a:spcPts val="0"/>
              </a:spcAft>
              <a:buSzPts val="1800"/>
              <a:buChar char="●"/>
            </a:pPr>
            <a:r>
              <a:rPr lang="en-GB" sz="1100" dirty="0"/>
              <a:t>Better, high quality, comprehensive and updating data on our urban operating environment gives us tools for knowledge based analyses, trend spotting and eventually decision making</a:t>
            </a:r>
          </a:p>
          <a:p>
            <a:pPr marL="457200" lvl="0" indent="-342900" algn="l" rtl="0">
              <a:spcBef>
                <a:spcPts val="0"/>
              </a:spcBef>
              <a:spcAft>
                <a:spcPts val="0"/>
              </a:spcAft>
              <a:buSzPts val="1800"/>
              <a:buChar char="●"/>
            </a:pPr>
            <a:r>
              <a:rPr lang="en-GB" sz="1100" dirty="0"/>
              <a:t>Together with human processing capacity and insight this data serves for more accurate operations, optimised workflows and proactive proceedings</a:t>
            </a:r>
          </a:p>
          <a:p>
            <a:pPr marL="457200" lvl="0" indent="-342900" algn="l" rtl="0">
              <a:spcBef>
                <a:spcPts val="0"/>
              </a:spcBef>
              <a:spcAft>
                <a:spcPts val="0"/>
              </a:spcAft>
              <a:buSzPts val="1800"/>
              <a:buChar char="●"/>
            </a:pPr>
            <a:r>
              <a:rPr lang="en-GB" sz="1100" dirty="0"/>
              <a:t>Better functioning and perceived services, new business  </a:t>
            </a:r>
          </a:p>
          <a:p>
            <a:pPr marL="457200" lvl="0" indent="-342900" algn="l" rtl="0">
              <a:spcBef>
                <a:spcPts val="0"/>
              </a:spcBef>
              <a:spcAft>
                <a:spcPts val="0"/>
              </a:spcAft>
              <a:buSzPts val="1800"/>
              <a:buChar char="●"/>
            </a:pPr>
            <a:r>
              <a:rPr lang="en-GB" sz="1100" dirty="0"/>
              <a:t>Better everyday for the citizens in a more liveable city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22dc705bf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22dc705bf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I </a:t>
            </a:r>
            <a:r>
              <a:rPr lang="fi-FI" dirty="0" err="1"/>
              <a:t>thank</a:t>
            </a:r>
            <a:r>
              <a:rPr lang="fi-FI" dirty="0"/>
              <a:t> </a:t>
            </a:r>
            <a:r>
              <a:rPr lang="fi-FI" dirty="0" err="1"/>
              <a:t>you</a:t>
            </a:r>
            <a:r>
              <a:rPr lang="fi-FI" dirty="0"/>
              <a:t> for </a:t>
            </a:r>
            <a:r>
              <a:rPr lang="fi-FI" dirty="0" err="1"/>
              <a:t>your</a:t>
            </a:r>
            <a:r>
              <a:rPr lang="fi-FI" dirty="0"/>
              <a:t> </a:t>
            </a:r>
            <a:r>
              <a:rPr lang="fi-FI" dirty="0" err="1"/>
              <a:t>interest</a:t>
            </a:r>
            <a:r>
              <a:rPr lang="fi-FI" dirty="0"/>
              <a:t>!</a:t>
            </a:r>
          </a:p>
          <a:p>
            <a:pPr marL="0" lvl="0" indent="0" algn="l" rtl="0">
              <a:spcBef>
                <a:spcPts val="0"/>
              </a:spcBef>
              <a:spcAft>
                <a:spcPts val="0"/>
              </a:spcAft>
              <a:buNone/>
            </a:pPr>
            <a:r>
              <a:rPr lang="fi-FI" dirty="0" err="1"/>
              <a:t>Together</a:t>
            </a:r>
            <a:r>
              <a:rPr lang="fi-FI" dirty="0"/>
              <a:t> </a:t>
            </a:r>
            <a:r>
              <a:rPr lang="fi-FI" dirty="0" err="1"/>
              <a:t>with</a:t>
            </a:r>
            <a:r>
              <a:rPr lang="fi-FI" dirty="0"/>
              <a:t> me </a:t>
            </a:r>
            <a:r>
              <a:rPr lang="fi-FI" dirty="0" err="1"/>
              <a:t>there</a:t>
            </a:r>
            <a:r>
              <a:rPr lang="fi-FI" dirty="0"/>
              <a:t> is my </a:t>
            </a:r>
            <a:r>
              <a:rPr lang="fi-FI" dirty="0" err="1"/>
              <a:t>co-project</a:t>
            </a:r>
            <a:r>
              <a:rPr lang="fi-FI" dirty="0"/>
              <a:t> </a:t>
            </a:r>
            <a:r>
              <a:rPr lang="fi-FI" dirty="0" err="1"/>
              <a:t>manager</a:t>
            </a:r>
            <a:r>
              <a:rPr lang="fi-FI" dirty="0"/>
              <a:t> </a:t>
            </a:r>
            <a:r>
              <a:rPr lang="fi-FI" dirty="0" err="1"/>
              <a:t>from</a:t>
            </a:r>
            <a:r>
              <a:rPr lang="fi-FI" dirty="0"/>
              <a:t> Stara, Toni Liikamaa, and </a:t>
            </a:r>
            <a:r>
              <a:rPr lang="fi-FI" dirty="0" err="1"/>
              <a:t>the</a:t>
            </a:r>
            <a:r>
              <a:rPr lang="fi-FI" dirty="0"/>
              <a:t> </a:t>
            </a:r>
            <a:r>
              <a:rPr lang="fi-FI" dirty="0" err="1"/>
              <a:t>Head</a:t>
            </a:r>
            <a:r>
              <a:rPr lang="fi-FI" dirty="0"/>
              <a:t> of </a:t>
            </a:r>
            <a:r>
              <a:rPr lang="fi-FI" dirty="0" err="1"/>
              <a:t>Unit</a:t>
            </a:r>
            <a:r>
              <a:rPr lang="fi-FI" dirty="0"/>
              <a:t> of Stara </a:t>
            </a:r>
            <a:r>
              <a:rPr lang="fi-FI" dirty="0" err="1"/>
              <a:t>logistics</a:t>
            </a:r>
            <a:r>
              <a:rPr lang="fi-FI" dirty="0"/>
              <a:t>, Sami </a:t>
            </a:r>
            <a:r>
              <a:rPr lang="fi-FI" dirty="0" err="1"/>
              <a:t>Aherva</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22dc705bfa5_0_2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22dc705bfa5_0_2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2dc705bfa5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2dc705bfa5_0_3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400" dirty="0"/>
              <a:t>Digital </a:t>
            </a:r>
            <a:r>
              <a:rPr lang="fi-FI" sz="1400" dirty="0" err="1"/>
              <a:t>twins</a:t>
            </a:r>
            <a:r>
              <a:rPr lang="fi-FI" sz="1400" dirty="0"/>
              <a:t> </a:t>
            </a:r>
            <a:r>
              <a:rPr lang="fi-FI" sz="1400" dirty="0" err="1"/>
              <a:t>are</a:t>
            </a:r>
            <a:r>
              <a:rPr lang="fi-FI" sz="1400" dirty="0"/>
              <a:t> </a:t>
            </a:r>
            <a:r>
              <a:rPr lang="fi-FI" sz="1400" dirty="0" err="1"/>
              <a:t>known</a:t>
            </a:r>
            <a:r>
              <a:rPr lang="fi-FI" sz="1400" dirty="0"/>
              <a:t> </a:t>
            </a:r>
            <a:r>
              <a:rPr lang="fi-FI" sz="1400" dirty="0" err="1"/>
              <a:t>from</a:t>
            </a:r>
            <a:r>
              <a:rPr lang="fi-FI" sz="1400" dirty="0"/>
              <a:t> </a:t>
            </a:r>
            <a:r>
              <a:rPr lang="fi-FI" sz="1400" dirty="0" err="1"/>
              <a:t>the</a:t>
            </a:r>
            <a:r>
              <a:rPr lang="fi-FI" sz="1400" dirty="0"/>
              <a:t> </a:t>
            </a:r>
            <a:r>
              <a:rPr lang="fi-FI" sz="1400" dirty="0" err="1"/>
              <a:t>industry</a:t>
            </a:r>
            <a:r>
              <a:rPr lang="fi-FI" sz="1400" dirty="0"/>
              <a:t>, </a:t>
            </a:r>
            <a:r>
              <a:rPr lang="fi-FI" sz="1400" dirty="0" err="1"/>
              <a:t>where</a:t>
            </a:r>
            <a:r>
              <a:rPr lang="fi-FI" sz="1400" dirty="0"/>
              <a:t> </a:t>
            </a:r>
            <a:r>
              <a:rPr lang="fi-FI" sz="1400" dirty="0" err="1"/>
              <a:t>physical</a:t>
            </a:r>
            <a:r>
              <a:rPr lang="fi-FI" sz="1400" dirty="0"/>
              <a:t> </a:t>
            </a:r>
            <a:r>
              <a:rPr lang="fi-FI" sz="1400" dirty="0" err="1"/>
              <a:t>entities</a:t>
            </a:r>
            <a:r>
              <a:rPr lang="fi-FI" sz="1400" dirty="0"/>
              <a:t> </a:t>
            </a:r>
            <a:r>
              <a:rPr lang="fi-FI" sz="1400" dirty="0" err="1"/>
              <a:t>are</a:t>
            </a:r>
            <a:r>
              <a:rPr lang="fi-FI" sz="1400" dirty="0"/>
              <a:t> </a:t>
            </a:r>
            <a:r>
              <a:rPr lang="fi-FI" sz="1400" dirty="0" err="1"/>
              <a:t>decsribed</a:t>
            </a:r>
            <a:r>
              <a:rPr lang="fi-FI" sz="1400" dirty="0"/>
              <a:t> in </a:t>
            </a:r>
            <a:r>
              <a:rPr lang="fi-FI" sz="1400" dirty="0" err="1"/>
              <a:t>digital</a:t>
            </a:r>
            <a:r>
              <a:rPr lang="fi-FI" sz="1400" dirty="0"/>
              <a:t> </a:t>
            </a:r>
            <a:r>
              <a:rPr lang="fi-FI" sz="1400" dirty="0" err="1"/>
              <a:t>form</a:t>
            </a:r>
            <a:r>
              <a:rPr lang="fi-FI" sz="1400" dirty="0"/>
              <a:t> as </a:t>
            </a:r>
            <a:r>
              <a:rPr lang="fi-FI" sz="1400" dirty="0" err="1"/>
              <a:t>copies</a:t>
            </a:r>
            <a:endParaRPr lang="fi-FI" sz="1400" dirty="0"/>
          </a:p>
          <a:p>
            <a:pPr marL="0" lvl="0" indent="0" algn="l" rtl="0">
              <a:spcBef>
                <a:spcPts val="0"/>
              </a:spcBef>
              <a:spcAft>
                <a:spcPts val="0"/>
              </a:spcAft>
              <a:buNone/>
            </a:pPr>
            <a:r>
              <a:rPr lang="fi-FI" sz="1400" dirty="0"/>
              <a:t>In </a:t>
            </a:r>
            <a:r>
              <a:rPr lang="fi-FI" sz="1400" dirty="0" err="1"/>
              <a:t>order</a:t>
            </a:r>
            <a:r>
              <a:rPr lang="fi-FI" sz="1400" dirty="0"/>
              <a:t> to </a:t>
            </a:r>
            <a:r>
              <a:rPr lang="fi-FI" sz="1400" dirty="0" err="1"/>
              <a:t>be</a:t>
            </a:r>
            <a:r>
              <a:rPr lang="fi-FI" sz="1400" dirty="0"/>
              <a:t> </a:t>
            </a:r>
            <a:r>
              <a:rPr lang="fi-FI" sz="1400" dirty="0" err="1"/>
              <a:t>able</a:t>
            </a:r>
            <a:r>
              <a:rPr lang="fi-FI" sz="1400" dirty="0"/>
              <a:t> to </a:t>
            </a:r>
            <a:r>
              <a:rPr lang="fi-FI" sz="1400" dirty="0" err="1"/>
              <a:t>monitor</a:t>
            </a:r>
            <a:r>
              <a:rPr lang="fi-FI" sz="1400" dirty="0"/>
              <a:t> </a:t>
            </a:r>
            <a:r>
              <a:rPr lang="fi-FI" sz="1400" dirty="0" err="1"/>
              <a:t>the</a:t>
            </a:r>
            <a:r>
              <a:rPr lang="fi-FI" sz="1400" dirty="0"/>
              <a:t> </a:t>
            </a:r>
            <a:r>
              <a:rPr lang="fi-FI" sz="1400" dirty="0" err="1"/>
              <a:t>functionality</a:t>
            </a:r>
            <a:r>
              <a:rPr lang="fi-FI" sz="1400" dirty="0"/>
              <a:t> of </a:t>
            </a:r>
            <a:r>
              <a:rPr lang="fi-FI" sz="1400" dirty="0" err="1"/>
              <a:t>them</a:t>
            </a:r>
            <a:r>
              <a:rPr lang="fi-FI" sz="1400" dirty="0"/>
              <a:t> </a:t>
            </a:r>
            <a:r>
              <a:rPr lang="fi-FI" sz="1400" dirty="0" err="1"/>
              <a:t>more</a:t>
            </a:r>
            <a:r>
              <a:rPr lang="fi-FI" sz="1400" dirty="0"/>
              <a:t> </a:t>
            </a:r>
            <a:r>
              <a:rPr lang="fi-FI" sz="1400" dirty="0" err="1"/>
              <a:t>easily</a:t>
            </a:r>
            <a:r>
              <a:rPr lang="fi-FI" sz="1400" dirty="0"/>
              <a:t> and </a:t>
            </a:r>
            <a:r>
              <a:rPr lang="fi-FI" sz="1400" dirty="0" err="1"/>
              <a:t>assess</a:t>
            </a:r>
            <a:r>
              <a:rPr lang="fi-FI" sz="1400" dirty="0"/>
              <a:t> </a:t>
            </a:r>
            <a:r>
              <a:rPr lang="fi-FI" sz="1400" dirty="0" err="1"/>
              <a:t>possibilities</a:t>
            </a:r>
            <a:r>
              <a:rPr lang="fi-FI" sz="1400" dirty="0"/>
              <a:t> of </a:t>
            </a:r>
            <a:r>
              <a:rPr lang="fi-FI" sz="1400" dirty="0" err="1"/>
              <a:t>optimatisation</a:t>
            </a:r>
            <a:r>
              <a:rPr lang="fi-FI" sz="1400" dirty="0"/>
              <a:t> </a:t>
            </a:r>
            <a:r>
              <a:rPr lang="fi-FI" sz="1400" dirty="0" err="1"/>
              <a:t>without</a:t>
            </a:r>
            <a:r>
              <a:rPr lang="fi-FI" sz="1400" dirty="0"/>
              <a:t> </a:t>
            </a:r>
            <a:r>
              <a:rPr lang="fi-FI" sz="1400" dirty="0" err="1"/>
              <a:t>tempering</a:t>
            </a:r>
            <a:r>
              <a:rPr lang="fi-FI" sz="1400" dirty="0"/>
              <a:t> </a:t>
            </a:r>
            <a:r>
              <a:rPr lang="fi-FI" sz="1400" dirty="0" err="1"/>
              <a:t>the</a:t>
            </a:r>
            <a:r>
              <a:rPr lang="fi-FI" sz="1400" dirty="0"/>
              <a:t> </a:t>
            </a:r>
            <a:r>
              <a:rPr lang="fi-FI" sz="1400" dirty="0" err="1"/>
              <a:t>actual</a:t>
            </a:r>
            <a:r>
              <a:rPr lang="fi-FI" sz="1400" dirty="0"/>
              <a:t> </a:t>
            </a:r>
            <a:r>
              <a:rPr lang="fi-FI" sz="1400" dirty="0" err="1"/>
              <a:t>facilities</a:t>
            </a:r>
            <a:endParaRPr lang="fi-FI" sz="1400" dirty="0"/>
          </a:p>
          <a:p>
            <a:pPr marL="0" lvl="0" indent="0" algn="l" rtl="0">
              <a:spcBef>
                <a:spcPts val="0"/>
              </a:spcBef>
              <a:spcAft>
                <a:spcPts val="0"/>
              </a:spcAft>
              <a:buNone/>
            </a:pPr>
            <a:r>
              <a:rPr lang="fi-FI" sz="1400" dirty="0"/>
              <a:t>As </a:t>
            </a:r>
            <a:r>
              <a:rPr lang="fi-FI" sz="1400" dirty="0" err="1"/>
              <a:t>we</a:t>
            </a:r>
            <a:r>
              <a:rPr lang="fi-FI" sz="1400" dirty="0"/>
              <a:t> </a:t>
            </a:r>
            <a:r>
              <a:rPr lang="fi-FI" sz="1400" dirty="0" err="1"/>
              <a:t>talk</a:t>
            </a:r>
            <a:r>
              <a:rPr lang="fi-FI" sz="1400" dirty="0"/>
              <a:t> </a:t>
            </a:r>
            <a:r>
              <a:rPr lang="fi-FI" sz="1400" dirty="0" err="1"/>
              <a:t>about</a:t>
            </a:r>
            <a:r>
              <a:rPr lang="fi-FI" sz="1400" dirty="0"/>
              <a:t> </a:t>
            </a:r>
            <a:r>
              <a:rPr lang="fi-FI" sz="1400" dirty="0" err="1"/>
              <a:t>cities</a:t>
            </a:r>
            <a:r>
              <a:rPr lang="fi-FI" sz="1400" dirty="0"/>
              <a:t>, </a:t>
            </a:r>
            <a:r>
              <a:rPr lang="fi-FI" sz="1400" dirty="0" err="1"/>
              <a:t>urban</a:t>
            </a:r>
            <a:r>
              <a:rPr lang="fi-FI" sz="1400" dirty="0"/>
              <a:t> </a:t>
            </a:r>
            <a:r>
              <a:rPr lang="fi-FI" sz="1400" dirty="0" err="1"/>
              <a:t>spaces</a:t>
            </a:r>
            <a:r>
              <a:rPr lang="fi-FI" sz="1400" dirty="0"/>
              <a:t> as operating </a:t>
            </a:r>
            <a:r>
              <a:rPr lang="fi-FI" sz="1400" dirty="0" err="1"/>
              <a:t>environment</a:t>
            </a:r>
            <a:r>
              <a:rPr lang="fi-FI" sz="1400" dirty="0"/>
              <a:t>, </a:t>
            </a:r>
            <a:r>
              <a:rPr lang="fi-FI" sz="1400" dirty="0" err="1"/>
              <a:t>we</a:t>
            </a:r>
            <a:r>
              <a:rPr lang="fi-FI" sz="1400" dirty="0"/>
              <a:t> </a:t>
            </a:r>
            <a:r>
              <a:rPr lang="fi-FI" sz="1400" dirty="0" err="1"/>
              <a:t>need</a:t>
            </a:r>
            <a:r>
              <a:rPr lang="fi-FI" sz="1400" dirty="0"/>
              <a:t> to </a:t>
            </a:r>
            <a:r>
              <a:rPr lang="fi-FI" sz="1400" dirty="0" err="1"/>
              <a:t>add</a:t>
            </a:r>
            <a:r>
              <a:rPr lang="fi-FI" sz="1400" dirty="0"/>
              <a:t> </a:t>
            </a:r>
            <a:r>
              <a:rPr lang="fi-FI" sz="1400" dirty="0" err="1"/>
              <a:t>aditional</a:t>
            </a:r>
            <a:r>
              <a:rPr lang="fi-FI" sz="1400" dirty="0"/>
              <a:t> data to </a:t>
            </a:r>
            <a:r>
              <a:rPr lang="fi-FI" sz="1400" dirty="0" err="1"/>
              <a:t>the</a:t>
            </a:r>
            <a:r>
              <a:rPr lang="fi-FI" sz="1400" dirty="0"/>
              <a:t> </a:t>
            </a:r>
            <a:r>
              <a:rPr lang="fi-FI" sz="1400" dirty="0" err="1"/>
              <a:t>equation</a:t>
            </a:r>
            <a:r>
              <a:rPr lang="fi-FI" sz="1400" dirty="0"/>
              <a:t>, </a:t>
            </a:r>
            <a:r>
              <a:rPr lang="fi-FI" sz="1400" dirty="0" err="1"/>
              <a:t>such</a:t>
            </a:r>
            <a:r>
              <a:rPr lang="fi-FI" sz="1400" dirty="0"/>
              <a:t> as </a:t>
            </a:r>
            <a:r>
              <a:rPr lang="fi-FI" sz="1400" dirty="0" err="1"/>
              <a:t>the</a:t>
            </a:r>
            <a:r>
              <a:rPr lang="fi-FI" sz="1400" dirty="0"/>
              <a:t> </a:t>
            </a:r>
            <a:r>
              <a:rPr lang="fi-FI" sz="1400" dirty="0" err="1"/>
              <a:t>behavior</a:t>
            </a:r>
            <a:r>
              <a:rPr lang="fi-FI" sz="1400" dirty="0"/>
              <a:t> of </a:t>
            </a:r>
            <a:r>
              <a:rPr lang="fi-FI" sz="1400" dirty="0" err="1"/>
              <a:t>people</a:t>
            </a:r>
            <a:endParaRPr sz="1400" dirty="0"/>
          </a:p>
        </p:txBody>
      </p:sp>
      <p:sp>
        <p:nvSpPr>
          <p:cNvPr id="632" name="Google Shape;632;g22dc705bfa5_0_369:notes"/>
          <p:cNvSpPr txBox="1">
            <a:spLocks noGrp="1"/>
          </p:cNvSpPr>
          <p:nvPr>
            <p:ph type="sldNum" idx="12"/>
          </p:nvPr>
        </p:nvSpPr>
        <p:spPr>
          <a:xfrm>
            <a:off x="3884612"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fi"/>
              <a:t>3</a:t>
            </a:fld>
            <a:endParaRPr sz="1400">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2201326ee8f_0_1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2201326ee8f_0_1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2201326ee8f_0_1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2201326ee8f_0_1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2201326ee8f_0_1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2201326ee8f_0_1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2201326ee8f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2201326ee8f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2201326ee8f_0_1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2201326ee8f_0_1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220daff294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220daff294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2dc705bfa5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22dc705bfa5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That</a:t>
            </a:r>
            <a:r>
              <a:rPr lang="fi-FI" dirty="0"/>
              <a:t> is </a:t>
            </a:r>
            <a:r>
              <a:rPr lang="fi-FI" dirty="0" err="1"/>
              <a:t>why</a:t>
            </a:r>
            <a:r>
              <a:rPr lang="fi-FI" dirty="0"/>
              <a:t> </a:t>
            </a:r>
            <a:r>
              <a:rPr lang="fi-FI" dirty="0" err="1"/>
              <a:t>we</a:t>
            </a:r>
            <a:r>
              <a:rPr lang="fi-FI" dirty="0"/>
              <a:t> </a:t>
            </a:r>
            <a:r>
              <a:rPr lang="fi-FI" dirty="0" err="1"/>
              <a:t>do</a:t>
            </a:r>
            <a:r>
              <a:rPr lang="fi-FI" dirty="0"/>
              <a:t> </a:t>
            </a:r>
            <a:r>
              <a:rPr lang="fi-FI" dirty="0" err="1"/>
              <a:t>not</a:t>
            </a:r>
            <a:r>
              <a:rPr lang="fi-FI" dirty="0"/>
              <a:t> </a:t>
            </a:r>
            <a:r>
              <a:rPr lang="fi-FI" dirty="0" err="1"/>
              <a:t>talk</a:t>
            </a:r>
            <a:r>
              <a:rPr lang="fi-FI" dirty="0"/>
              <a:t> of </a:t>
            </a:r>
            <a:r>
              <a:rPr lang="fi-FI" dirty="0" err="1"/>
              <a:t>digital</a:t>
            </a:r>
            <a:r>
              <a:rPr lang="fi-FI" dirty="0"/>
              <a:t> </a:t>
            </a:r>
            <a:r>
              <a:rPr lang="fi-FI" dirty="0" err="1"/>
              <a:t>twins</a:t>
            </a:r>
            <a:r>
              <a:rPr lang="fi-FI" dirty="0"/>
              <a:t> as </a:t>
            </a:r>
            <a:r>
              <a:rPr lang="fi-FI" dirty="0" err="1"/>
              <a:t>one</a:t>
            </a:r>
            <a:r>
              <a:rPr lang="fi-FI" dirty="0"/>
              <a:t> </a:t>
            </a:r>
            <a:r>
              <a:rPr lang="fi-FI" dirty="0" err="1"/>
              <a:t>entity</a:t>
            </a:r>
            <a:r>
              <a:rPr lang="fi-FI" dirty="0"/>
              <a:t>, </a:t>
            </a:r>
            <a:r>
              <a:rPr lang="fi-FI" dirty="0" err="1"/>
              <a:t>but</a:t>
            </a:r>
            <a:r>
              <a:rPr lang="fi-FI" dirty="0"/>
              <a:t> in </a:t>
            </a:r>
            <a:r>
              <a:rPr lang="fi-FI" dirty="0" err="1"/>
              <a:t>plural</a:t>
            </a:r>
            <a:r>
              <a:rPr lang="fi-FI" dirty="0"/>
              <a:t>: </a:t>
            </a:r>
            <a:r>
              <a:rPr lang="fi-FI" dirty="0" err="1"/>
              <a:t>we</a:t>
            </a:r>
            <a:r>
              <a:rPr lang="fi-FI" dirty="0"/>
              <a:t> </a:t>
            </a:r>
            <a:r>
              <a:rPr lang="fi-FI" dirty="0" err="1"/>
              <a:t>have</a:t>
            </a:r>
            <a:r>
              <a:rPr lang="fi-FI" dirty="0"/>
              <a:t> </a:t>
            </a:r>
            <a:r>
              <a:rPr lang="fi-FI" dirty="0" err="1"/>
              <a:t>different</a:t>
            </a:r>
            <a:r>
              <a:rPr lang="fi-FI" dirty="0"/>
              <a:t> </a:t>
            </a:r>
            <a:r>
              <a:rPr lang="fi-FI" dirty="0" err="1"/>
              <a:t>sources</a:t>
            </a:r>
            <a:r>
              <a:rPr lang="fi-FI" dirty="0"/>
              <a:t> of data </a:t>
            </a:r>
            <a:r>
              <a:rPr lang="fi-FI" dirty="0" err="1"/>
              <a:t>that</a:t>
            </a:r>
            <a:r>
              <a:rPr lang="fi-FI" dirty="0"/>
              <a:t> </a:t>
            </a:r>
            <a:r>
              <a:rPr lang="fi-FI" dirty="0" err="1"/>
              <a:t>when</a:t>
            </a:r>
            <a:r>
              <a:rPr lang="fi-FI" dirty="0"/>
              <a:t> </a:t>
            </a:r>
            <a:r>
              <a:rPr lang="fi-FI" dirty="0" err="1"/>
              <a:t>combined</a:t>
            </a:r>
            <a:r>
              <a:rPr lang="fi-FI" dirty="0"/>
              <a:t> </a:t>
            </a:r>
            <a:r>
              <a:rPr lang="fi-FI" dirty="0" err="1"/>
              <a:t>together</a:t>
            </a:r>
            <a:endParaRPr lang="fi-FI" dirty="0"/>
          </a:p>
          <a:p>
            <a:pPr marL="171450" lvl="0" indent="-171450" algn="l" rtl="0">
              <a:spcBef>
                <a:spcPts val="0"/>
              </a:spcBef>
              <a:spcAft>
                <a:spcPts val="0"/>
              </a:spcAft>
            </a:pPr>
            <a:r>
              <a:rPr lang="fi-FI" dirty="0" err="1"/>
              <a:t>Helps</a:t>
            </a:r>
            <a:r>
              <a:rPr lang="fi-FI" dirty="0"/>
              <a:t> us </a:t>
            </a:r>
            <a:r>
              <a:rPr lang="fi-FI" dirty="0" err="1"/>
              <a:t>undestand</a:t>
            </a:r>
            <a:r>
              <a:rPr lang="fi-FI" dirty="0"/>
              <a:t> </a:t>
            </a:r>
            <a:r>
              <a:rPr lang="fi-FI" dirty="0" err="1"/>
              <a:t>the</a:t>
            </a:r>
            <a:r>
              <a:rPr lang="fi-FI" dirty="0"/>
              <a:t> </a:t>
            </a:r>
            <a:r>
              <a:rPr lang="fi-FI" dirty="0" err="1"/>
              <a:t>interactions</a:t>
            </a:r>
            <a:r>
              <a:rPr lang="fi-FI" dirty="0"/>
              <a:t> and </a:t>
            </a:r>
            <a:r>
              <a:rPr lang="fi-FI" dirty="0" err="1"/>
              <a:t>dependencies</a:t>
            </a:r>
            <a:r>
              <a:rPr lang="fi-FI" dirty="0"/>
              <a:t> </a:t>
            </a:r>
            <a:r>
              <a:rPr lang="fi-FI" dirty="0" err="1"/>
              <a:t>better</a:t>
            </a:r>
            <a:endParaRPr lang="fi-FI" dirty="0"/>
          </a:p>
          <a:p>
            <a:pPr marL="171450" lvl="0" indent="-171450" algn="l" rtl="0">
              <a:spcBef>
                <a:spcPts val="0"/>
              </a:spcBef>
              <a:spcAft>
                <a:spcPts val="0"/>
              </a:spcAft>
            </a:pPr>
            <a:r>
              <a:rPr lang="fi-FI" dirty="0"/>
              <a:t>In </a:t>
            </a:r>
            <a:r>
              <a:rPr lang="fi-FI" dirty="0" err="1"/>
              <a:t>order</a:t>
            </a:r>
            <a:r>
              <a:rPr lang="fi-FI" dirty="0"/>
              <a:t> to </a:t>
            </a:r>
            <a:r>
              <a:rPr lang="fi-FI" dirty="0" err="1"/>
              <a:t>accomplish</a:t>
            </a:r>
            <a:r>
              <a:rPr lang="fi-FI" dirty="0"/>
              <a:t> </a:t>
            </a:r>
            <a:r>
              <a:rPr lang="fi-FI" dirty="0" err="1"/>
              <a:t>that</a:t>
            </a:r>
            <a:r>
              <a:rPr lang="fi-FI" dirty="0"/>
              <a:t> </a:t>
            </a:r>
            <a:r>
              <a:rPr lang="fi-FI" dirty="0" err="1"/>
              <a:t>we</a:t>
            </a:r>
            <a:r>
              <a:rPr lang="fi-FI" dirty="0"/>
              <a:t> </a:t>
            </a:r>
            <a:r>
              <a:rPr lang="fi-FI" dirty="0" err="1"/>
              <a:t>need</a:t>
            </a:r>
            <a:r>
              <a:rPr lang="fi-FI" dirty="0"/>
              <a:t> </a:t>
            </a:r>
            <a:r>
              <a:rPr lang="fi-FI" dirty="0" err="1"/>
              <a:t>information</a:t>
            </a:r>
            <a:r>
              <a:rPr lang="fi-FI" dirty="0"/>
              <a:t> on </a:t>
            </a:r>
            <a:r>
              <a:rPr lang="fi-FI" dirty="0" err="1"/>
              <a:t>infrastructure</a:t>
            </a:r>
            <a:r>
              <a:rPr lang="fi-FI" dirty="0"/>
              <a:t>, </a:t>
            </a:r>
            <a:r>
              <a:rPr lang="fi-FI" dirty="0" err="1"/>
              <a:t>conditions</a:t>
            </a:r>
            <a:r>
              <a:rPr lang="fi-FI" dirty="0"/>
              <a:t>, </a:t>
            </a:r>
            <a:r>
              <a:rPr lang="fi-FI" dirty="0" err="1"/>
              <a:t>processes</a:t>
            </a:r>
            <a:r>
              <a:rPr lang="fi-FI" dirty="0"/>
              <a:t> and feedback</a:t>
            </a:r>
          </a:p>
          <a:p>
            <a:pPr marL="171450" lvl="0" indent="-171450" algn="l" rtl="0">
              <a:spcBef>
                <a:spcPts val="0"/>
              </a:spcBef>
              <a:spcAft>
                <a:spcPts val="0"/>
              </a:spcAft>
            </a:pPr>
            <a:r>
              <a:rPr lang="fi-FI" dirty="0" err="1"/>
              <a:t>That</a:t>
            </a:r>
            <a:r>
              <a:rPr lang="fi-FI" dirty="0"/>
              <a:t> </a:t>
            </a:r>
            <a:r>
              <a:rPr lang="fi-FI" dirty="0" err="1"/>
              <a:t>way</a:t>
            </a:r>
            <a:r>
              <a:rPr lang="fi-FI" dirty="0"/>
              <a:t> </a:t>
            </a:r>
            <a:r>
              <a:rPr lang="fi-FI" dirty="0" err="1"/>
              <a:t>we</a:t>
            </a:r>
            <a:r>
              <a:rPr lang="fi-FI" dirty="0"/>
              <a:t> </a:t>
            </a:r>
            <a:r>
              <a:rPr lang="fi-FI" dirty="0" err="1"/>
              <a:t>are</a:t>
            </a:r>
            <a:r>
              <a:rPr lang="fi-FI" dirty="0"/>
              <a:t> </a:t>
            </a:r>
            <a:r>
              <a:rPr lang="fi-FI" dirty="0" err="1"/>
              <a:t>able</a:t>
            </a:r>
            <a:r>
              <a:rPr lang="fi-FI" dirty="0"/>
              <a:t> to </a:t>
            </a:r>
            <a:r>
              <a:rPr lang="fi-FI" dirty="0" err="1"/>
              <a:t>not</a:t>
            </a:r>
            <a:r>
              <a:rPr lang="fi-FI" dirty="0"/>
              <a:t> </a:t>
            </a:r>
            <a:r>
              <a:rPr lang="fi-FI" dirty="0" err="1"/>
              <a:t>only</a:t>
            </a:r>
            <a:r>
              <a:rPr lang="fi-FI" dirty="0"/>
              <a:t> </a:t>
            </a:r>
            <a:r>
              <a:rPr lang="fi-FI" dirty="0" err="1"/>
              <a:t>better</a:t>
            </a:r>
            <a:r>
              <a:rPr lang="fi-FI" dirty="0"/>
              <a:t> </a:t>
            </a:r>
            <a:r>
              <a:rPr lang="fi-FI" dirty="0" err="1"/>
              <a:t>understand</a:t>
            </a:r>
            <a:r>
              <a:rPr lang="fi-FI" dirty="0"/>
              <a:t> </a:t>
            </a:r>
            <a:r>
              <a:rPr lang="fi-FI" dirty="0" err="1"/>
              <a:t>but</a:t>
            </a:r>
            <a:r>
              <a:rPr lang="fi-FI" dirty="0"/>
              <a:t> </a:t>
            </a:r>
            <a:r>
              <a:rPr lang="fi-FI" dirty="0" err="1"/>
              <a:t>alsoi</a:t>
            </a:r>
            <a:r>
              <a:rPr lang="fi-FI" dirty="0"/>
              <a:t> to </a:t>
            </a:r>
            <a:r>
              <a:rPr lang="fi-FI" dirty="0" err="1"/>
              <a:t>simulate</a:t>
            </a:r>
            <a:r>
              <a:rPr lang="fi-FI" dirty="0"/>
              <a:t> and </a:t>
            </a:r>
            <a:r>
              <a:rPr lang="fi-FI" dirty="0" err="1"/>
              <a:t>test</a:t>
            </a:r>
            <a:r>
              <a:rPr lang="fi-FI" dirty="0"/>
              <a:t> </a:t>
            </a:r>
            <a:r>
              <a:rPr lang="fi-FI" dirty="0" err="1"/>
              <a:t>scenarios</a:t>
            </a:r>
            <a:r>
              <a:rPr lang="fi-FI" dirty="0"/>
              <a:t> and </a:t>
            </a:r>
            <a:r>
              <a:rPr lang="fi-FI" dirty="0" err="1"/>
              <a:t>hence</a:t>
            </a:r>
            <a:r>
              <a:rPr lang="fi-FI" dirty="0"/>
              <a:t> </a:t>
            </a:r>
            <a:r>
              <a:rPr lang="fi-FI" dirty="0" err="1"/>
              <a:t>make</a:t>
            </a:r>
            <a:r>
              <a:rPr lang="fi-FI" dirty="0"/>
              <a:t> </a:t>
            </a:r>
            <a:r>
              <a:rPr lang="fi-FI" dirty="0" err="1"/>
              <a:t>better</a:t>
            </a:r>
            <a:r>
              <a:rPr lang="fi-FI" dirty="0"/>
              <a:t> </a:t>
            </a:r>
            <a:r>
              <a:rPr lang="fi-FI" dirty="0" err="1"/>
              <a:t>decisions</a:t>
            </a:r>
            <a:r>
              <a:rPr lang="fi-FI" dirty="0"/>
              <a:t> </a:t>
            </a:r>
            <a:r>
              <a:rPr lang="fi-FI" dirty="0" err="1"/>
              <a:t>regarding</a:t>
            </a:r>
            <a:r>
              <a:rPr lang="fi-FI" dirty="0"/>
              <a:t> </a:t>
            </a:r>
            <a:r>
              <a:rPr lang="fi-FI" dirty="0" err="1"/>
              <a:t>the</a:t>
            </a:r>
            <a:r>
              <a:rPr lang="fi-FI" dirty="0"/>
              <a:t> </a:t>
            </a:r>
            <a:r>
              <a:rPr lang="fi-FI" dirty="0" err="1"/>
              <a:t>complex</a:t>
            </a:r>
            <a:r>
              <a:rPr lang="fi-FI" dirty="0"/>
              <a:t> </a:t>
            </a:r>
            <a:r>
              <a:rPr lang="fi-FI" dirty="0" err="1"/>
              <a:t>entity</a:t>
            </a:r>
            <a:r>
              <a:rPr lang="fi-FI" dirty="0"/>
              <a:t> of a city</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2dc705bfa5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22dc705bfa5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err="1"/>
              <a:t>That</a:t>
            </a:r>
            <a:r>
              <a:rPr lang="fi-FI" dirty="0"/>
              <a:t> is </a:t>
            </a:r>
            <a:r>
              <a:rPr lang="fi-FI" dirty="0" err="1"/>
              <a:t>also</a:t>
            </a:r>
            <a:r>
              <a:rPr lang="fi-FI" dirty="0"/>
              <a:t> </a:t>
            </a:r>
            <a:r>
              <a:rPr lang="fi-FI" dirty="0" err="1"/>
              <a:t>the</a:t>
            </a:r>
            <a:r>
              <a:rPr lang="fi-FI" dirty="0"/>
              <a:t> </a:t>
            </a:r>
            <a:r>
              <a:rPr lang="fi-FI" dirty="0" err="1"/>
              <a:t>reson</a:t>
            </a:r>
            <a:r>
              <a:rPr lang="fi-FI" dirty="0"/>
              <a:t> </a:t>
            </a:r>
            <a:r>
              <a:rPr lang="fi-FI" dirty="0" err="1"/>
              <a:t>we</a:t>
            </a:r>
            <a:r>
              <a:rPr lang="fi-FI" dirty="0"/>
              <a:t> </a:t>
            </a:r>
            <a:r>
              <a:rPr lang="fi-FI" dirty="0" err="1"/>
              <a:t>need</a:t>
            </a:r>
            <a:r>
              <a:rPr lang="fi-FI" dirty="0"/>
              <a:t> to set </a:t>
            </a:r>
            <a:r>
              <a:rPr lang="fi-FI" dirty="0" err="1"/>
              <a:t>focus</a:t>
            </a:r>
            <a:r>
              <a:rPr lang="fi-FI" dirty="0"/>
              <a:t> </a:t>
            </a:r>
            <a:r>
              <a:rPr lang="fi-FI" dirty="0" err="1"/>
              <a:t>points</a:t>
            </a:r>
            <a:r>
              <a:rPr lang="fi-FI" dirty="0"/>
              <a:t>, </a:t>
            </a:r>
            <a:r>
              <a:rPr lang="fi-FI" dirty="0" err="1"/>
              <a:t>such</a:t>
            </a:r>
            <a:r>
              <a:rPr lang="fi-FI" dirty="0"/>
              <a:t> as </a:t>
            </a:r>
            <a:r>
              <a:rPr lang="fi-FI" dirty="0" err="1"/>
              <a:t>digital</a:t>
            </a:r>
            <a:r>
              <a:rPr lang="fi-FI" dirty="0"/>
              <a:t> </a:t>
            </a:r>
            <a:r>
              <a:rPr lang="fi-FI" dirty="0" err="1"/>
              <a:t>twins</a:t>
            </a:r>
            <a:r>
              <a:rPr lang="fi-FI" dirty="0"/>
              <a:t> for </a:t>
            </a:r>
            <a:r>
              <a:rPr lang="fi-FI" dirty="0" err="1"/>
              <a:t>mobility</a:t>
            </a:r>
            <a:endParaRPr lang="fi-FI" dirty="0"/>
          </a:p>
          <a:p>
            <a:pPr marL="0" lvl="0" indent="0" algn="l" rtl="0">
              <a:spcBef>
                <a:spcPts val="0"/>
              </a:spcBef>
              <a:spcAft>
                <a:spcPts val="0"/>
              </a:spcAft>
              <a:buNone/>
            </a:pPr>
            <a:r>
              <a:rPr lang="fi-FI" dirty="0" err="1"/>
              <a:t>There</a:t>
            </a:r>
            <a:r>
              <a:rPr lang="fi-FI" dirty="0"/>
              <a:t> </a:t>
            </a:r>
            <a:r>
              <a:rPr lang="fi-FI" dirty="0" err="1"/>
              <a:t>are</a:t>
            </a:r>
            <a:r>
              <a:rPr lang="fi-FI" dirty="0"/>
              <a:t> </a:t>
            </a:r>
            <a:r>
              <a:rPr lang="fi-FI" dirty="0" err="1"/>
              <a:t>certain</a:t>
            </a:r>
            <a:r>
              <a:rPr lang="fi-FI" dirty="0"/>
              <a:t> </a:t>
            </a:r>
            <a:r>
              <a:rPr lang="fi-FI" dirty="0" err="1"/>
              <a:t>charasterisctics</a:t>
            </a:r>
            <a:r>
              <a:rPr lang="fi-FI" dirty="0"/>
              <a:t> </a:t>
            </a:r>
            <a:r>
              <a:rPr lang="fi-FI" dirty="0" err="1"/>
              <a:t>regarding</a:t>
            </a:r>
            <a:r>
              <a:rPr lang="fi-FI" dirty="0"/>
              <a:t> </a:t>
            </a:r>
            <a:r>
              <a:rPr lang="fi-FI" dirty="0" err="1"/>
              <a:t>the</a:t>
            </a:r>
            <a:r>
              <a:rPr lang="fi-FI" dirty="0"/>
              <a:t> data </a:t>
            </a:r>
            <a:r>
              <a:rPr lang="fi-FI" dirty="0" err="1"/>
              <a:t>that</a:t>
            </a:r>
            <a:r>
              <a:rPr lang="fi-FI" dirty="0"/>
              <a:t> </a:t>
            </a:r>
            <a:r>
              <a:rPr lang="fi-FI" dirty="0" err="1"/>
              <a:t>describes</a:t>
            </a:r>
            <a:r>
              <a:rPr lang="fi-FI" dirty="0"/>
              <a:t> </a:t>
            </a:r>
            <a:r>
              <a:rPr lang="fi-FI" dirty="0" err="1"/>
              <a:t>mobility</a:t>
            </a:r>
            <a:r>
              <a:rPr lang="fi-FI" dirty="0"/>
              <a:t>, </a:t>
            </a:r>
            <a:r>
              <a:rPr lang="fi-FI" dirty="0" err="1"/>
              <a:t>traffic</a:t>
            </a:r>
            <a:r>
              <a:rPr lang="fi-FI" dirty="0"/>
              <a:t> and </a:t>
            </a:r>
            <a:r>
              <a:rPr lang="fi-FI" dirty="0" err="1"/>
              <a:t>their</a:t>
            </a:r>
            <a:r>
              <a:rPr lang="fi-FI" dirty="0"/>
              <a:t> </a:t>
            </a:r>
            <a:r>
              <a:rPr lang="fi-FI" dirty="0" err="1"/>
              <a:t>standards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2e4aefd5dd_0_4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2e4aefd5dd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2e4aefd5d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22e4aefd5d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LiiDi2 </a:t>
            </a:r>
            <a:r>
              <a:rPr lang="fi-FI" dirty="0" err="1"/>
              <a:t>project</a:t>
            </a:r>
            <a:r>
              <a:rPr lang="fi-FI" dirty="0"/>
              <a:t>. -Digital </a:t>
            </a:r>
            <a:r>
              <a:rPr lang="fi-FI" dirty="0" err="1"/>
              <a:t>twin</a:t>
            </a:r>
            <a:r>
              <a:rPr lang="fi-FI" dirty="0"/>
              <a:t> for </a:t>
            </a:r>
            <a:r>
              <a:rPr lang="fi-FI" dirty="0" err="1"/>
              <a:t>mobility</a:t>
            </a:r>
            <a:r>
              <a:rPr lang="fi-FI" dirty="0"/>
              <a:t> as an </a:t>
            </a:r>
            <a:r>
              <a:rPr lang="fi-FI" dirty="0" err="1"/>
              <a:t>enabler</a:t>
            </a:r>
            <a:r>
              <a:rPr lang="fi-FI" dirty="0"/>
              <a:t> of </a:t>
            </a:r>
            <a:r>
              <a:rPr lang="fi-FI" dirty="0" err="1"/>
              <a:t>services</a:t>
            </a:r>
            <a:endParaRPr lang="fi-FI" dirty="0"/>
          </a:p>
          <a:p>
            <a:pPr marL="171450" lvl="0" indent="-171450" algn="l" rtl="0">
              <a:spcBef>
                <a:spcPts val="0"/>
              </a:spcBef>
              <a:spcAft>
                <a:spcPts val="0"/>
              </a:spcAft>
            </a:pPr>
            <a:r>
              <a:rPr lang="fi-FI" dirty="0"/>
              <a:t>Is a </a:t>
            </a:r>
            <a:r>
              <a:rPr lang="fi-FI" b="1" dirty="0" err="1"/>
              <a:t>two</a:t>
            </a:r>
            <a:r>
              <a:rPr lang="fi-FI" b="1" dirty="0"/>
              <a:t> </a:t>
            </a:r>
            <a:r>
              <a:rPr lang="fi-FI" b="1" dirty="0" err="1"/>
              <a:t>year</a:t>
            </a:r>
            <a:r>
              <a:rPr lang="fi-FI" b="1" dirty="0"/>
              <a:t> </a:t>
            </a:r>
            <a:r>
              <a:rPr lang="fi-FI" b="1" dirty="0" err="1"/>
              <a:t>project</a:t>
            </a:r>
            <a:r>
              <a:rPr lang="fi-FI" b="1" dirty="0"/>
              <a:t> </a:t>
            </a:r>
            <a:r>
              <a:rPr lang="fi-FI" b="1" dirty="0" err="1"/>
              <a:t>implemented</a:t>
            </a:r>
            <a:r>
              <a:rPr lang="fi-FI" b="1" dirty="0"/>
              <a:t> </a:t>
            </a:r>
            <a:r>
              <a:rPr lang="fi-FI" b="1" dirty="0" err="1"/>
              <a:t>by</a:t>
            </a:r>
            <a:r>
              <a:rPr lang="fi-FI" b="1" dirty="0"/>
              <a:t> </a:t>
            </a:r>
            <a:r>
              <a:rPr lang="fi-FI" dirty="0"/>
              <a:t>Forum </a:t>
            </a:r>
            <a:r>
              <a:rPr lang="fi-FI" dirty="0" err="1"/>
              <a:t>Virium</a:t>
            </a:r>
            <a:r>
              <a:rPr lang="fi-FI" dirty="0"/>
              <a:t> and </a:t>
            </a:r>
            <a:r>
              <a:rPr lang="fi-FI" dirty="0" err="1"/>
              <a:t>the</a:t>
            </a:r>
            <a:r>
              <a:rPr lang="fi-FI" dirty="0"/>
              <a:t> Helsinki city </a:t>
            </a:r>
            <a:r>
              <a:rPr lang="fi-FI" dirty="0" err="1"/>
              <a:t>construction</a:t>
            </a:r>
            <a:r>
              <a:rPr lang="fi-FI" dirty="0"/>
              <a:t> </a:t>
            </a:r>
            <a:r>
              <a:rPr lang="fi-FI" dirty="0" err="1"/>
              <a:t>services</a:t>
            </a:r>
            <a:r>
              <a:rPr lang="fi-FI" dirty="0"/>
              <a:t> Stara</a:t>
            </a:r>
          </a:p>
          <a:p>
            <a:pPr marL="171450" lvl="0" indent="-171450" algn="l" rtl="0">
              <a:spcBef>
                <a:spcPts val="0"/>
              </a:spcBef>
              <a:spcAft>
                <a:spcPts val="0"/>
              </a:spcAft>
            </a:pPr>
            <a:r>
              <a:rPr lang="fi-FI" dirty="0" err="1"/>
              <a:t>We</a:t>
            </a:r>
            <a:r>
              <a:rPr lang="fi-FI" dirty="0"/>
              <a:t> </a:t>
            </a:r>
            <a:r>
              <a:rPr lang="fi-FI" dirty="0" err="1"/>
              <a:t>are</a:t>
            </a:r>
            <a:r>
              <a:rPr lang="fi-FI" dirty="0"/>
              <a:t> </a:t>
            </a:r>
            <a:r>
              <a:rPr lang="fi-FI" b="1" dirty="0" err="1"/>
              <a:t>funded</a:t>
            </a:r>
            <a:r>
              <a:rPr lang="fi-FI" b="1" dirty="0"/>
              <a:t> </a:t>
            </a:r>
            <a:r>
              <a:rPr lang="fi-FI" b="1" dirty="0" err="1"/>
              <a:t>by</a:t>
            </a:r>
            <a:r>
              <a:rPr lang="fi-FI" b="1" dirty="0"/>
              <a:t> </a:t>
            </a:r>
            <a:r>
              <a:rPr lang="fi-FI" dirty="0" err="1"/>
              <a:t>the</a:t>
            </a:r>
            <a:r>
              <a:rPr lang="fi-FI" dirty="0"/>
              <a:t> </a:t>
            </a:r>
            <a:r>
              <a:rPr lang="fi-FI" dirty="0" err="1"/>
              <a:t>Euorpean</a:t>
            </a:r>
            <a:r>
              <a:rPr lang="fi-FI" dirty="0"/>
              <a:t> </a:t>
            </a:r>
            <a:r>
              <a:rPr lang="fi-FI" dirty="0" err="1"/>
              <a:t>Regional</a:t>
            </a:r>
            <a:r>
              <a:rPr lang="fi-FI" dirty="0"/>
              <a:t> </a:t>
            </a:r>
            <a:r>
              <a:rPr lang="fi-FI" dirty="0" err="1"/>
              <a:t>Develoment</a:t>
            </a:r>
            <a:r>
              <a:rPr lang="fi-FI" dirty="0"/>
              <a:t> </a:t>
            </a:r>
            <a:r>
              <a:rPr lang="fi-FI" dirty="0" err="1"/>
              <a:t>Fund</a:t>
            </a:r>
            <a:r>
              <a:rPr lang="fi-FI" dirty="0"/>
              <a:t>, and </a:t>
            </a:r>
            <a:r>
              <a:rPr lang="fi-FI" dirty="0" err="1"/>
              <a:t>the</a:t>
            </a:r>
            <a:r>
              <a:rPr lang="fi-FI" dirty="0"/>
              <a:t> covid 19 </a:t>
            </a:r>
            <a:r>
              <a:rPr lang="fi-FI" dirty="0" err="1"/>
              <a:t>inspired</a:t>
            </a:r>
            <a:r>
              <a:rPr lang="fi-FI" dirty="0"/>
              <a:t> REACT-EU money</a:t>
            </a:r>
          </a:p>
          <a:p>
            <a:pPr marL="171450" lvl="0" indent="-171450" algn="l" rtl="0">
              <a:spcBef>
                <a:spcPts val="0"/>
              </a:spcBef>
              <a:spcAft>
                <a:spcPts val="0"/>
              </a:spcAft>
            </a:pPr>
            <a:r>
              <a:rPr lang="fi-FI" b="1" dirty="0" err="1"/>
              <a:t>So</a:t>
            </a:r>
            <a:r>
              <a:rPr lang="fi-FI" b="1" dirty="0"/>
              <a:t> </a:t>
            </a:r>
            <a:r>
              <a:rPr lang="fi-FI" b="1" dirty="0" err="1"/>
              <a:t>we</a:t>
            </a:r>
            <a:r>
              <a:rPr lang="fi-FI" b="1" dirty="0"/>
              <a:t> </a:t>
            </a:r>
            <a:r>
              <a:rPr lang="fi-FI" b="1" dirty="0" err="1"/>
              <a:t>have</a:t>
            </a:r>
            <a:r>
              <a:rPr lang="fi-FI" b="1" dirty="0"/>
              <a:t> a </a:t>
            </a:r>
            <a:r>
              <a:rPr lang="fi-FI" b="1" dirty="0" err="1"/>
              <a:t>background</a:t>
            </a:r>
            <a:r>
              <a:rPr lang="fi-FI" b="1" dirty="0"/>
              <a:t> in </a:t>
            </a:r>
            <a:r>
              <a:rPr lang="fi-FI" b="1" dirty="0" err="1"/>
              <a:t>enhancing</a:t>
            </a:r>
            <a:r>
              <a:rPr lang="fi-FI" b="1" dirty="0"/>
              <a:t> </a:t>
            </a:r>
            <a:r>
              <a:rPr lang="fi-FI" dirty="0" err="1"/>
              <a:t>cities</a:t>
            </a:r>
            <a:r>
              <a:rPr lang="fi-FI" dirty="0"/>
              <a:t> </a:t>
            </a:r>
            <a:r>
              <a:rPr lang="fi-FI" dirty="0" err="1"/>
              <a:t>resilience</a:t>
            </a:r>
            <a:r>
              <a:rPr lang="fi-FI" dirty="0"/>
              <a:t> and </a:t>
            </a:r>
            <a:r>
              <a:rPr lang="fi-FI" dirty="0" err="1"/>
              <a:t>ability</a:t>
            </a:r>
            <a:r>
              <a:rPr lang="fi-FI" dirty="0"/>
              <a:t> to </a:t>
            </a:r>
            <a:r>
              <a:rPr lang="fi-FI" dirty="0" err="1"/>
              <a:t>address</a:t>
            </a:r>
            <a:r>
              <a:rPr lang="fi-FI" dirty="0"/>
              <a:t> </a:t>
            </a:r>
            <a:r>
              <a:rPr lang="fi-FI" dirty="0" err="1"/>
              <a:t>timely</a:t>
            </a:r>
            <a:r>
              <a:rPr lang="fi-FI" dirty="0"/>
              <a:t> </a:t>
            </a:r>
            <a:r>
              <a:rPr lang="fi-FI" dirty="0" err="1"/>
              <a:t>the</a:t>
            </a:r>
            <a:r>
              <a:rPr lang="fi-FI" dirty="0"/>
              <a:t> </a:t>
            </a:r>
            <a:r>
              <a:rPr lang="en-GB" dirty="0">
                <a:effectLst/>
                <a:latin typeface="Helvetica Neue" panose="02000503000000020004" pitchFamily="2" charset="0"/>
              </a:rPr>
              <a:t>accelerated change in mobility</a:t>
            </a:r>
            <a:endParaRPr lang="fi-FI" dirty="0"/>
          </a:p>
          <a:p>
            <a:pPr marL="0" lvl="0" indent="0" algn="l" rtl="0">
              <a:spcBef>
                <a:spcPts val="0"/>
              </a:spcBef>
              <a:spcAft>
                <a:spcPts val="0"/>
              </a:spcAft>
              <a:buNone/>
            </a:pPr>
            <a:endParaRPr lang="fi-FI"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2dc705bfa5_0_1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22dc705bfa5_0_1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b="1" dirty="0" err="1"/>
              <a:t>Now</a:t>
            </a:r>
            <a:r>
              <a:rPr lang="fi-FI" b="1" dirty="0"/>
              <a:t> I </a:t>
            </a:r>
            <a:r>
              <a:rPr lang="fi-FI" b="1" dirty="0" err="1"/>
              <a:t>would</a:t>
            </a:r>
            <a:r>
              <a:rPr lang="fi-FI" b="1" dirty="0"/>
              <a:t> </a:t>
            </a:r>
            <a:r>
              <a:rPr lang="fi-FI" b="1" dirty="0" err="1"/>
              <a:t>like</a:t>
            </a:r>
            <a:r>
              <a:rPr lang="fi-FI" b="1" dirty="0"/>
              <a:t> to </a:t>
            </a:r>
            <a:r>
              <a:rPr lang="fi-FI" b="1" dirty="0" err="1"/>
              <a:t>introduce</a:t>
            </a:r>
            <a:r>
              <a:rPr lang="fi-FI" b="1" dirty="0"/>
              <a:t> us</a:t>
            </a:r>
            <a:r>
              <a:rPr lang="fi-FI" dirty="0"/>
              <a:t>, </a:t>
            </a:r>
            <a:r>
              <a:rPr lang="fi-FI" dirty="0" err="1"/>
              <a:t>the</a:t>
            </a:r>
            <a:r>
              <a:rPr lang="fi-FI" dirty="0"/>
              <a:t> </a:t>
            </a:r>
            <a:r>
              <a:rPr lang="fi-FI" dirty="0" err="1"/>
              <a:t>project</a:t>
            </a:r>
            <a:r>
              <a:rPr lang="fi-FI" dirty="0"/>
              <a:t> </a:t>
            </a:r>
            <a:r>
              <a:rPr lang="fi-FI" dirty="0" err="1"/>
              <a:t>partners</a:t>
            </a:r>
            <a:r>
              <a:rPr lang="fi-FI" dirty="0"/>
              <a:t>, </a:t>
            </a:r>
          </a:p>
          <a:p>
            <a:pPr marL="0" lvl="0" indent="0" algn="l" rtl="0">
              <a:spcBef>
                <a:spcPts val="0"/>
              </a:spcBef>
              <a:spcAft>
                <a:spcPts val="0"/>
              </a:spcAft>
              <a:buNone/>
            </a:pPr>
            <a:r>
              <a:rPr lang="fi-FI" b="1" dirty="0" err="1"/>
              <a:t>first</a:t>
            </a:r>
            <a:r>
              <a:rPr lang="fi-FI" dirty="0"/>
              <a:t> Forum </a:t>
            </a:r>
            <a:r>
              <a:rPr lang="fi-FI" dirty="0" err="1"/>
              <a:t>Virium</a:t>
            </a:r>
            <a:r>
              <a:rPr lang="fi-FI" dirty="0"/>
              <a:t> Helsinki</a:t>
            </a:r>
          </a:p>
          <a:p>
            <a:pPr marL="171450" lvl="0" indent="-171450" algn="l" rtl="0">
              <a:spcBef>
                <a:spcPts val="0"/>
              </a:spcBef>
              <a:spcAft>
                <a:spcPts val="0"/>
              </a:spcAft>
            </a:pPr>
            <a:r>
              <a:rPr lang="fi-FI" dirty="0" err="1"/>
              <a:t>We</a:t>
            </a:r>
            <a:r>
              <a:rPr lang="fi-FI" dirty="0"/>
              <a:t> </a:t>
            </a:r>
            <a:r>
              <a:rPr lang="fi-FI" dirty="0" err="1"/>
              <a:t>are</a:t>
            </a:r>
            <a:r>
              <a:rPr lang="fi-FI" dirty="0"/>
              <a:t> a non-</a:t>
            </a:r>
            <a:r>
              <a:rPr lang="fi-FI" dirty="0" err="1"/>
              <a:t>profit</a:t>
            </a:r>
            <a:r>
              <a:rPr lang="fi-FI" dirty="0"/>
              <a:t>, </a:t>
            </a:r>
            <a:r>
              <a:rPr lang="fi-FI" dirty="0" err="1"/>
              <a:t>fullly</a:t>
            </a:r>
            <a:r>
              <a:rPr lang="fi-FI" dirty="0"/>
              <a:t> </a:t>
            </a:r>
            <a:r>
              <a:rPr lang="fi-FI" dirty="0" err="1"/>
              <a:t>cityowned</a:t>
            </a:r>
            <a:r>
              <a:rPr lang="fi-FI" dirty="0"/>
              <a:t> </a:t>
            </a:r>
            <a:r>
              <a:rPr lang="fi-FI" dirty="0" err="1"/>
              <a:t>company</a:t>
            </a:r>
            <a:r>
              <a:rPr lang="fi-FI" dirty="0"/>
              <a:t> of </a:t>
            </a:r>
            <a:r>
              <a:rPr lang="fi-FI" dirty="0" err="1"/>
              <a:t>the</a:t>
            </a:r>
            <a:r>
              <a:rPr lang="fi-FI" dirty="0"/>
              <a:t> City of Helsinki</a:t>
            </a:r>
          </a:p>
          <a:p>
            <a:pPr marL="171450" lvl="0" indent="-171450" algn="l" rtl="0">
              <a:spcBef>
                <a:spcPts val="0"/>
              </a:spcBef>
              <a:spcAft>
                <a:spcPts val="0"/>
              </a:spcAft>
            </a:pPr>
            <a:r>
              <a:rPr lang="fi-FI" b="1" dirty="0" err="1"/>
              <a:t>We</a:t>
            </a:r>
            <a:r>
              <a:rPr lang="fi-FI" b="1" dirty="0"/>
              <a:t> </a:t>
            </a:r>
            <a:r>
              <a:rPr lang="fi-FI" b="1" dirty="0" err="1"/>
              <a:t>cocreate</a:t>
            </a:r>
            <a:r>
              <a:rPr lang="fi-FI" b="1" dirty="0"/>
              <a:t> </a:t>
            </a:r>
            <a:r>
              <a:rPr lang="fi-FI" b="1" dirty="0" err="1"/>
              <a:t>urban</a:t>
            </a:r>
            <a:r>
              <a:rPr lang="fi-FI" b="1" dirty="0"/>
              <a:t> </a:t>
            </a:r>
            <a:r>
              <a:rPr lang="fi-FI" b="1" dirty="0" err="1"/>
              <a:t>futures</a:t>
            </a:r>
            <a:r>
              <a:rPr lang="fi-FI" b="1" dirty="0"/>
              <a:t> </a:t>
            </a:r>
            <a:r>
              <a:rPr lang="fi-FI" dirty="0" err="1"/>
              <a:t>together</a:t>
            </a:r>
            <a:r>
              <a:rPr lang="fi-FI" dirty="0"/>
              <a:t> </a:t>
            </a:r>
            <a:r>
              <a:rPr lang="fi-FI" dirty="0" err="1"/>
              <a:t>with</a:t>
            </a:r>
            <a:r>
              <a:rPr lang="fi-FI" dirty="0"/>
              <a:t> city </a:t>
            </a:r>
            <a:r>
              <a:rPr lang="fi-FI" dirty="0" err="1"/>
              <a:t>units</a:t>
            </a:r>
            <a:r>
              <a:rPr lang="fi-FI" dirty="0"/>
              <a:t>, </a:t>
            </a:r>
            <a:r>
              <a:rPr lang="fi-FI" dirty="0" err="1"/>
              <a:t>companies</a:t>
            </a:r>
            <a:r>
              <a:rPr lang="fi-FI" dirty="0"/>
              <a:t> and </a:t>
            </a:r>
            <a:r>
              <a:rPr lang="fi-FI" dirty="0" err="1"/>
              <a:t>eresearch</a:t>
            </a:r>
            <a:r>
              <a:rPr lang="fi-FI" dirty="0"/>
              <a:t> </a:t>
            </a:r>
            <a:r>
              <a:rPr lang="fi-FI" dirty="0" err="1"/>
              <a:t>units</a:t>
            </a:r>
            <a:r>
              <a:rPr lang="fi-FI" dirty="0"/>
              <a:t> and </a:t>
            </a:r>
            <a:r>
              <a:rPr lang="fi-FI" dirty="0" err="1"/>
              <a:t>residents</a:t>
            </a:r>
            <a:endParaRPr lang="fi-FI" dirty="0"/>
          </a:p>
          <a:p>
            <a:pPr marL="171450" lvl="0" indent="-171450" algn="l" rtl="0">
              <a:spcBef>
                <a:spcPts val="0"/>
              </a:spcBef>
              <a:spcAft>
                <a:spcPts val="0"/>
              </a:spcAft>
            </a:pPr>
            <a:r>
              <a:rPr lang="fi-FI" b="1" dirty="0" err="1"/>
              <a:t>We</a:t>
            </a:r>
            <a:r>
              <a:rPr lang="fi-FI" b="1" dirty="0"/>
              <a:t> act as an </a:t>
            </a:r>
            <a:r>
              <a:rPr lang="fi-FI" b="1" dirty="0" err="1"/>
              <a:t>agile</a:t>
            </a:r>
            <a:r>
              <a:rPr lang="fi-FI" b="1" dirty="0"/>
              <a:t> </a:t>
            </a:r>
            <a:r>
              <a:rPr lang="fi-FI" b="1" dirty="0" err="1"/>
              <a:t>operator</a:t>
            </a:r>
            <a:r>
              <a:rPr lang="fi-FI" dirty="0"/>
              <a:t>, </a:t>
            </a:r>
            <a:r>
              <a:rPr lang="fi-FI" dirty="0" err="1"/>
              <a:t>sort</a:t>
            </a:r>
            <a:r>
              <a:rPr lang="fi-FI" dirty="0"/>
              <a:t> of a bridge </a:t>
            </a:r>
            <a:r>
              <a:rPr lang="fi-FI" dirty="0" err="1"/>
              <a:t>between</a:t>
            </a:r>
            <a:r>
              <a:rPr lang="fi-FI" dirty="0"/>
              <a:t> </a:t>
            </a:r>
            <a:r>
              <a:rPr lang="fi-FI" dirty="0" err="1"/>
              <a:t>the</a:t>
            </a:r>
            <a:r>
              <a:rPr lang="fi-FI" dirty="0"/>
              <a:t> city of Helsinki and </a:t>
            </a:r>
            <a:r>
              <a:rPr lang="fi-FI" dirty="0" err="1"/>
              <a:t>the</a:t>
            </a:r>
            <a:r>
              <a:rPr lang="fi-FI" dirty="0"/>
              <a:t> </a:t>
            </a:r>
            <a:r>
              <a:rPr lang="fi-FI" dirty="0" err="1"/>
              <a:t>companies</a:t>
            </a:r>
            <a:endParaRPr lang="fi-FI" dirty="0"/>
          </a:p>
          <a:p>
            <a:pPr marL="171450" lvl="0" indent="-171450" algn="l" rtl="0">
              <a:spcBef>
                <a:spcPts val="0"/>
              </a:spcBef>
              <a:spcAft>
                <a:spcPts val="0"/>
              </a:spcAft>
            </a:pPr>
            <a:r>
              <a:rPr lang="fi-FI" b="1" dirty="0" err="1"/>
              <a:t>Our</a:t>
            </a:r>
            <a:r>
              <a:rPr lang="fi-FI" b="1" dirty="0"/>
              <a:t> </a:t>
            </a:r>
            <a:r>
              <a:rPr lang="fi-FI" b="1" dirty="0" err="1"/>
              <a:t>operations</a:t>
            </a:r>
            <a:r>
              <a:rPr lang="fi-FI" b="1" dirty="0"/>
              <a:t> </a:t>
            </a:r>
            <a:r>
              <a:rPr lang="fi-FI" b="1" dirty="0" err="1"/>
              <a:t>are</a:t>
            </a:r>
            <a:r>
              <a:rPr lang="fi-FI" b="1" dirty="0"/>
              <a:t> </a:t>
            </a:r>
            <a:r>
              <a:rPr lang="fi-FI" b="1" dirty="0" err="1"/>
              <a:t>funded</a:t>
            </a:r>
            <a:r>
              <a:rPr lang="fi-FI" b="1" dirty="0"/>
              <a:t> </a:t>
            </a:r>
            <a:r>
              <a:rPr lang="fi-FI" b="1" dirty="0" err="1"/>
              <a:t>mainly</a:t>
            </a:r>
            <a:r>
              <a:rPr lang="fi-FI" b="1" dirty="0"/>
              <a:t> </a:t>
            </a:r>
            <a:r>
              <a:rPr lang="fi-FI" dirty="0" err="1"/>
              <a:t>by</a:t>
            </a:r>
            <a:r>
              <a:rPr lang="fi-FI" dirty="0"/>
              <a:t> EU </a:t>
            </a:r>
            <a:r>
              <a:rPr lang="fi-FI" dirty="0" err="1"/>
              <a:t>funding</a:t>
            </a:r>
            <a:r>
              <a:rPr lang="fi-FI" dirty="0"/>
              <a:t> </a:t>
            </a:r>
            <a:r>
              <a:rPr lang="fi-FI" dirty="0" err="1"/>
              <a:t>instruments</a:t>
            </a:r>
            <a:r>
              <a:rPr lang="fi-FI" dirty="0"/>
              <a:t> – </a:t>
            </a:r>
            <a:r>
              <a:rPr lang="fi-FI" dirty="0" err="1"/>
              <a:t>our</a:t>
            </a:r>
            <a:r>
              <a:rPr lang="fi-FI" dirty="0"/>
              <a:t> </a:t>
            </a:r>
            <a:r>
              <a:rPr lang="fi-FI" dirty="0" err="1"/>
              <a:t>project</a:t>
            </a:r>
            <a:r>
              <a:rPr lang="fi-FI" dirty="0"/>
              <a:t> portfolio is </a:t>
            </a:r>
            <a:r>
              <a:rPr lang="fi" sz="1100" dirty="0">
                <a:solidFill>
                  <a:schemeClr val="dk1"/>
                </a:solidFill>
              </a:rPr>
              <a:t>about EUR 8–10 Miljon Euro</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22dc705bfa5_0_1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22dc705bfa5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FI" dirty="0"/>
              <a:t>Here some </a:t>
            </a:r>
            <a:r>
              <a:rPr lang="fi-FI" dirty="0" err="1"/>
              <a:t>examples</a:t>
            </a:r>
            <a:r>
              <a:rPr lang="fi-FI" dirty="0"/>
              <a:t> of </a:t>
            </a:r>
            <a:r>
              <a:rPr lang="fi-FI" dirty="0" err="1"/>
              <a:t>the</a:t>
            </a:r>
            <a:r>
              <a:rPr lang="fi-FI" dirty="0"/>
              <a:t> </a:t>
            </a:r>
            <a:r>
              <a:rPr lang="fi-FI" dirty="0" err="1"/>
              <a:t>possibilitiues</a:t>
            </a:r>
            <a:r>
              <a:rPr lang="fi-FI" dirty="0"/>
              <a:t> </a:t>
            </a:r>
            <a:r>
              <a:rPr lang="fi-FI" dirty="0" err="1"/>
              <a:t>we</a:t>
            </a:r>
            <a:r>
              <a:rPr lang="fi-FI" dirty="0"/>
              <a:t> </a:t>
            </a:r>
            <a:r>
              <a:rPr lang="fi-FI" dirty="0" err="1"/>
              <a:t>offer</a:t>
            </a:r>
            <a:r>
              <a:rPr lang="fi-FI" dirty="0"/>
              <a:t> as </a:t>
            </a:r>
            <a:r>
              <a:rPr lang="fi-FI" dirty="0" err="1"/>
              <a:t>partner</a:t>
            </a:r>
            <a:r>
              <a:rPr lang="fi-FI" dirty="0"/>
              <a:t>:</a:t>
            </a:r>
          </a:p>
          <a:p>
            <a:pPr marL="0" lvl="0" indent="0" algn="l" rtl="0">
              <a:spcBef>
                <a:spcPts val="0"/>
              </a:spcBef>
              <a:spcAft>
                <a:spcPts val="0"/>
              </a:spcAft>
              <a:buNone/>
            </a:pPr>
            <a:r>
              <a:rPr lang="fi-FI" dirty="0" err="1"/>
              <a:t>We</a:t>
            </a:r>
            <a:r>
              <a:rPr lang="fi-FI" dirty="0"/>
              <a:t> </a:t>
            </a:r>
            <a:r>
              <a:rPr lang="fi-FI" dirty="0" err="1"/>
              <a:t>offer</a:t>
            </a:r>
            <a:r>
              <a:rPr lang="fi-FI" dirty="0"/>
              <a:t> </a:t>
            </a:r>
            <a:r>
              <a:rPr lang="fi-FI" dirty="0" err="1"/>
              <a:t>the</a:t>
            </a:r>
            <a:r>
              <a:rPr lang="fi-FI" dirty="0"/>
              <a:t> </a:t>
            </a:r>
            <a:r>
              <a:rPr lang="fi-FI" dirty="0" err="1"/>
              <a:t>access</a:t>
            </a:r>
            <a:r>
              <a:rPr lang="fi-FI" dirty="0"/>
              <a:t> to </a:t>
            </a:r>
            <a:r>
              <a:rPr lang="fi-FI" dirty="0" err="1"/>
              <a:t>the</a:t>
            </a:r>
            <a:r>
              <a:rPr lang="fi-FI" dirty="0"/>
              <a:t> city as a </a:t>
            </a:r>
            <a:r>
              <a:rPr lang="fi-FI" dirty="0" err="1"/>
              <a:t>test</a:t>
            </a:r>
            <a:r>
              <a:rPr lang="fi-FI" dirty="0"/>
              <a:t> bed and </a:t>
            </a:r>
            <a:r>
              <a:rPr lang="fi-FI" dirty="0" err="1"/>
              <a:t>have</a:t>
            </a:r>
            <a:r>
              <a:rPr lang="fi-FI" dirty="0"/>
              <a:t> </a:t>
            </a:r>
            <a:r>
              <a:rPr lang="fi-FI" dirty="0" err="1"/>
              <a:t>experties</a:t>
            </a:r>
            <a:r>
              <a:rPr lang="fi-FI" dirty="0"/>
              <a:t> in </a:t>
            </a:r>
            <a:r>
              <a:rPr lang="fi-FI" dirty="0" err="1"/>
              <a:t>topics</a:t>
            </a:r>
            <a:r>
              <a:rPr lang="fi-FI" dirty="0"/>
              <a:t> </a:t>
            </a:r>
            <a:r>
              <a:rPr lang="fi-FI" dirty="0" err="1"/>
              <a:t>such</a:t>
            </a:r>
            <a:r>
              <a:rPr lang="fi-FI" dirty="0"/>
              <a:t> as </a:t>
            </a:r>
            <a:r>
              <a:rPr lang="fi-FI" dirty="0" err="1"/>
              <a:t>smart</a:t>
            </a:r>
            <a:r>
              <a:rPr lang="fi-FI" dirty="0"/>
              <a:t> city, </a:t>
            </a:r>
            <a:r>
              <a:rPr lang="fi-FI" dirty="0" err="1"/>
              <a:t>smart</a:t>
            </a:r>
            <a:r>
              <a:rPr lang="fi-FI" dirty="0"/>
              <a:t> </a:t>
            </a:r>
            <a:r>
              <a:rPr lang="fi-FI" dirty="0" err="1"/>
              <a:t>mobility</a:t>
            </a:r>
            <a:r>
              <a:rPr lang="fi-FI" dirty="0"/>
              <a:t> and data</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s://forumvirium.fi/" TargetMode="External"/><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s://forumvirium.fi/" TargetMode="External"/><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s://forumvirium.fi/" TargetMode="External"/><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rgbClr val="EFEDEE"/>
            </a:gs>
            <a:gs pos="52999">
              <a:srgbClr val="F1EFF0"/>
            </a:gs>
            <a:gs pos="77000">
              <a:srgbClr val="EFEDEE"/>
            </a:gs>
            <a:gs pos="100000">
              <a:srgbClr val="EFEBEC"/>
            </a:gs>
          </a:gsLst>
          <a:lin ang="5400012" scaled="0"/>
        </a:gra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628650" y="122611"/>
            <a:ext cx="7886700" cy="554400"/>
          </a:xfrm>
          <a:prstGeom prst="rect">
            <a:avLst/>
          </a:prstGeom>
          <a:noFill/>
          <a:ln>
            <a:noFill/>
          </a:ln>
        </p:spPr>
        <p:txBody>
          <a:bodyPr spcFirstLastPara="1" wrap="square" lIns="68575" tIns="34275" rIns="0" bIns="34275" anchor="t" anchorCtr="0">
            <a:noAutofit/>
          </a:bodyPr>
          <a:lstStyle>
            <a:lvl1pPr lvl="0" algn="l" rtl="0">
              <a:lnSpc>
                <a:spcPct val="90000"/>
              </a:lnSpc>
              <a:spcBef>
                <a:spcPts val="0"/>
              </a:spcBef>
              <a:spcAft>
                <a:spcPts val="0"/>
              </a:spcAft>
              <a:buClr>
                <a:schemeClr val="dk1"/>
              </a:buClr>
              <a:buSzPts val="2700"/>
              <a:buFont typeface="Helvetica Neue"/>
              <a:buNone/>
              <a:defRPr sz="27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 Aloitus" type="title">
  <p:cSld name="TITLE">
    <p:spTree>
      <p:nvGrpSpPr>
        <p:cNvPr id="1" name="Shape 66"/>
        <p:cNvGrpSpPr/>
        <p:nvPr/>
      </p:nvGrpSpPr>
      <p:grpSpPr>
        <a:xfrm>
          <a:off x="0" y="0"/>
          <a:ext cx="0" cy="0"/>
          <a:chOff x="0" y="0"/>
          <a:chExt cx="0" cy="0"/>
        </a:xfrm>
      </p:grpSpPr>
      <p:sp>
        <p:nvSpPr>
          <p:cNvPr id="67" name="Google Shape;67;p16"/>
          <p:cNvSpPr/>
          <p:nvPr/>
        </p:nvSpPr>
        <p:spPr>
          <a:xfrm>
            <a:off x="300" y="0"/>
            <a:ext cx="9144000" cy="1926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6"/>
          <p:cNvSpPr/>
          <p:nvPr/>
        </p:nvSpPr>
        <p:spPr>
          <a:xfrm>
            <a:off x="0" y="0"/>
            <a:ext cx="9152400" cy="28278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16"/>
          <p:cNvPicPr preferRelativeResize="0"/>
          <p:nvPr/>
        </p:nvPicPr>
        <p:blipFill>
          <a:blip r:embed="rId2">
            <a:alphaModFix/>
          </a:blip>
          <a:stretch>
            <a:fillRect/>
          </a:stretch>
        </p:blipFill>
        <p:spPr>
          <a:xfrm>
            <a:off x="-94422" y="253138"/>
            <a:ext cx="4431300" cy="2339709"/>
          </a:xfrm>
          <a:prstGeom prst="rect">
            <a:avLst/>
          </a:prstGeom>
          <a:noFill/>
          <a:ln>
            <a:noFill/>
          </a:ln>
        </p:spPr>
      </p:pic>
      <p:sp>
        <p:nvSpPr>
          <p:cNvPr id="70" name="Google Shape;70;p16"/>
          <p:cNvSpPr>
            <a:spLocks noGrp="1"/>
          </p:cNvSpPr>
          <p:nvPr>
            <p:ph type="pic" idx="2"/>
          </p:nvPr>
        </p:nvSpPr>
        <p:spPr>
          <a:xfrm>
            <a:off x="4373225" y="-50"/>
            <a:ext cx="4779000" cy="2827800"/>
          </a:xfrm>
          <a:prstGeom prst="rect">
            <a:avLst/>
          </a:prstGeom>
          <a:noFill/>
          <a:ln>
            <a:noFill/>
          </a:ln>
        </p:spPr>
      </p:sp>
      <p:sp>
        <p:nvSpPr>
          <p:cNvPr id="71" name="Google Shape;71;p16"/>
          <p:cNvSpPr txBox="1">
            <a:spLocks noGrp="1"/>
          </p:cNvSpPr>
          <p:nvPr>
            <p:ph type="title"/>
          </p:nvPr>
        </p:nvSpPr>
        <p:spPr>
          <a:xfrm>
            <a:off x="832825" y="3369625"/>
            <a:ext cx="7831800" cy="1141200"/>
          </a:xfrm>
          <a:prstGeom prst="rect">
            <a:avLst/>
          </a:prstGeom>
        </p:spPr>
        <p:txBody>
          <a:bodyPr spcFirstLastPara="1" wrap="square" lIns="0" tIns="0" rIns="0" bIns="0" anchor="ctr" anchorCtr="0">
            <a:no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72" name="Google Shape;72;p16"/>
          <p:cNvCxnSpPr/>
          <p:nvPr/>
        </p:nvCxnSpPr>
        <p:spPr>
          <a:xfrm>
            <a:off x="508950" y="3369625"/>
            <a:ext cx="0" cy="1141200"/>
          </a:xfrm>
          <a:prstGeom prst="straightConnector1">
            <a:avLst/>
          </a:prstGeom>
          <a:noFill/>
          <a:ln w="9525" cap="flat" cmpd="sng">
            <a:solidFill>
              <a:srgbClr val="FF5000"/>
            </a:solidFill>
            <a:prstDash val="solid"/>
            <a:round/>
            <a:headEnd type="none" w="med" len="med"/>
            <a:tailEnd type="none" w="med" len="med"/>
          </a:ln>
        </p:spPr>
      </p:cxnSp>
      <p:sp>
        <p:nvSpPr>
          <p:cNvPr id="73" name="Google Shape;73;p16"/>
          <p:cNvSpPr txBox="1">
            <a:spLocks noGrp="1"/>
          </p:cNvSpPr>
          <p:nvPr>
            <p:ph type="subTitle" idx="1"/>
          </p:nvPr>
        </p:nvSpPr>
        <p:spPr>
          <a:xfrm>
            <a:off x="4437800" y="4773775"/>
            <a:ext cx="4226700" cy="172500"/>
          </a:xfrm>
          <a:prstGeom prst="rect">
            <a:avLst/>
          </a:prstGeom>
        </p:spPr>
        <p:txBody>
          <a:bodyPr spcFirstLastPara="1" wrap="square" lIns="0" tIns="0" rIns="0" bIns="0" anchor="t" anchorCtr="0">
            <a:noAutofit/>
          </a:bodyPr>
          <a:lstStyle>
            <a:lvl1pPr lvl="0" algn="r" rtl="0">
              <a:spcBef>
                <a:spcPts val="0"/>
              </a:spcBef>
              <a:spcAft>
                <a:spcPts val="0"/>
              </a:spcAft>
              <a:buClr>
                <a:srgbClr val="6E6E73"/>
              </a:buClr>
              <a:buSzPts val="1000"/>
              <a:buNone/>
              <a:defRPr sz="1000">
                <a:solidFill>
                  <a:srgbClr val="6E6E73"/>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0 - Tyhjä">
  <p:cSld name="SECTION_HEADER_1_1_1_1_1_1">
    <p:spTree>
      <p:nvGrpSpPr>
        <p:cNvPr id="1" name="Shape 74"/>
        <p:cNvGrpSpPr/>
        <p:nvPr/>
      </p:nvGrpSpPr>
      <p:grpSpPr>
        <a:xfrm>
          <a:off x="0" y="0"/>
          <a:ext cx="0" cy="0"/>
          <a:chOff x="0" y="0"/>
          <a:chExt cx="0" cy="0"/>
        </a:xfrm>
      </p:grpSpPr>
      <p:sp>
        <p:nvSpPr>
          <p:cNvPr id="75" name="Google Shape;7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76" name="Google Shape;76;p17"/>
          <p:cNvSpPr/>
          <p:nvPr/>
        </p:nvSpPr>
        <p:spPr>
          <a:xfrm>
            <a:off x="300" y="0"/>
            <a:ext cx="9144000" cy="51435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0 - Tyhjä valkoinen">
  <p:cSld name="SECTION_HEADER_1_1_1_1_1_1_3">
    <p:spTree>
      <p:nvGrpSpPr>
        <p:cNvPr id="1" name="Shape 77"/>
        <p:cNvGrpSpPr/>
        <p:nvPr/>
      </p:nvGrpSpPr>
      <p:grpSpPr>
        <a:xfrm>
          <a:off x="0" y="0"/>
          <a:ext cx="0" cy="0"/>
          <a:chOff x="0" y="0"/>
          <a:chExt cx="0" cy="0"/>
        </a:xfrm>
      </p:grpSpPr>
      <p:sp>
        <p:nvSpPr>
          <p:cNvPr id="78" name="Google Shape;7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1 - Lopetus">
  <p:cSld name="SECTION_HEADER_1_1_1_1_1_1_3_1">
    <p:spTree>
      <p:nvGrpSpPr>
        <p:cNvPr id="1" name="Shape 79"/>
        <p:cNvGrpSpPr/>
        <p:nvPr/>
      </p:nvGrpSpPr>
      <p:grpSpPr>
        <a:xfrm>
          <a:off x="0" y="0"/>
          <a:ext cx="0" cy="0"/>
          <a:chOff x="0" y="0"/>
          <a:chExt cx="0" cy="0"/>
        </a:xfrm>
      </p:grpSpPr>
      <p:sp>
        <p:nvSpPr>
          <p:cNvPr id="80" name="Google Shape;8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81" name="Google Shape;81;p19"/>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82" name="Google Shape;82;p19"/>
          <p:cNvSpPr/>
          <p:nvPr/>
        </p:nvSpPr>
        <p:spPr>
          <a:xfrm>
            <a:off x="0" y="0"/>
            <a:ext cx="4572000" cy="25719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19"/>
          <p:cNvCxnSpPr/>
          <p:nvPr/>
        </p:nvCxnSpPr>
        <p:spPr>
          <a:xfrm>
            <a:off x="737550" y="625371"/>
            <a:ext cx="0" cy="1355700"/>
          </a:xfrm>
          <a:prstGeom prst="straightConnector1">
            <a:avLst/>
          </a:prstGeom>
          <a:noFill/>
          <a:ln w="9525" cap="flat" cmpd="sng">
            <a:solidFill>
              <a:srgbClr val="FF5000"/>
            </a:solidFill>
            <a:prstDash val="solid"/>
            <a:round/>
            <a:headEnd type="none" w="med" len="med"/>
            <a:tailEnd type="none" w="med" len="med"/>
          </a:ln>
        </p:spPr>
      </p:cxnSp>
      <p:sp>
        <p:nvSpPr>
          <p:cNvPr id="84" name="Google Shape;84;p19"/>
          <p:cNvSpPr txBox="1"/>
          <p:nvPr/>
        </p:nvSpPr>
        <p:spPr>
          <a:xfrm>
            <a:off x="695962" y="2910480"/>
            <a:ext cx="3155700" cy="831000"/>
          </a:xfrm>
          <a:prstGeom prst="rect">
            <a:avLst/>
          </a:prstGeom>
          <a:noFill/>
          <a:ln>
            <a:noFill/>
          </a:ln>
        </p:spPr>
        <p:txBody>
          <a:bodyPr spcFirstLastPara="1" wrap="square" lIns="0" tIns="0" rIns="0" bIns="0" anchor="ctr" anchorCtr="0">
            <a:noAutofit/>
          </a:bodyPr>
          <a:lstStyle/>
          <a:p>
            <a:pPr marL="0" lvl="0" indent="0" algn="ctr" rtl="0">
              <a:lnSpc>
                <a:spcPct val="115000"/>
              </a:lnSpc>
              <a:spcBef>
                <a:spcPts val="0"/>
              </a:spcBef>
              <a:spcAft>
                <a:spcPts val="1000"/>
              </a:spcAft>
              <a:buNone/>
            </a:pPr>
            <a:r>
              <a:rPr lang="fi" sz="1300">
                <a:solidFill>
                  <a:srgbClr val="FF5000"/>
                </a:solidFill>
                <a:latin typeface="Avenir"/>
                <a:ea typeface="Avenir"/>
                <a:cs typeface="Avenir"/>
                <a:sym typeface="Avenir"/>
              </a:rPr>
              <a:t>@forumvirium </a:t>
            </a:r>
            <a:r>
              <a:rPr lang="fi" sz="1300">
                <a:solidFill>
                  <a:srgbClr val="222222"/>
                </a:solidFill>
                <a:latin typeface="Avenir"/>
                <a:ea typeface="Avenir"/>
                <a:cs typeface="Avenir"/>
                <a:sym typeface="Avenir"/>
              </a:rPr>
              <a:t>|</a:t>
            </a:r>
            <a:r>
              <a:rPr lang="fi" sz="1300">
                <a:solidFill>
                  <a:srgbClr val="FF5000"/>
                </a:solidFill>
                <a:latin typeface="Avenir"/>
                <a:ea typeface="Avenir"/>
                <a:cs typeface="Avenir"/>
                <a:sym typeface="Avenir"/>
              </a:rPr>
              <a:t> </a:t>
            </a:r>
            <a:r>
              <a:rPr lang="fi" sz="1300">
                <a:solidFill>
                  <a:srgbClr val="FF5000"/>
                </a:solidFill>
                <a:uFill>
                  <a:noFill/>
                </a:uFill>
                <a:latin typeface="Avenir"/>
                <a:ea typeface="Avenir"/>
                <a:cs typeface="Avenir"/>
                <a:sym typeface="Avenir"/>
                <a:hlinkClick r:id="rId2">
                  <a:extLst>
                    <a:ext uri="{A12FA001-AC4F-418D-AE19-62706E023703}">
                      <ahyp:hlinkClr xmlns:ahyp="http://schemas.microsoft.com/office/drawing/2018/hyperlinkcolor" val="tx"/>
                    </a:ext>
                  </a:extLst>
                </a:hlinkClick>
              </a:rPr>
              <a:t>forumvirium.fi</a:t>
            </a:r>
            <a:endParaRPr sz="1300">
              <a:solidFill>
                <a:srgbClr val="FF5000"/>
              </a:solidFill>
              <a:latin typeface="Avenir"/>
              <a:ea typeface="Avenir"/>
              <a:cs typeface="Avenir"/>
              <a:sym typeface="Avenir"/>
            </a:endParaRPr>
          </a:p>
        </p:txBody>
      </p:sp>
      <p:grpSp>
        <p:nvGrpSpPr>
          <p:cNvPr id="85" name="Google Shape;85;p19"/>
          <p:cNvGrpSpPr/>
          <p:nvPr/>
        </p:nvGrpSpPr>
        <p:grpSpPr>
          <a:xfrm>
            <a:off x="994617" y="3593288"/>
            <a:ext cx="2558368" cy="388781"/>
            <a:chOff x="662974" y="4180685"/>
            <a:chExt cx="3153807" cy="479266"/>
          </a:xfrm>
        </p:grpSpPr>
        <p:pic>
          <p:nvPicPr>
            <p:cNvPr id="86" name="Google Shape;86;p19"/>
            <p:cNvPicPr preferRelativeResize="0"/>
            <p:nvPr/>
          </p:nvPicPr>
          <p:blipFill>
            <a:blip r:embed="rId3">
              <a:alphaModFix/>
            </a:blip>
            <a:stretch>
              <a:fillRect/>
            </a:stretch>
          </p:blipFill>
          <p:spPr>
            <a:xfrm>
              <a:off x="662974" y="4180776"/>
              <a:ext cx="479205" cy="479175"/>
            </a:xfrm>
            <a:prstGeom prst="rect">
              <a:avLst/>
            </a:prstGeom>
            <a:noFill/>
            <a:ln>
              <a:noFill/>
            </a:ln>
          </p:spPr>
        </p:pic>
        <p:pic>
          <p:nvPicPr>
            <p:cNvPr id="87" name="Google Shape;87;p19"/>
            <p:cNvPicPr preferRelativeResize="0"/>
            <p:nvPr/>
          </p:nvPicPr>
          <p:blipFill>
            <a:blip r:embed="rId4">
              <a:alphaModFix/>
            </a:blip>
            <a:stretch>
              <a:fillRect/>
            </a:stretch>
          </p:blipFill>
          <p:spPr>
            <a:xfrm>
              <a:off x="2001480" y="4180776"/>
              <a:ext cx="479205" cy="479175"/>
            </a:xfrm>
            <a:prstGeom prst="rect">
              <a:avLst/>
            </a:prstGeom>
            <a:noFill/>
            <a:ln>
              <a:noFill/>
            </a:ln>
          </p:spPr>
        </p:pic>
        <p:pic>
          <p:nvPicPr>
            <p:cNvPr id="88" name="Google Shape;88;p19"/>
            <p:cNvPicPr preferRelativeResize="0"/>
            <p:nvPr/>
          </p:nvPicPr>
          <p:blipFill>
            <a:blip r:embed="rId5">
              <a:alphaModFix/>
            </a:blip>
            <a:stretch>
              <a:fillRect/>
            </a:stretch>
          </p:blipFill>
          <p:spPr>
            <a:xfrm>
              <a:off x="1332227" y="4180776"/>
              <a:ext cx="479205" cy="479175"/>
            </a:xfrm>
            <a:prstGeom prst="rect">
              <a:avLst/>
            </a:prstGeom>
            <a:noFill/>
            <a:ln>
              <a:noFill/>
            </a:ln>
          </p:spPr>
        </p:pic>
        <p:pic>
          <p:nvPicPr>
            <p:cNvPr id="89" name="Google Shape;89;p19"/>
            <p:cNvPicPr preferRelativeResize="0"/>
            <p:nvPr/>
          </p:nvPicPr>
          <p:blipFill>
            <a:blip r:embed="rId6">
              <a:alphaModFix/>
            </a:blip>
            <a:stretch>
              <a:fillRect/>
            </a:stretch>
          </p:blipFill>
          <p:spPr>
            <a:xfrm>
              <a:off x="2670733" y="4180776"/>
              <a:ext cx="479205" cy="479175"/>
            </a:xfrm>
            <a:prstGeom prst="rect">
              <a:avLst/>
            </a:prstGeom>
            <a:noFill/>
            <a:ln>
              <a:noFill/>
            </a:ln>
          </p:spPr>
        </p:pic>
        <p:grpSp>
          <p:nvGrpSpPr>
            <p:cNvPr id="90" name="Google Shape;90;p19"/>
            <p:cNvGrpSpPr/>
            <p:nvPr/>
          </p:nvGrpSpPr>
          <p:grpSpPr>
            <a:xfrm>
              <a:off x="3340122" y="4180685"/>
              <a:ext cx="476659" cy="476604"/>
              <a:chOff x="3468120" y="4108375"/>
              <a:chExt cx="548640" cy="548640"/>
            </a:xfrm>
          </p:grpSpPr>
          <p:pic>
            <p:nvPicPr>
              <p:cNvPr id="91" name="Google Shape;91;p19"/>
              <p:cNvPicPr preferRelativeResize="0"/>
              <p:nvPr/>
            </p:nvPicPr>
            <p:blipFill>
              <a:blip r:embed="rId7">
                <a:alphaModFix/>
              </a:blip>
              <a:stretch>
                <a:fillRect/>
              </a:stretch>
            </p:blipFill>
            <p:spPr>
              <a:xfrm>
                <a:off x="3468120" y="4108375"/>
                <a:ext cx="548640" cy="548640"/>
              </a:xfrm>
              <a:prstGeom prst="rect">
                <a:avLst/>
              </a:prstGeom>
              <a:noFill/>
              <a:ln>
                <a:noFill/>
              </a:ln>
            </p:spPr>
          </p:pic>
          <p:pic>
            <p:nvPicPr>
              <p:cNvPr id="92" name="Google Shape;92;p19"/>
              <p:cNvPicPr preferRelativeResize="0"/>
              <p:nvPr/>
            </p:nvPicPr>
            <p:blipFill>
              <a:blip r:embed="rId8">
                <a:alphaModFix/>
              </a:blip>
              <a:stretch>
                <a:fillRect/>
              </a:stretch>
            </p:blipFill>
            <p:spPr>
              <a:xfrm>
                <a:off x="3543450" y="4183713"/>
                <a:ext cx="397975" cy="397975"/>
              </a:xfrm>
              <a:prstGeom prst="rect">
                <a:avLst/>
              </a:prstGeom>
              <a:noFill/>
              <a:ln>
                <a:noFill/>
              </a:ln>
            </p:spPr>
          </p:pic>
        </p:grpSp>
      </p:grpSp>
      <p:pic>
        <p:nvPicPr>
          <p:cNvPr id="93" name="Google Shape;93;p19"/>
          <p:cNvPicPr preferRelativeResize="0"/>
          <p:nvPr/>
        </p:nvPicPr>
        <p:blipFill>
          <a:blip r:embed="rId9">
            <a:alphaModFix/>
          </a:blip>
          <a:stretch>
            <a:fillRect/>
          </a:stretch>
        </p:blipFill>
        <p:spPr>
          <a:xfrm>
            <a:off x="5085400" y="372739"/>
            <a:ext cx="3545200" cy="1871850"/>
          </a:xfrm>
          <a:prstGeom prst="rect">
            <a:avLst/>
          </a:prstGeom>
          <a:noFill/>
          <a:ln>
            <a:noFill/>
          </a:ln>
        </p:spPr>
      </p:pic>
      <p:sp>
        <p:nvSpPr>
          <p:cNvPr id="94" name="Google Shape;94;p19"/>
          <p:cNvSpPr txBox="1">
            <a:spLocks noGrp="1"/>
          </p:cNvSpPr>
          <p:nvPr>
            <p:ph type="title"/>
          </p:nvPr>
        </p:nvSpPr>
        <p:spPr>
          <a:xfrm>
            <a:off x="1062575" y="625275"/>
            <a:ext cx="2995200" cy="1355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5" name="Google Shape;95;p19"/>
          <p:cNvSpPr txBox="1">
            <a:spLocks noGrp="1"/>
          </p:cNvSpPr>
          <p:nvPr>
            <p:ph type="subTitle" idx="1"/>
          </p:nvPr>
        </p:nvSpPr>
        <p:spPr>
          <a:xfrm>
            <a:off x="627160" y="4188617"/>
            <a:ext cx="3287700" cy="228000"/>
          </a:xfrm>
          <a:prstGeom prst="rect">
            <a:avLst/>
          </a:prstGeom>
        </p:spPr>
        <p:txBody>
          <a:bodyPr spcFirstLastPara="1" wrap="square" lIns="0" tIns="0" rIns="0" bIns="0" anchor="t" anchorCtr="0">
            <a:noAutofit/>
          </a:bodyPr>
          <a:lstStyle>
            <a:lvl1pPr lvl="0" algn="ctr" rtl="0">
              <a:spcBef>
                <a:spcPts val="0"/>
              </a:spcBef>
              <a:spcAft>
                <a:spcPts val="0"/>
              </a:spcAft>
              <a:buClr>
                <a:srgbClr val="222222"/>
              </a:buClr>
              <a:buSzPts val="900"/>
              <a:buNone/>
              <a:defRPr sz="900">
                <a:solidFill>
                  <a:srgbClr val="22222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6" name="Google Shape;96;p19"/>
          <p:cNvSpPr>
            <a:spLocks noGrp="1"/>
          </p:cNvSpPr>
          <p:nvPr>
            <p:ph type="pic" idx="3"/>
          </p:nvPr>
        </p:nvSpPr>
        <p:spPr>
          <a:xfrm>
            <a:off x="4572000" y="2568760"/>
            <a:ext cx="4572000" cy="25842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9 - Väliotsikko">
  <p:cSld name="SECTION_HEADER_1_1_1_1_1_1_2">
    <p:spTree>
      <p:nvGrpSpPr>
        <p:cNvPr id="1" name="Shape 97"/>
        <p:cNvGrpSpPr/>
        <p:nvPr/>
      </p:nvGrpSpPr>
      <p:grpSpPr>
        <a:xfrm>
          <a:off x="0" y="0"/>
          <a:ext cx="0" cy="0"/>
          <a:chOff x="0" y="0"/>
          <a:chExt cx="0" cy="0"/>
        </a:xfrm>
      </p:grpSpPr>
      <p:sp>
        <p:nvSpPr>
          <p:cNvPr id="98" name="Google Shape;9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99" name="Google Shape;99;p20"/>
          <p:cNvSpPr/>
          <p:nvPr/>
        </p:nvSpPr>
        <p:spPr>
          <a:xfrm>
            <a:off x="300" y="0"/>
            <a:ext cx="9144000" cy="51435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0" name="Google Shape;100;p20"/>
          <p:cNvCxnSpPr/>
          <p:nvPr/>
        </p:nvCxnSpPr>
        <p:spPr>
          <a:xfrm>
            <a:off x="1557125" y="1755923"/>
            <a:ext cx="0" cy="1590300"/>
          </a:xfrm>
          <a:prstGeom prst="straightConnector1">
            <a:avLst/>
          </a:prstGeom>
          <a:noFill/>
          <a:ln w="9525" cap="flat" cmpd="sng">
            <a:solidFill>
              <a:srgbClr val="FF5000"/>
            </a:solidFill>
            <a:prstDash val="solid"/>
            <a:round/>
            <a:headEnd type="none" w="med" len="med"/>
            <a:tailEnd type="none" w="med" len="med"/>
          </a:ln>
        </p:spPr>
      </p:cxnSp>
      <p:sp>
        <p:nvSpPr>
          <p:cNvPr id="101" name="Google Shape;101;p20"/>
          <p:cNvSpPr txBox="1">
            <a:spLocks noGrp="1"/>
          </p:cNvSpPr>
          <p:nvPr>
            <p:ph type="title"/>
          </p:nvPr>
        </p:nvSpPr>
        <p:spPr>
          <a:xfrm>
            <a:off x="1916975" y="1754050"/>
            <a:ext cx="4850100" cy="1590300"/>
          </a:xfrm>
          <a:prstGeom prst="rect">
            <a:avLst/>
          </a:prstGeom>
        </p:spPr>
        <p:txBody>
          <a:bodyPr spcFirstLastPara="1" wrap="square" lIns="0" tIns="0" rIns="91425" bIns="0" anchor="ctr" anchorCtr="0">
            <a:no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 Otsikko, kuva, teksti oikealla" type="tx">
  <p:cSld name="TITLE_AND_BODY">
    <p:spTree>
      <p:nvGrpSpPr>
        <p:cNvPr id="1" name="Shape 102"/>
        <p:cNvGrpSpPr/>
        <p:nvPr/>
      </p:nvGrpSpPr>
      <p:grpSpPr>
        <a:xfrm>
          <a:off x="0" y="0"/>
          <a:ext cx="0" cy="0"/>
          <a:chOff x="0" y="0"/>
          <a:chExt cx="0" cy="0"/>
        </a:xfrm>
      </p:grpSpPr>
      <p:sp>
        <p:nvSpPr>
          <p:cNvPr id="103" name="Google Shape;103;p21"/>
          <p:cNvSpPr/>
          <p:nvPr/>
        </p:nvSpPr>
        <p:spPr>
          <a:xfrm>
            <a:off x="4738325" y="0"/>
            <a:ext cx="4416600" cy="51435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1"/>
          <p:cNvSpPr txBox="1">
            <a:spLocks noGrp="1"/>
          </p:cNvSpPr>
          <p:nvPr>
            <p:ph type="title"/>
          </p:nvPr>
        </p:nvSpPr>
        <p:spPr>
          <a:xfrm>
            <a:off x="717275" y="445025"/>
            <a:ext cx="3605400" cy="1238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21"/>
          <p:cNvSpPr txBox="1">
            <a:spLocks noGrp="1"/>
          </p:cNvSpPr>
          <p:nvPr>
            <p:ph type="body" idx="1"/>
          </p:nvPr>
        </p:nvSpPr>
        <p:spPr>
          <a:xfrm>
            <a:off x="5136900" y="402550"/>
            <a:ext cx="3605400" cy="41664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
        <p:nvSpPr>
          <p:cNvPr id="106" name="Google Shape;10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107" name="Google Shape;107;p21"/>
          <p:cNvSpPr>
            <a:spLocks noGrp="1"/>
          </p:cNvSpPr>
          <p:nvPr>
            <p:ph type="pic" idx="2"/>
          </p:nvPr>
        </p:nvSpPr>
        <p:spPr>
          <a:xfrm>
            <a:off x="0" y="2147025"/>
            <a:ext cx="4738200" cy="2996400"/>
          </a:xfrm>
          <a:prstGeom prst="rect">
            <a:avLst/>
          </a:prstGeom>
          <a:noFill/>
          <a:ln>
            <a:noFill/>
          </a:ln>
        </p:spPr>
      </p:sp>
      <p:cxnSp>
        <p:nvCxnSpPr>
          <p:cNvPr id="108" name="Google Shape;108;p21"/>
          <p:cNvCxnSpPr/>
          <p:nvPr/>
        </p:nvCxnSpPr>
        <p:spPr>
          <a:xfrm>
            <a:off x="488675" y="402555"/>
            <a:ext cx="0" cy="1325400"/>
          </a:xfrm>
          <a:prstGeom prst="straightConnector1">
            <a:avLst/>
          </a:prstGeom>
          <a:noFill/>
          <a:ln w="9525" cap="flat" cmpd="sng">
            <a:solidFill>
              <a:srgbClr val="FF5000"/>
            </a:solidFill>
            <a:prstDash val="solid"/>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 - Pitkä otsikko, kuva, teksti ">
  <p:cSld name="TITLE_AND_BODY_1">
    <p:spTree>
      <p:nvGrpSpPr>
        <p:cNvPr id="1" name="Shape 109"/>
        <p:cNvGrpSpPr/>
        <p:nvPr/>
      </p:nvGrpSpPr>
      <p:grpSpPr>
        <a:xfrm>
          <a:off x="0" y="0"/>
          <a:ext cx="0" cy="0"/>
          <a:chOff x="0" y="0"/>
          <a:chExt cx="0" cy="0"/>
        </a:xfrm>
      </p:grpSpPr>
      <p:sp>
        <p:nvSpPr>
          <p:cNvPr id="110" name="Google Shape;110;p22"/>
          <p:cNvSpPr/>
          <p:nvPr/>
        </p:nvSpPr>
        <p:spPr>
          <a:xfrm>
            <a:off x="10925" y="2146975"/>
            <a:ext cx="9144000" cy="29964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2"/>
          <p:cNvSpPr>
            <a:spLocks noGrp="1"/>
          </p:cNvSpPr>
          <p:nvPr>
            <p:ph type="pic" idx="2"/>
          </p:nvPr>
        </p:nvSpPr>
        <p:spPr>
          <a:xfrm>
            <a:off x="4738325" y="-75"/>
            <a:ext cx="4416600" cy="5143500"/>
          </a:xfrm>
          <a:prstGeom prst="rect">
            <a:avLst/>
          </a:prstGeom>
          <a:noFill/>
          <a:ln>
            <a:noFill/>
          </a:ln>
        </p:spPr>
      </p:sp>
      <p:sp>
        <p:nvSpPr>
          <p:cNvPr id="112" name="Google Shape;112;p22"/>
          <p:cNvSpPr txBox="1">
            <a:spLocks noGrp="1"/>
          </p:cNvSpPr>
          <p:nvPr>
            <p:ph type="title"/>
          </p:nvPr>
        </p:nvSpPr>
        <p:spPr>
          <a:xfrm>
            <a:off x="717275" y="402425"/>
            <a:ext cx="3605400" cy="1325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 name="Google Shape;113;p22"/>
          <p:cNvSpPr txBox="1">
            <a:spLocks noGrp="1"/>
          </p:cNvSpPr>
          <p:nvPr>
            <p:ph type="body" idx="1"/>
          </p:nvPr>
        </p:nvSpPr>
        <p:spPr>
          <a:xfrm>
            <a:off x="488675" y="2559175"/>
            <a:ext cx="3834000" cy="20097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
        <p:nvSpPr>
          <p:cNvPr id="114" name="Google Shape;11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cxnSp>
        <p:nvCxnSpPr>
          <p:cNvPr id="115" name="Google Shape;115;p22"/>
          <p:cNvCxnSpPr/>
          <p:nvPr/>
        </p:nvCxnSpPr>
        <p:spPr>
          <a:xfrm>
            <a:off x="488675" y="402555"/>
            <a:ext cx="0" cy="1325400"/>
          </a:xfrm>
          <a:prstGeom prst="straightConnector1">
            <a:avLst/>
          </a:prstGeom>
          <a:noFill/>
          <a:ln w="9525" cap="flat" cmpd="sng">
            <a:solidFill>
              <a:srgbClr val="FF5000"/>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 - Pitkä otsikko, kolme kuvaa, teksti ">
  <p:cSld name="TITLE_AND_BODY_1_2">
    <p:spTree>
      <p:nvGrpSpPr>
        <p:cNvPr id="1" name="Shape 116"/>
        <p:cNvGrpSpPr/>
        <p:nvPr/>
      </p:nvGrpSpPr>
      <p:grpSpPr>
        <a:xfrm>
          <a:off x="0" y="0"/>
          <a:ext cx="0" cy="0"/>
          <a:chOff x="0" y="0"/>
          <a:chExt cx="0" cy="0"/>
        </a:xfrm>
      </p:grpSpPr>
      <p:sp>
        <p:nvSpPr>
          <p:cNvPr id="117" name="Google Shape;117;p23"/>
          <p:cNvSpPr/>
          <p:nvPr/>
        </p:nvSpPr>
        <p:spPr>
          <a:xfrm>
            <a:off x="10925" y="2146975"/>
            <a:ext cx="9144000" cy="29964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3"/>
          <p:cNvSpPr txBox="1">
            <a:spLocks noGrp="1"/>
          </p:cNvSpPr>
          <p:nvPr>
            <p:ph type="title"/>
          </p:nvPr>
        </p:nvSpPr>
        <p:spPr>
          <a:xfrm>
            <a:off x="717275" y="402425"/>
            <a:ext cx="3605400" cy="1325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cxnSp>
        <p:nvCxnSpPr>
          <p:cNvPr id="120" name="Google Shape;120;p23"/>
          <p:cNvCxnSpPr/>
          <p:nvPr/>
        </p:nvCxnSpPr>
        <p:spPr>
          <a:xfrm>
            <a:off x="488675" y="402555"/>
            <a:ext cx="0" cy="1325400"/>
          </a:xfrm>
          <a:prstGeom prst="straightConnector1">
            <a:avLst/>
          </a:prstGeom>
          <a:noFill/>
          <a:ln w="9525" cap="flat" cmpd="sng">
            <a:solidFill>
              <a:srgbClr val="FF5000"/>
            </a:solidFill>
            <a:prstDash val="solid"/>
            <a:round/>
            <a:headEnd type="none" w="med" len="med"/>
            <a:tailEnd type="none" w="med" len="med"/>
          </a:ln>
        </p:spPr>
      </p:cxnSp>
      <p:sp>
        <p:nvSpPr>
          <p:cNvPr id="121" name="Google Shape;121;p23"/>
          <p:cNvSpPr>
            <a:spLocks noGrp="1"/>
          </p:cNvSpPr>
          <p:nvPr>
            <p:ph type="pic" idx="2"/>
          </p:nvPr>
        </p:nvSpPr>
        <p:spPr>
          <a:xfrm>
            <a:off x="6588525" y="3526889"/>
            <a:ext cx="2260200" cy="1370700"/>
          </a:xfrm>
          <a:prstGeom prst="rect">
            <a:avLst/>
          </a:prstGeom>
          <a:noFill/>
          <a:ln>
            <a:noFill/>
          </a:ln>
        </p:spPr>
      </p:sp>
      <p:sp>
        <p:nvSpPr>
          <p:cNvPr id="122" name="Google Shape;122;p23"/>
          <p:cNvSpPr>
            <a:spLocks noGrp="1"/>
          </p:cNvSpPr>
          <p:nvPr>
            <p:ph type="pic" idx="3"/>
          </p:nvPr>
        </p:nvSpPr>
        <p:spPr>
          <a:xfrm>
            <a:off x="4688783" y="3526775"/>
            <a:ext cx="1645200" cy="1370700"/>
          </a:xfrm>
          <a:prstGeom prst="rect">
            <a:avLst/>
          </a:prstGeom>
          <a:noFill/>
          <a:ln>
            <a:noFill/>
          </a:ln>
        </p:spPr>
      </p:sp>
      <p:sp>
        <p:nvSpPr>
          <p:cNvPr id="123" name="Google Shape;123;p23"/>
          <p:cNvSpPr>
            <a:spLocks noGrp="1"/>
          </p:cNvSpPr>
          <p:nvPr>
            <p:ph type="pic" idx="4"/>
          </p:nvPr>
        </p:nvSpPr>
        <p:spPr>
          <a:xfrm>
            <a:off x="4688775" y="-75"/>
            <a:ext cx="4466100" cy="3297300"/>
          </a:xfrm>
          <a:prstGeom prst="rect">
            <a:avLst/>
          </a:prstGeom>
          <a:noFill/>
          <a:ln>
            <a:noFill/>
          </a:ln>
        </p:spPr>
      </p:sp>
      <p:sp>
        <p:nvSpPr>
          <p:cNvPr id="124" name="Google Shape;124;p23"/>
          <p:cNvSpPr txBox="1">
            <a:spLocks noGrp="1"/>
          </p:cNvSpPr>
          <p:nvPr>
            <p:ph type="body" idx="1"/>
          </p:nvPr>
        </p:nvSpPr>
        <p:spPr>
          <a:xfrm>
            <a:off x="488675" y="2559175"/>
            <a:ext cx="3834000" cy="20097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 - Otsikko, viisi kuvaa, teksti ">
  <p:cSld name="TITLE_AND_BODY_1_1">
    <p:spTree>
      <p:nvGrpSpPr>
        <p:cNvPr id="1" name="Shape 125"/>
        <p:cNvGrpSpPr/>
        <p:nvPr/>
      </p:nvGrpSpPr>
      <p:grpSpPr>
        <a:xfrm>
          <a:off x="0" y="0"/>
          <a:ext cx="0" cy="0"/>
          <a:chOff x="0" y="0"/>
          <a:chExt cx="0" cy="0"/>
        </a:xfrm>
      </p:grpSpPr>
      <p:sp>
        <p:nvSpPr>
          <p:cNvPr id="126" name="Google Shape;126;p24"/>
          <p:cNvSpPr/>
          <p:nvPr/>
        </p:nvSpPr>
        <p:spPr>
          <a:xfrm>
            <a:off x="0" y="1715700"/>
            <a:ext cx="9154800" cy="15816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4"/>
          <p:cNvSpPr>
            <a:spLocks noGrp="1"/>
          </p:cNvSpPr>
          <p:nvPr>
            <p:ph type="pic" idx="2"/>
          </p:nvPr>
        </p:nvSpPr>
        <p:spPr>
          <a:xfrm>
            <a:off x="4688775" y="-75"/>
            <a:ext cx="4466100" cy="3297300"/>
          </a:xfrm>
          <a:prstGeom prst="rect">
            <a:avLst/>
          </a:prstGeom>
          <a:noFill/>
          <a:ln>
            <a:noFill/>
          </a:ln>
        </p:spPr>
      </p:sp>
      <p:sp>
        <p:nvSpPr>
          <p:cNvPr id="128" name="Google Shape;128;p24"/>
          <p:cNvSpPr txBox="1">
            <a:spLocks noGrp="1"/>
          </p:cNvSpPr>
          <p:nvPr>
            <p:ph type="body" idx="1"/>
          </p:nvPr>
        </p:nvSpPr>
        <p:spPr>
          <a:xfrm>
            <a:off x="488675" y="2032000"/>
            <a:ext cx="3834000" cy="9393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
        <p:nvSpPr>
          <p:cNvPr id="129" name="Google Shape;12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130" name="Google Shape;130;p24"/>
          <p:cNvSpPr txBox="1">
            <a:spLocks noGrp="1"/>
          </p:cNvSpPr>
          <p:nvPr>
            <p:ph type="title"/>
          </p:nvPr>
        </p:nvSpPr>
        <p:spPr>
          <a:xfrm>
            <a:off x="717275" y="416275"/>
            <a:ext cx="3701400" cy="896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31" name="Google Shape;131;p24"/>
          <p:cNvCxnSpPr/>
          <p:nvPr/>
        </p:nvCxnSpPr>
        <p:spPr>
          <a:xfrm>
            <a:off x="488675" y="402555"/>
            <a:ext cx="0" cy="939300"/>
          </a:xfrm>
          <a:prstGeom prst="straightConnector1">
            <a:avLst/>
          </a:prstGeom>
          <a:noFill/>
          <a:ln w="9525" cap="flat" cmpd="sng">
            <a:solidFill>
              <a:srgbClr val="FF5000"/>
            </a:solidFill>
            <a:prstDash val="solid"/>
            <a:round/>
            <a:headEnd type="none" w="med" len="med"/>
            <a:tailEnd type="none" w="med" len="med"/>
          </a:ln>
        </p:spPr>
      </p:cxnSp>
      <p:sp>
        <p:nvSpPr>
          <p:cNvPr id="132" name="Google Shape;132;p24"/>
          <p:cNvSpPr>
            <a:spLocks noGrp="1"/>
          </p:cNvSpPr>
          <p:nvPr>
            <p:ph type="pic" idx="3"/>
          </p:nvPr>
        </p:nvSpPr>
        <p:spPr>
          <a:xfrm>
            <a:off x="6588525" y="3526889"/>
            <a:ext cx="2260200" cy="1370700"/>
          </a:xfrm>
          <a:prstGeom prst="rect">
            <a:avLst/>
          </a:prstGeom>
          <a:noFill/>
          <a:ln>
            <a:noFill/>
          </a:ln>
        </p:spPr>
      </p:sp>
      <p:sp>
        <p:nvSpPr>
          <p:cNvPr id="133" name="Google Shape;133;p24"/>
          <p:cNvSpPr>
            <a:spLocks noGrp="1"/>
          </p:cNvSpPr>
          <p:nvPr>
            <p:ph type="pic" idx="4"/>
          </p:nvPr>
        </p:nvSpPr>
        <p:spPr>
          <a:xfrm>
            <a:off x="4688783" y="3526775"/>
            <a:ext cx="1645200" cy="1370700"/>
          </a:xfrm>
          <a:prstGeom prst="rect">
            <a:avLst/>
          </a:prstGeom>
          <a:noFill/>
          <a:ln>
            <a:noFill/>
          </a:ln>
        </p:spPr>
      </p:sp>
      <p:sp>
        <p:nvSpPr>
          <p:cNvPr id="134" name="Google Shape;134;p24"/>
          <p:cNvSpPr>
            <a:spLocks noGrp="1"/>
          </p:cNvSpPr>
          <p:nvPr>
            <p:ph type="pic" idx="5"/>
          </p:nvPr>
        </p:nvSpPr>
        <p:spPr>
          <a:xfrm>
            <a:off x="2789042" y="3526889"/>
            <a:ext cx="1645200" cy="1370700"/>
          </a:xfrm>
          <a:prstGeom prst="rect">
            <a:avLst/>
          </a:prstGeom>
          <a:noFill/>
          <a:ln>
            <a:noFill/>
          </a:ln>
        </p:spPr>
      </p:sp>
      <p:sp>
        <p:nvSpPr>
          <p:cNvPr id="135" name="Google Shape;135;p24"/>
          <p:cNvSpPr>
            <a:spLocks noGrp="1"/>
          </p:cNvSpPr>
          <p:nvPr>
            <p:ph type="pic" idx="6"/>
          </p:nvPr>
        </p:nvSpPr>
        <p:spPr>
          <a:xfrm>
            <a:off x="274300" y="3526889"/>
            <a:ext cx="2260200" cy="13707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 - Otsikko, kolme kuvaa, teksti">
  <p:cSld name="TITLE_AND_BODY_1_1_1">
    <p:spTree>
      <p:nvGrpSpPr>
        <p:cNvPr id="1" name="Shape 136"/>
        <p:cNvGrpSpPr/>
        <p:nvPr/>
      </p:nvGrpSpPr>
      <p:grpSpPr>
        <a:xfrm>
          <a:off x="0" y="0"/>
          <a:ext cx="0" cy="0"/>
          <a:chOff x="0" y="0"/>
          <a:chExt cx="0" cy="0"/>
        </a:xfrm>
      </p:grpSpPr>
      <p:sp>
        <p:nvSpPr>
          <p:cNvPr id="137" name="Google Shape;137;p25"/>
          <p:cNvSpPr/>
          <p:nvPr/>
        </p:nvSpPr>
        <p:spPr>
          <a:xfrm>
            <a:off x="0" y="1715700"/>
            <a:ext cx="9154800" cy="34278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5"/>
          <p:cNvSpPr>
            <a:spLocks noGrp="1"/>
          </p:cNvSpPr>
          <p:nvPr>
            <p:ph type="pic" idx="2"/>
          </p:nvPr>
        </p:nvSpPr>
        <p:spPr>
          <a:xfrm>
            <a:off x="4688775" y="-75"/>
            <a:ext cx="4466100" cy="3297300"/>
          </a:xfrm>
          <a:prstGeom prst="rect">
            <a:avLst/>
          </a:prstGeom>
          <a:noFill/>
          <a:ln>
            <a:noFill/>
          </a:ln>
        </p:spPr>
      </p:sp>
      <p:sp>
        <p:nvSpPr>
          <p:cNvPr id="139" name="Google Shape;139;p25"/>
          <p:cNvSpPr txBox="1">
            <a:spLocks noGrp="1"/>
          </p:cNvSpPr>
          <p:nvPr>
            <p:ph type="body" idx="1"/>
          </p:nvPr>
        </p:nvSpPr>
        <p:spPr>
          <a:xfrm>
            <a:off x="488675" y="2090625"/>
            <a:ext cx="3834000" cy="25725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
        <p:nvSpPr>
          <p:cNvPr id="140" name="Google Shape;14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141" name="Google Shape;141;p25"/>
          <p:cNvSpPr txBox="1">
            <a:spLocks noGrp="1"/>
          </p:cNvSpPr>
          <p:nvPr>
            <p:ph type="title"/>
          </p:nvPr>
        </p:nvSpPr>
        <p:spPr>
          <a:xfrm>
            <a:off x="717275" y="416275"/>
            <a:ext cx="3701400" cy="896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42" name="Google Shape;142;p25"/>
          <p:cNvCxnSpPr/>
          <p:nvPr/>
        </p:nvCxnSpPr>
        <p:spPr>
          <a:xfrm>
            <a:off x="488675" y="402555"/>
            <a:ext cx="0" cy="939300"/>
          </a:xfrm>
          <a:prstGeom prst="straightConnector1">
            <a:avLst/>
          </a:prstGeom>
          <a:noFill/>
          <a:ln w="9525" cap="flat" cmpd="sng">
            <a:solidFill>
              <a:srgbClr val="FF5000"/>
            </a:solidFill>
            <a:prstDash val="solid"/>
            <a:round/>
            <a:headEnd type="none" w="med" len="med"/>
            <a:tailEnd type="none" w="med" len="med"/>
          </a:ln>
        </p:spPr>
      </p:cxnSp>
      <p:sp>
        <p:nvSpPr>
          <p:cNvPr id="143" name="Google Shape;143;p25"/>
          <p:cNvSpPr>
            <a:spLocks noGrp="1"/>
          </p:cNvSpPr>
          <p:nvPr>
            <p:ph type="pic" idx="3"/>
          </p:nvPr>
        </p:nvSpPr>
        <p:spPr>
          <a:xfrm>
            <a:off x="6588525" y="3526889"/>
            <a:ext cx="2260200" cy="1370700"/>
          </a:xfrm>
          <a:prstGeom prst="rect">
            <a:avLst/>
          </a:prstGeom>
          <a:noFill/>
          <a:ln>
            <a:noFill/>
          </a:ln>
        </p:spPr>
      </p:sp>
      <p:sp>
        <p:nvSpPr>
          <p:cNvPr id="144" name="Google Shape;144;p25"/>
          <p:cNvSpPr>
            <a:spLocks noGrp="1"/>
          </p:cNvSpPr>
          <p:nvPr>
            <p:ph type="pic" idx="4"/>
          </p:nvPr>
        </p:nvSpPr>
        <p:spPr>
          <a:xfrm>
            <a:off x="4688783" y="3526775"/>
            <a:ext cx="1645200" cy="13707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 - Otsikko, kuva, teksti">
  <p:cSld name="TITLE_AND_BODY_1_1_1_1">
    <p:spTree>
      <p:nvGrpSpPr>
        <p:cNvPr id="1" name="Shape 145"/>
        <p:cNvGrpSpPr/>
        <p:nvPr/>
      </p:nvGrpSpPr>
      <p:grpSpPr>
        <a:xfrm>
          <a:off x="0" y="0"/>
          <a:ext cx="0" cy="0"/>
          <a:chOff x="0" y="0"/>
          <a:chExt cx="0" cy="0"/>
        </a:xfrm>
      </p:grpSpPr>
      <p:sp>
        <p:nvSpPr>
          <p:cNvPr id="146" name="Google Shape;146;p26"/>
          <p:cNvSpPr/>
          <p:nvPr/>
        </p:nvSpPr>
        <p:spPr>
          <a:xfrm>
            <a:off x="0" y="1715700"/>
            <a:ext cx="9154800" cy="34278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6"/>
          <p:cNvSpPr>
            <a:spLocks noGrp="1"/>
          </p:cNvSpPr>
          <p:nvPr>
            <p:ph type="pic" idx="2"/>
          </p:nvPr>
        </p:nvSpPr>
        <p:spPr>
          <a:xfrm>
            <a:off x="4688775" y="-75"/>
            <a:ext cx="4466100" cy="5143500"/>
          </a:xfrm>
          <a:prstGeom prst="rect">
            <a:avLst/>
          </a:prstGeom>
          <a:noFill/>
          <a:ln>
            <a:noFill/>
          </a:ln>
        </p:spPr>
      </p:sp>
      <p:sp>
        <p:nvSpPr>
          <p:cNvPr id="148" name="Google Shape;14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149" name="Google Shape;149;p26"/>
          <p:cNvSpPr txBox="1">
            <a:spLocks noGrp="1"/>
          </p:cNvSpPr>
          <p:nvPr>
            <p:ph type="title"/>
          </p:nvPr>
        </p:nvSpPr>
        <p:spPr>
          <a:xfrm>
            <a:off x="717275" y="416275"/>
            <a:ext cx="3701400" cy="896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50" name="Google Shape;150;p26"/>
          <p:cNvCxnSpPr/>
          <p:nvPr/>
        </p:nvCxnSpPr>
        <p:spPr>
          <a:xfrm>
            <a:off x="488675" y="402555"/>
            <a:ext cx="0" cy="939300"/>
          </a:xfrm>
          <a:prstGeom prst="straightConnector1">
            <a:avLst/>
          </a:prstGeom>
          <a:noFill/>
          <a:ln w="9525" cap="flat" cmpd="sng">
            <a:solidFill>
              <a:srgbClr val="FF5000"/>
            </a:solidFill>
            <a:prstDash val="solid"/>
            <a:round/>
            <a:headEnd type="none" w="med" len="med"/>
            <a:tailEnd type="none" w="med" len="med"/>
          </a:ln>
        </p:spPr>
      </p:cxnSp>
      <p:sp>
        <p:nvSpPr>
          <p:cNvPr id="151" name="Google Shape;151;p26"/>
          <p:cNvSpPr txBox="1">
            <a:spLocks noGrp="1"/>
          </p:cNvSpPr>
          <p:nvPr>
            <p:ph type="body" idx="1"/>
          </p:nvPr>
        </p:nvSpPr>
        <p:spPr>
          <a:xfrm>
            <a:off x="488675" y="2090625"/>
            <a:ext cx="3834000" cy="25725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 Otsikko, teksti" type="twoColTx">
  <p:cSld name="TITLE_AND_TWO_COLUMNS">
    <p:spTree>
      <p:nvGrpSpPr>
        <p:cNvPr id="1" name="Shape 152"/>
        <p:cNvGrpSpPr/>
        <p:nvPr/>
      </p:nvGrpSpPr>
      <p:grpSpPr>
        <a:xfrm>
          <a:off x="0" y="0"/>
          <a:ext cx="0" cy="0"/>
          <a:chOff x="0" y="0"/>
          <a:chExt cx="0" cy="0"/>
        </a:xfrm>
      </p:grpSpPr>
      <p:sp>
        <p:nvSpPr>
          <p:cNvPr id="153" name="Google Shape;1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154" name="Google Shape;154;p27"/>
          <p:cNvSpPr/>
          <p:nvPr/>
        </p:nvSpPr>
        <p:spPr>
          <a:xfrm>
            <a:off x="-100" y="-16575"/>
            <a:ext cx="9144000" cy="16461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7"/>
          <p:cNvSpPr txBox="1">
            <a:spLocks noGrp="1"/>
          </p:cNvSpPr>
          <p:nvPr>
            <p:ph type="title"/>
          </p:nvPr>
        </p:nvSpPr>
        <p:spPr>
          <a:xfrm>
            <a:off x="717275" y="416275"/>
            <a:ext cx="8055600" cy="776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56" name="Google Shape;156;p27"/>
          <p:cNvCxnSpPr/>
          <p:nvPr/>
        </p:nvCxnSpPr>
        <p:spPr>
          <a:xfrm>
            <a:off x="488675" y="402555"/>
            <a:ext cx="9900" cy="776400"/>
          </a:xfrm>
          <a:prstGeom prst="straightConnector1">
            <a:avLst/>
          </a:prstGeom>
          <a:noFill/>
          <a:ln w="9525" cap="flat" cmpd="sng">
            <a:solidFill>
              <a:srgbClr val="FF5000"/>
            </a:solidFill>
            <a:prstDash val="solid"/>
            <a:round/>
            <a:headEnd type="none" w="med" len="med"/>
            <a:tailEnd type="none" w="med" len="med"/>
          </a:ln>
        </p:spPr>
      </p:cxnSp>
      <p:sp>
        <p:nvSpPr>
          <p:cNvPr id="157" name="Google Shape;157;p27"/>
          <p:cNvSpPr txBox="1">
            <a:spLocks noGrp="1"/>
          </p:cNvSpPr>
          <p:nvPr>
            <p:ph type="body" idx="1"/>
          </p:nvPr>
        </p:nvSpPr>
        <p:spPr>
          <a:xfrm>
            <a:off x="488675" y="2032000"/>
            <a:ext cx="8284200" cy="25887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 - Otsikko, kuva">
  <p:cSld name="TITLE_AND_TWO_COLUMNS_2">
    <p:spTree>
      <p:nvGrpSpPr>
        <p:cNvPr id="1" name="Shape 158"/>
        <p:cNvGrpSpPr/>
        <p:nvPr/>
      </p:nvGrpSpPr>
      <p:grpSpPr>
        <a:xfrm>
          <a:off x="0" y="0"/>
          <a:ext cx="0" cy="0"/>
          <a:chOff x="0" y="0"/>
          <a:chExt cx="0" cy="0"/>
        </a:xfrm>
      </p:grpSpPr>
      <p:sp>
        <p:nvSpPr>
          <p:cNvPr id="159" name="Google Shape;1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160" name="Google Shape;160;p28"/>
          <p:cNvSpPr/>
          <p:nvPr/>
        </p:nvSpPr>
        <p:spPr>
          <a:xfrm flipH="1">
            <a:off x="6452100" y="-8275"/>
            <a:ext cx="2691900" cy="51435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8"/>
          <p:cNvSpPr/>
          <p:nvPr/>
        </p:nvSpPr>
        <p:spPr>
          <a:xfrm>
            <a:off x="7083275" y="186350"/>
            <a:ext cx="1855200" cy="1855200"/>
          </a:xfrm>
          <a:prstGeom prst="teardrop">
            <a:avLst>
              <a:gd name="adj" fmla="val 1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8"/>
          <p:cNvSpPr txBox="1"/>
          <p:nvPr/>
        </p:nvSpPr>
        <p:spPr>
          <a:xfrm>
            <a:off x="7294475" y="186475"/>
            <a:ext cx="1432800" cy="185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i" sz="1000">
                <a:solidFill>
                  <a:schemeClr val="dk1"/>
                </a:solidFill>
                <a:latin typeface="Avenir"/>
                <a:ea typeface="Avenir"/>
                <a:cs typeface="Avenir"/>
                <a:sym typeface="Avenir"/>
              </a:rPr>
              <a:t>Mahdollinen tekstipaikka xxxxxxxxxxxx xxxxxxxxx xxxx xxxxxxxxxx.</a:t>
            </a:r>
            <a:endParaRPr sz="1000">
              <a:solidFill>
                <a:schemeClr val="dk1"/>
              </a:solidFill>
              <a:latin typeface="Avenir"/>
              <a:ea typeface="Avenir"/>
              <a:cs typeface="Avenir"/>
              <a:sym typeface="Avenir"/>
            </a:endParaRPr>
          </a:p>
        </p:txBody>
      </p:sp>
      <p:sp>
        <p:nvSpPr>
          <p:cNvPr id="163" name="Google Shape;163;p28"/>
          <p:cNvSpPr txBox="1">
            <a:spLocks noGrp="1"/>
          </p:cNvSpPr>
          <p:nvPr>
            <p:ph type="title"/>
          </p:nvPr>
        </p:nvSpPr>
        <p:spPr>
          <a:xfrm>
            <a:off x="717275" y="416270"/>
            <a:ext cx="5244600" cy="896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64" name="Google Shape;164;p28"/>
          <p:cNvCxnSpPr/>
          <p:nvPr/>
        </p:nvCxnSpPr>
        <p:spPr>
          <a:xfrm>
            <a:off x="488675" y="402555"/>
            <a:ext cx="0" cy="939300"/>
          </a:xfrm>
          <a:prstGeom prst="straightConnector1">
            <a:avLst/>
          </a:prstGeom>
          <a:noFill/>
          <a:ln w="9525" cap="flat" cmpd="sng">
            <a:solidFill>
              <a:srgbClr val="FF5000"/>
            </a:solidFill>
            <a:prstDash val="solid"/>
            <a:round/>
            <a:headEnd type="none" w="med" len="med"/>
            <a:tailEnd type="none" w="med" len="med"/>
          </a:ln>
        </p:spPr>
      </p:cxnSp>
      <p:sp>
        <p:nvSpPr>
          <p:cNvPr id="165" name="Google Shape;165;p28"/>
          <p:cNvSpPr>
            <a:spLocks noGrp="1"/>
          </p:cNvSpPr>
          <p:nvPr>
            <p:ph type="pic" idx="2"/>
          </p:nvPr>
        </p:nvSpPr>
        <p:spPr>
          <a:xfrm>
            <a:off x="479250" y="1706125"/>
            <a:ext cx="5482500" cy="30288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 - Otsikko, teksti, kuva sivupalkissa">
  <p:cSld name="TITLE_AND_TWO_COLUMNS_2_1">
    <p:spTree>
      <p:nvGrpSpPr>
        <p:cNvPr id="1" name="Shape 166"/>
        <p:cNvGrpSpPr/>
        <p:nvPr/>
      </p:nvGrpSpPr>
      <p:grpSpPr>
        <a:xfrm>
          <a:off x="0" y="0"/>
          <a:ext cx="0" cy="0"/>
          <a:chOff x="0" y="0"/>
          <a:chExt cx="0" cy="0"/>
        </a:xfrm>
      </p:grpSpPr>
      <p:sp>
        <p:nvSpPr>
          <p:cNvPr id="167" name="Google Shape;16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168" name="Google Shape;168;p29"/>
          <p:cNvSpPr/>
          <p:nvPr/>
        </p:nvSpPr>
        <p:spPr>
          <a:xfrm flipH="1">
            <a:off x="6452100" y="-8275"/>
            <a:ext cx="2691900" cy="51435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txBox="1">
            <a:spLocks noGrp="1"/>
          </p:cNvSpPr>
          <p:nvPr>
            <p:ph type="title"/>
          </p:nvPr>
        </p:nvSpPr>
        <p:spPr>
          <a:xfrm>
            <a:off x="717275" y="416270"/>
            <a:ext cx="5244600" cy="896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70" name="Google Shape;170;p29"/>
          <p:cNvCxnSpPr/>
          <p:nvPr/>
        </p:nvCxnSpPr>
        <p:spPr>
          <a:xfrm>
            <a:off x="488675" y="402555"/>
            <a:ext cx="0" cy="939300"/>
          </a:xfrm>
          <a:prstGeom prst="straightConnector1">
            <a:avLst/>
          </a:prstGeom>
          <a:noFill/>
          <a:ln w="9525" cap="flat" cmpd="sng">
            <a:solidFill>
              <a:srgbClr val="FF5000"/>
            </a:solidFill>
            <a:prstDash val="solid"/>
            <a:round/>
            <a:headEnd type="none" w="med" len="med"/>
            <a:tailEnd type="none" w="med" len="med"/>
          </a:ln>
        </p:spPr>
      </p:cxnSp>
      <p:sp>
        <p:nvSpPr>
          <p:cNvPr id="171" name="Google Shape;171;p29"/>
          <p:cNvSpPr>
            <a:spLocks noGrp="1"/>
          </p:cNvSpPr>
          <p:nvPr>
            <p:ph type="pic" idx="2"/>
          </p:nvPr>
        </p:nvSpPr>
        <p:spPr>
          <a:xfrm>
            <a:off x="6690275" y="1706125"/>
            <a:ext cx="2248200" cy="2957100"/>
          </a:xfrm>
          <a:prstGeom prst="rect">
            <a:avLst/>
          </a:prstGeom>
          <a:noFill/>
          <a:ln>
            <a:noFill/>
          </a:ln>
        </p:spPr>
      </p:sp>
      <p:sp>
        <p:nvSpPr>
          <p:cNvPr id="172" name="Google Shape;172;p29"/>
          <p:cNvSpPr txBox="1">
            <a:spLocks noGrp="1"/>
          </p:cNvSpPr>
          <p:nvPr>
            <p:ph type="body" idx="1"/>
          </p:nvPr>
        </p:nvSpPr>
        <p:spPr>
          <a:xfrm>
            <a:off x="488675" y="1919275"/>
            <a:ext cx="5473200" cy="27441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 - Otsikko, teksti, sivupalkki">
  <p:cSld name="TITLE_AND_TWO_COLUMNS_1">
    <p:spTree>
      <p:nvGrpSpPr>
        <p:cNvPr id="1" name="Shape 173"/>
        <p:cNvGrpSpPr/>
        <p:nvPr/>
      </p:nvGrpSpPr>
      <p:grpSpPr>
        <a:xfrm>
          <a:off x="0" y="0"/>
          <a:ext cx="0" cy="0"/>
          <a:chOff x="0" y="0"/>
          <a:chExt cx="0" cy="0"/>
        </a:xfrm>
      </p:grpSpPr>
      <p:sp>
        <p:nvSpPr>
          <p:cNvPr id="174" name="Google Shape;174;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175" name="Google Shape;175;p30"/>
          <p:cNvSpPr/>
          <p:nvPr/>
        </p:nvSpPr>
        <p:spPr>
          <a:xfrm flipH="1">
            <a:off x="6452100" y="-8275"/>
            <a:ext cx="2691900" cy="51435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0"/>
          <p:cNvSpPr/>
          <p:nvPr/>
        </p:nvSpPr>
        <p:spPr>
          <a:xfrm>
            <a:off x="7083275" y="186350"/>
            <a:ext cx="1855200" cy="1855200"/>
          </a:xfrm>
          <a:prstGeom prst="teardrop">
            <a:avLst>
              <a:gd name="adj" fmla="val 1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0"/>
          <p:cNvSpPr txBox="1"/>
          <p:nvPr/>
        </p:nvSpPr>
        <p:spPr>
          <a:xfrm>
            <a:off x="7294475" y="186475"/>
            <a:ext cx="1432800" cy="185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i" sz="1000">
                <a:solidFill>
                  <a:schemeClr val="dk1"/>
                </a:solidFill>
                <a:latin typeface="Avenir"/>
                <a:ea typeface="Avenir"/>
                <a:cs typeface="Avenir"/>
                <a:sym typeface="Avenir"/>
              </a:rPr>
              <a:t>Mahdollinen tekstipaikka xxxxxxxxxxxx xxxxxxxxx xxxx xxxxxxxxxx.</a:t>
            </a:r>
            <a:endParaRPr sz="1000">
              <a:solidFill>
                <a:schemeClr val="dk1"/>
              </a:solidFill>
              <a:latin typeface="Avenir"/>
              <a:ea typeface="Avenir"/>
              <a:cs typeface="Avenir"/>
              <a:sym typeface="Avenir"/>
            </a:endParaRPr>
          </a:p>
        </p:txBody>
      </p:sp>
      <p:sp>
        <p:nvSpPr>
          <p:cNvPr id="178" name="Google Shape;178;p30"/>
          <p:cNvSpPr txBox="1">
            <a:spLocks noGrp="1"/>
          </p:cNvSpPr>
          <p:nvPr>
            <p:ph type="title"/>
          </p:nvPr>
        </p:nvSpPr>
        <p:spPr>
          <a:xfrm>
            <a:off x="717275" y="416270"/>
            <a:ext cx="5244600" cy="896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9" name="Google Shape;179;p30"/>
          <p:cNvSpPr txBox="1">
            <a:spLocks noGrp="1"/>
          </p:cNvSpPr>
          <p:nvPr>
            <p:ph type="body" idx="1"/>
          </p:nvPr>
        </p:nvSpPr>
        <p:spPr>
          <a:xfrm>
            <a:off x="488675" y="1919275"/>
            <a:ext cx="5473200" cy="27441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cxnSp>
        <p:nvCxnSpPr>
          <p:cNvPr id="180" name="Google Shape;180;p30"/>
          <p:cNvCxnSpPr/>
          <p:nvPr/>
        </p:nvCxnSpPr>
        <p:spPr>
          <a:xfrm>
            <a:off x="488675" y="402555"/>
            <a:ext cx="0" cy="939300"/>
          </a:xfrm>
          <a:prstGeom prst="straightConnector1">
            <a:avLst/>
          </a:prstGeom>
          <a:noFill/>
          <a:ln w="9525" cap="flat" cmpd="sng">
            <a:solidFill>
              <a:srgbClr val="FF5000"/>
            </a:solidFill>
            <a:prstDash val="solid"/>
            <a:round/>
            <a:headEnd type="none" w="med" len="med"/>
            <a:tailEnd type="none" w="med" len="med"/>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0 - Tyhjä valkoinen, logo">
  <p:cSld name="CUSTOM">
    <p:spTree>
      <p:nvGrpSpPr>
        <p:cNvPr id="1" name="Shape 181"/>
        <p:cNvGrpSpPr/>
        <p:nvPr/>
      </p:nvGrpSpPr>
      <p:grpSpPr>
        <a:xfrm>
          <a:off x="0" y="0"/>
          <a:ext cx="0" cy="0"/>
          <a:chOff x="0" y="0"/>
          <a:chExt cx="0" cy="0"/>
        </a:xfrm>
      </p:grpSpPr>
      <p:pic>
        <p:nvPicPr>
          <p:cNvPr id="182" name="Google Shape;182;p31"/>
          <p:cNvPicPr preferRelativeResize="0"/>
          <p:nvPr/>
        </p:nvPicPr>
        <p:blipFill>
          <a:blip r:embed="rId2">
            <a:alphaModFix/>
          </a:blip>
          <a:stretch>
            <a:fillRect/>
          </a:stretch>
        </p:blipFill>
        <p:spPr>
          <a:xfrm>
            <a:off x="7719976" y="131527"/>
            <a:ext cx="1286600" cy="67932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erus tekstipohja, listauksella" type="obj">
  <p:cSld name="OBJECT">
    <p:spTree>
      <p:nvGrpSpPr>
        <p:cNvPr id="1" name="Shape 183"/>
        <p:cNvGrpSpPr/>
        <p:nvPr/>
      </p:nvGrpSpPr>
      <p:grpSpPr>
        <a:xfrm>
          <a:off x="0" y="0"/>
          <a:ext cx="0" cy="0"/>
          <a:chOff x="0" y="0"/>
          <a:chExt cx="0" cy="0"/>
        </a:xfrm>
      </p:grpSpPr>
      <p:sp>
        <p:nvSpPr>
          <p:cNvPr id="184" name="Google Shape;184;p32"/>
          <p:cNvSpPr txBox="1">
            <a:spLocks noGrp="1"/>
          </p:cNvSpPr>
          <p:nvPr>
            <p:ph type="title"/>
          </p:nvPr>
        </p:nvSpPr>
        <p:spPr>
          <a:xfrm>
            <a:off x="457200" y="205978"/>
            <a:ext cx="8229600" cy="857400"/>
          </a:xfrm>
          <a:prstGeom prst="rect">
            <a:avLst/>
          </a:prstGeom>
          <a:noFill/>
          <a:ln>
            <a:noFill/>
          </a:ln>
        </p:spPr>
        <p:txBody>
          <a:bodyPr spcFirstLastPara="1" wrap="square" lIns="0" tIns="0" rIns="0" bIns="0" anchor="ctr" anchorCtr="0">
            <a:normAutofit/>
          </a:bodyPr>
          <a:lstStyle>
            <a:lvl1pPr marR="0" lvl="0" algn="l" rtl="0">
              <a:lnSpc>
                <a:spcPct val="104545"/>
              </a:lnSpc>
              <a:spcBef>
                <a:spcPts val="0"/>
              </a:spcBef>
              <a:spcAft>
                <a:spcPts val="0"/>
              </a:spcAft>
              <a:buClr>
                <a:srgbClr val="FF5000"/>
              </a:buClr>
              <a:buSzPts val="3300"/>
              <a:buFont typeface="Arial"/>
              <a:buNone/>
              <a:defRPr sz="3300" b="1" i="0" u="none" strike="noStrike" cap="none">
                <a:solidFill>
                  <a:srgbClr val="FF5000"/>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85" name="Google Shape;185;p32"/>
          <p:cNvSpPr txBox="1">
            <a:spLocks noGrp="1"/>
          </p:cNvSpPr>
          <p:nvPr>
            <p:ph type="body" idx="1"/>
          </p:nvPr>
        </p:nvSpPr>
        <p:spPr>
          <a:xfrm>
            <a:off x="448733" y="1200151"/>
            <a:ext cx="8229600" cy="3245100"/>
          </a:xfrm>
          <a:prstGeom prst="rect">
            <a:avLst/>
          </a:prstGeom>
          <a:noFill/>
          <a:ln>
            <a:noFill/>
          </a:ln>
        </p:spPr>
        <p:txBody>
          <a:bodyPr spcFirstLastPara="1" wrap="square" lIns="27000" tIns="0" rIns="0" bIns="0" anchor="t" anchorCtr="0">
            <a:normAutofit/>
          </a:bodyPr>
          <a:lstStyle>
            <a:lvl1pPr marL="457200" marR="0" lvl="0" indent="-311150" algn="l" rtl="0">
              <a:lnSpc>
                <a:spcPct val="80000"/>
              </a:lnSpc>
              <a:spcBef>
                <a:spcPts val="0"/>
              </a:spcBef>
              <a:spcAft>
                <a:spcPts val="0"/>
              </a:spcAft>
              <a:buClr>
                <a:srgbClr val="FF5000"/>
              </a:buClr>
              <a:buSzPts val="1300"/>
              <a:buFont typeface="Arial"/>
              <a:buChar char="•"/>
              <a:defRPr sz="1800" b="0" i="0" u="none" strike="noStrike" cap="none">
                <a:solidFill>
                  <a:schemeClr val="dk1"/>
                </a:solidFill>
                <a:latin typeface="Arial"/>
                <a:ea typeface="Arial"/>
                <a:cs typeface="Arial"/>
                <a:sym typeface="Arial"/>
              </a:defRPr>
            </a:lvl1pPr>
            <a:lvl2pPr marL="914400" marR="0" lvl="1" indent="-279400" algn="l" rtl="0">
              <a:lnSpc>
                <a:spcPct val="80000"/>
              </a:lnSpc>
              <a:spcBef>
                <a:spcPts val="800"/>
              </a:spcBef>
              <a:spcAft>
                <a:spcPts val="0"/>
              </a:spcAft>
              <a:buClr>
                <a:srgbClr val="7F7F7F"/>
              </a:buClr>
              <a:buSzPts val="800"/>
              <a:buFont typeface="Noto Sans Symbols"/>
              <a:buChar char="▪"/>
              <a:defRPr sz="1500" b="0" i="0" u="none" strike="noStrike" cap="none">
                <a:solidFill>
                  <a:schemeClr val="dk1"/>
                </a:solidFill>
                <a:latin typeface="Arial"/>
                <a:ea typeface="Arial"/>
                <a:cs typeface="Arial"/>
                <a:sym typeface="Arial"/>
              </a:defRPr>
            </a:lvl2pPr>
            <a:lvl3pPr marL="1371600" marR="0" lvl="2" indent="-273050" algn="l" rtl="0">
              <a:lnSpc>
                <a:spcPct val="80000"/>
              </a:lnSpc>
              <a:spcBef>
                <a:spcPts val="800"/>
              </a:spcBef>
              <a:spcAft>
                <a:spcPts val="0"/>
              </a:spcAft>
              <a:buClr>
                <a:srgbClr val="595959"/>
              </a:buClr>
              <a:buSzPts val="700"/>
              <a:buFont typeface="Arial"/>
              <a:buChar char="•"/>
              <a:defRPr sz="1200" b="0" i="0" u="none" strike="noStrike" cap="none">
                <a:solidFill>
                  <a:srgbClr val="595959"/>
                </a:solidFill>
                <a:latin typeface="Arial"/>
                <a:ea typeface="Arial"/>
                <a:cs typeface="Arial"/>
                <a:sym typeface="Arial"/>
              </a:defRPr>
            </a:lvl3pPr>
            <a:lvl4pPr marL="1828800" marR="0" lvl="3" indent="-273050" algn="l" rtl="0">
              <a:lnSpc>
                <a:spcPct val="80000"/>
              </a:lnSpc>
              <a:spcBef>
                <a:spcPts val="800"/>
              </a:spcBef>
              <a:spcAft>
                <a:spcPts val="0"/>
              </a:spcAft>
              <a:buClr>
                <a:srgbClr val="FF5000"/>
              </a:buClr>
              <a:buSzPts val="700"/>
              <a:buFont typeface="Arial"/>
              <a:buChar char="–"/>
              <a:defRPr sz="1100" b="0" i="0" u="none" strike="noStrike" cap="none">
                <a:solidFill>
                  <a:srgbClr val="595959"/>
                </a:solidFill>
                <a:latin typeface="Arial"/>
                <a:ea typeface="Arial"/>
                <a:cs typeface="Arial"/>
                <a:sym typeface="Arial"/>
              </a:defRPr>
            </a:lvl4pPr>
            <a:lvl5pPr marL="2286000" marR="0" lvl="4" indent="-323850" algn="l" rtl="0">
              <a:spcBef>
                <a:spcPts val="8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1200"/>
              </a:spcBef>
              <a:spcAft>
                <a:spcPts val="120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86" name="Google Shape;186;p32"/>
          <p:cNvSpPr/>
          <p:nvPr/>
        </p:nvSpPr>
        <p:spPr>
          <a:xfrm>
            <a:off x="8105378" y="4622199"/>
            <a:ext cx="695721" cy="304106"/>
          </a:xfrm>
          <a:custGeom>
            <a:avLst/>
            <a:gdLst/>
            <a:ahLst/>
            <a:cxnLst/>
            <a:rect l="l" t="t" r="r" b="b"/>
            <a:pathLst>
              <a:path w="606" h="263" extrusionOk="0">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 - Aloitus" type="title">
  <p:cSld name="TITLE">
    <p:spTree>
      <p:nvGrpSpPr>
        <p:cNvPr id="1" name="Shape 191"/>
        <p:cNvGrpSpPr/>
        <p:nvPr/>
      </p:nvGrpSpPr>
      <p:grpSpPr>
        <a:xfrm>
          <a:off x="0" y="0"/>
          <a:ext cx="0" cy="0"/>
          <a:chOff x="0" y="0"/>
          <a:chExt cx="0" cy="0"/>
        </a:xfrm>
      </p:grpSpPr>
      <p:sp>
        <p:nvSpPr>
          <p:cNvPr id="192" name="Google Shape;192;p34"/>
          <p:cNvSpPr/>
          <p:nvPr/>
        </p:nvSpPr>
        <p:spPr>
          <a:xfrm>
            <a:off x="300" y="0"/>
            <a:ext cx="9144000" cy="1926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4"/>
          <p:cNvSpPr/>
          <p:nvPr/>
        </p:nvSpPr>
        <p:spPr>
          <a:xfrm>
            <a:off x="0" y="0"/>
            <a:ext cx="9152400" cy="28278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 name="Google Shape;194;p34"/>
          <p:cNvPicPr preferRelativeResize="0"/>
          <p:nvPr/>
        </p:nvPicPr>
        <p:blipFill>
          <a:blip r:embed="rId2">
            <a:alphaModFix/>
          </a:blip>
          <a:stretch>
            <a:fillRect/>
          </a:stretch>
        </p:blipFill>
        <p:spPr>
          <a:xfrm>
            <a:off x="-94422" y="253138"/>
            <a:ext cx="4431300" cy="2339709"/>
          </a:xfrm>
          <a:prstGeom prst="rect">
            <a:avLst/>
          </a:prstGeom>
          <a:noFill/>
          <a:ln>
            <a:noFill/>
          </a:ln>
        </p:spPr>
      </p:pic>
      <p:sp>
        <p:nvSpPr>
          <p:cNvPr id="195" name="Google Shape;195;p34"/>
          <p:cNvSpPr>
            <a:spLocks noGrp="1"/>
          </p:cNvSpPr>
          <p:nvPr>
            <p:ph type="pic" idx="2"/>
          </p:nvPr>
        </p:nvSpPr>
        <p:spPr>
          <a:xfrm>
            <a:off x="4373225" y="-50"/>
            <a:ext cx="4779000" cy="2827800"/>
          </a:xfrm>
          <a:prstGeom prst="rect">
            <a:avLst/>
          </a:prstGeom>
          <a:noFill/>
          <a:ln>
            <a:noFill/>
          </a:ln>
        </p:spPr>
      </p:sp>
      <p:sp>
        <p:nvSpPr>
          <p:cNvPr id="196" name="Google Shape;196;p34"/>
          <p:cNvSpPr txBox="1">
            <a:spLocks noGrp="1"/>
          </p:cNvSpPr>
          <p:nvPr>
            <p:ph type="title"/>
          </p:nvPr>
        </p:nvSpPr>
        <p:spPr>
          <a:xfrm>
            <a:off x="832825" y="3369625"/>
            <a:ext cx="7831800" cy="1141200"/>
          </a:xfrm>
          <a:prstGeom prst="rect">
            <a:avLst/>
          </a:prstGeom>
        </p:spPr>
        <p:txBody>
          <a:bodyPr spcFirstLastPara="1" wrap="square" lIns="0" tIns="0" rIns="0" bIns="0" anchor="ctr" anchorCtr="0">
            <a:no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97" name="Google Shape;197;p34"/>
          <p:cNvCxnSpPr/>
          <p:nvPr/>
        </p:nvCxnSpPr>
        <p:spPr>
          <a:xfrm>
            <a:off x="508950" y="3369625"/>
            <a:ext cx="0" cy="1141200"/>
          </a:xfrm>
          <a:prstGeom prst="straightConnector1">
            <a:avLst/>
          </a:prstGeom>
          <a:noFill/>
          <a:ln w="9525" cap="flat" cmpd="sng">
            <a:solidFill>
              <a:srgbClr val="FF5000"/>
            </a:solidFill>
            <a:prstDash val="solid"/>
            <a:round/>
            <a:headEnd type="none" w="med" len="med"/>
            <a:tailEnd type="none" w="med" len="med"/>
          </a:ln>
        </p:spPr>
      </p:cxnSp>
      <p:sp>
        <p:nvSpPr>
          <p:cNvPr id="198" name="Google Shape;198;p34"/>
          <p:cNvSpPr txBox="1">
            <a:spLocks noGrp="1"/>
          </p:cNvSpPr>
          <p:nvPr>
            <p:ph type="subTitle" idx="1"/>
          </p:nvPr>
        </p:nvSpPr>
        <p:spPr>
          <a:xfrm>
            <a:off x="4437800" y="4773775"/>
            <a:ext cx="4226700" cy="172500"/>
          </a:xfrm>
          <a:prstGeom prst="rect">
            <a:avLst/>
          </a:prstGeom>
        </p:spPr>
        <p:txBody>
          <a:bodyPr spcFirstLastPara="1" wrap="square" lIns="0" tIns="0" rIns="0" bIns="0" anchor="t" anchorCtr="0">
            <a:noAutofit/>
          </a:bodyPr>
          <a:lstStyle>
            <a:lvl1pPr lvl="0" algn="r" rtl="0">
              <a:spcBef>
                <a:spcPts val="0"/>
              </a:spcBef>
              <a:spcAft>
                <a:spcPts val="0"/>
              </a:spcAft>
              <a:buClr>
                <a:srgbClr val="6E6E73"/>
              </a:buClr>
              <a:buSzPts val="1000"/>
              <a:buNone/>
              <a:defRPr sz="1000">
                <a:solidFill>
                  <a:srgbClr val="6E6E73"/>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0 - Tyhjä">
  <p:cSld name="SECTION_HEADER_1_1_1_1_1_1">
    <p:spTree>
      <p:nvGrpSpPr>
        <p:cNvPr id="1" name="Shape 199"/>
        <p:cNvGrpSpPr/>
        <p:nvPr/>
      </p:nvGrpSpPr>
      <p:grpSpPr>
        <a:xfrm>
          <a:off x="0" y="0"/>
          <a:ext cx="0" cy="0"/>
          <a:chOff x="0" y="0"/>
          <a:chExt cx="0" cy="0"/>
        </a:xfrm>
      </p:grpSpPr>
      <p:sp>
        <p:nvSpPr>
          <p:cNvPr id="200" name="Google Shape;200;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201" name="Google Shape;201;p35"/>
          <p:cNvSpPr/>
          <p:nvPr/>
        </p:nvSpPr>
        <p:spPr>
          <a:xfrm>
            <a:off x="300" y="0"/>
            <a:ext cx="9144000" cy="51435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 - Tyhjä valkoinen">
  <p:cSld name="SECTION_HEADER_1_1_1_1_1_1_3">
    <p:spTree>
      <p:nvGrpSpPr>
        <p:cNvPr id="1" name="Shape 202"/>
        <p:cNvGrpSpPr/>
        <p:nvPr/>
      </p:nvGrpSpPr>
      <p:grpSpPr>
        <a:xfrm>
          <a:off x="0" y="0"/>
          <a:ext cx="0" cy="0"/>
          <a:chOff x="0" y="0"/>
          <a:chExt cx="0" cy="0"/>
        </a:xfrm>
      </p:grpSpPr>
      <p:sp>
        <p:nvSpPr>
          <p:cNvPr id="203" name="Google Shape;203;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1 - Lopetus">
  <p:cSld name="SECTION_HEADER_1_1_1_1_1_1_3_1">
    <p:spTree>
      <p:nvGrpSpPr>
        <p:cNvPr id="1" name="Shape 204"/>
        <p:cNvGrpSpPr/>
        <p:nvPr/>
      </p:nvGrpSpPr>
      <p:grpSpPr>
        <a:xfrm>
          <a:off x="0" y="0"/>
          <a:ext cx="0" cy="0"/>
          <a:chOff x="0" y="0"/>
          <a:chExt cx="0" cy="0"/>
        </a:xfrm>
      </p:grpSpPr>
      <p:sp>
        <p:nvSpPr>
          <p:cNvPr id="205" name="Google Shape;205;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206" name="Google Shape;206;p3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207" name="Google Shape;207;p37"/>
          <p:cNvSpPr/>
          <p:nvPr/>
        </p:nvSpPr>
        <p:spPr>
          <a:xfrm>
            <a:off x="0" y="0"/>
            <a:ext cx="4572000" cy="25719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8" name="Google Shape;208;p37"/>
          <p:cNvCxnSpPr/>
          <p:nvPr/>
        </p:nvCxnSpPr>
        <p:spPr>
          <a:xfrm>
            <a:off x="737550" y="625371"/>
            <a:ext cx="0" cy="1355700"/>
          </a:xfrm>
          <a:prstGeom prst="straightConnector1">
            <a:avLst/>
          </a:prstGeom>
          <a:noFill/>
          <a:ln w="9525" cap="flat" cmpd="sng">
            <a:solidFill>
              <a:srgbClr val="FF5000"/>
            </a:solidFill>
            <a:prstDash val="solid"/>
            <a:round/>
            <a:headEnd type="none" w="med" len="med"/>
            <a:tailEnd type="none" w="med" len="med"/>
          </a:ln>
        </p:spPr>
      </p:cxnSp>
      <p:sp>
        <p:nvSpPr>
          <p:cNvPr id="209" name="Google Shape;209;p37"/>
          <p:cNvSpPr txBox="1"/>
          <p:nvPr/>
        </p:nvSpPr>
        <p:spPr>
          <a:xfrm>
            <a:off x="695962" y="2910480"/>
            <a:ext cx="3155700" cy="831000"/>
          </a:xfrm>
          <a:prstGeom prst="rect">
            <a:avLst/>
          </a:prstGeom>
          <a:noFill/>
          <a:ln>
            <a:noFill/>
          </a:ln>
        </p:spPr>
        <p:txBody>
          <a:bodyPr spcFirstLastPara="1" wrap="square" lIns="0" tIns="0" rIns="0" bIns="0" anchor="ctr" anchorCtr="0">
            <a:noAutofit/>
          </a:bodyPr>
          <a:lstStyle/>
          <a:p>
            <a:pPr marL="0" lvl="0" indent="0" algn="ctr" rtl="0">
              <a:lnSpc>
                <a:spcPct val="115000"/>
              </a:lnSpc>
              <a:spcBef>
                <a:spcPts val="0"/>
              </a:spcBef>
              <a:spcAft>
                <a:spcPts val="1000"/>
              </a:spcAft>
              <a:buNone/>
            </a:pPr>
            <a:r>
              <a:rPr lang="fi" sz="1300">
                <a:solidFill>
                  <a:srgbClr val="FF5000"/>
                </a:solidFill>
                <a:latin typeface="Avenir"/>
                <a:ea typeface="Avenir"/>
                <a:cs typeface="Avenir"/>
                <a:sym typeface="Avenir"/>
              </a:rPr>
              <a:t>@forumvirium </a:t>
            </a:r>
            <a:r>
              <a:rPr lang="fi" sz="1300">
                <a:solidFill>
                  <a:srgbClr val="222222"/>
                </a:solidFill>
                <a:latin typeface="Avenir"/>
                <a:ea typeface="Avenir"/>
                <a:cs typeface="Avenir"/>
                <a:sym typeface="Avenir"/>
              </a:rPr>
              <a:t>|</a:t>
            </a:r>
            <a:r>
              <a:rPr lang="fi" sz="1300">
                <a:solidFill>
                  <a:srgbClr val="FF5000"/>
                </a:solidFill>
                <a:latin typeface="Avenir"/>
                <a:ea typeface="Avenir"/>
                <a:cs typeface="Avenir"/>
                <a:sym typeface="Avenir"/>
              </a:rPr>
              <a:t> </a:t>
            </a:r>
            <a:r>
              <a:rPr lang="fi" sz="1300">
                <a:solidFill>
                  <a:srgbClr val="FF5000"/>
                </a:solidFill>
                <a:uFill>
                  <a:noFill/>
                </a:uFill>
                <a:latin typeface="Avenir"/>
                <a:ea typeface="Avenir"/>
                <a:cs typeface="Avenir"/>
                <a:sym typeface="Avenir"/>
                <a:hlinkClick r:id="rId2">
                  <a:extLst>
                    <a:ext uri="{A12FA001-AC4F-418D-AE19-62706E023703}">
                      <ahyp:hlinkClr xmlns:ahyp="http://schemas.microsoft.com/office/drawing/2018/hyperlinkcolor" val="tx"/>
                    </a:ext>
                  </a:extLst>
                </a:hlinkClick>
              </a:rPr>
              <a:t>forumvirium.fi</a:t>
            </a:r>
            <a:endParaRPr sz="1300">
              <a:solidFill>
                <a:srgbClr val="FF5000"/>
              </a:solidFill>
              <a:latin typeface="Avenir"/>
              <a:ea typeface="Avenir"/>
              <a:cs typeface="Avenir"/>
              <a:sym typeface="Avenir"/>
            </a:endParaRPr>
          </a:p>
        </p:txBody>
      </p:sp>
      <p:grpSp>
        <p:nvGrpSpPr>
          <p:cNvPr id="210" name="Google Shape;210;p37"/>
          <p:cNvGrpSpPr/>
          <p:nvPr/>
        </p:nvGrpSpPr>
        <p:grpSpPr>
          <a:xfrm>
            <a:off x="994617" y="3593288"/>
            <a:ext cx="2558368" cy="388781"/>
            <a:chOff x="662974" y="4180685"/>
            <a:chExt cx="3153807" cy="479266"/>
          </a:xfrm>
        </p:grpSpPr>
        <p:pic>
          <p:nvPicPr>
            <p:cNvPr id="211" name="Google Shape;211;p37"/>
            <p:cNvPicPr preferRelativeResize="0"/>
            <p:nvPr/>
          </p:nvPicPr>
          <p:blipFill>
            <a:blip r:embed="rId3">
              <a:alphaModFix/>
            </a:blip>
            <a:stretch>
              <a:fillRect/>
            </a:stretch>
          </p:blipFill>
          <p:spPr>
            <a:xfrm>
              <a:off x="662974" y="4180776"/>
              <a:ext cx="479205" cy="479175"/>
            </a:xfrm>
            <a:prstGeom prst="rect">
              <a:avLst/>
            </a:prstGeom>
            <a:noFill/>
            <a:ln>
              <a:noFill/>
            </a:ln>
          </p:spPr>
        </p:pic>
        <p:pic>
          <p:nvPicPr>
            <p:cNvPr id="212" name="Google Shape;212;p37"/>
            <p:cNvPicPr preferRelativeResize="0"/>
            <p:nvPr/>
          </p:nvPicPr>
          <p:blipFill>
            <a:blip r:embed="rId4">
              <a:alphaModFix/>
            </a:blip>
            <a:stretch>
              <a:fillRect/>
            </a:stretch>
          </p:blipFill>
          <p:spPr>
            <a:xfrm>
              <a:off x="2001480" y="4180776"/>
              <a:ext cx="479205" cy="479175"/>
            </a:xfrm>
            <a:prstGeom prst="rect">
              <a:avLst/>
            </a:prstGeom>
            <a:noFill/>
            <a:ln>
              <a:noFill/>
            </a:ln>
          </p:spPr>
        </p:pic>
        <p:pic>
          <p:nvPicPr>
            <p:cNvPr id="213" name="Google Shape;213;p37"/>
            <p:cNvPicPr preferRelativeResize="0"/>
            <p:nvPr/>
          </p:nvPicPr>
          <p:blipFill>
            <a:blip r:embed="rId5">
              <a:alphaModFix/>
            </a:blip>
            <a:stretch>
              <a:fillRect/>
            </a:stretch>
          </p:blipFill>
          <p:spPr>
            <a:xfrm>
              <a:off x="1332227" y="4180776"/>
              <a:ext cx="479205" cy="479175"/>
            </a:xfrm>
            <a:prstGeom prst="rect">
              <a:avLst/>
            </a:prstGeom>
            <a:noFill/>
            <a:ln>
              <a:noFill/>
            </a:ln>
          </p:spPr>
        </p:pic>
        <p:pic>
          <p:nvPicPr>
            <p:cNvPr id="214" name="Google Shape;214;p37"/>
            <p:cNvPicPr preferRelativeResize="0"/>
            <p:nvPr/>
          </p:nvPicPr>
          <p:blipFill>
            <a:blip r:embed="rId6">
              <a:alphaModFix/>
            </a:blip>
            <a:stretch>
              <a:fillRect/>
            </a:stretch>
          </p:blipFill>
          <p:spPr>
            <a:xfrm>
              <a:off x="2670733" y="4180776"/>
              <a:ext cx="479205" cy="479175"/>
            </a:xfrm>
            <a:prstGeom prst="rect">
              <a:avLst/>
            </a:prstGeom>
            <a:noFill/>
            <a:ln>
              <a:noFill/>
            </a:ln>
          </p:spPr>
        </p:pic>
        <p:grpSp>
          <p:nvGrpSpPr>
            <p:cNvPr id="215" name="Google Shape;215;p37"/>
            <p:cNvGrpSpPr/>
            <p:nvPr/>
          </p:nvGrpSpPr>
          <p:grpSpPr>
            <a:xfrm>
              <a:off x="3340122" y="4180685"/>
              <a:ext cx="476659" cy="476604"/>
              <a:chOff x="3468120" y="4108375"/>
              <a:chExt cx="548640" cy="548640"/>
            </a:xfrm>
          </p:grpSpPr>
          <p:pic>
            <p:nvPicPr>
              <p:cNvPr id="216" name="Google Shape;216;p37"/>
              <p:cNvPicPr preferRelativeResize="0"/>
              <p:nvPr/>
            </p:nvPicPr>
            <p:blipFill>
              <a:blip r:embed="rId7">
                <a:alphaModFix/>
              </a:blip>
              <a:stretch>
                <a:fillRect/>
              </a:stretch>
            </p:blipFill>
            <p:spPr>
              <a:xfrm>
                <a:off x="3468120" y="4108375"/>
                <a:ext cx="548640" cy="548640"/>
              </a:xfrm>
              <a:prstGeom prst="rect">
                <a:avLst/>
              </a:prstGeom>
              <a:noFill/>
              <a:ln>
                <a:noFill/>
              </a:ln>
            </p:spPr>
          </p:pic>
          <p:pic>
            <p:nvPicPr>
              <p:cNvPr id="217" name="Google Shape;217;p37"/>
              <p:cNvPicPr preferRelativeResize="0"/>
              <p:nvPr/>
            </p:nvPicPr>
            <p:blipFill>
              <a:blip r:embed="rId8">
                <a:alphaModFix/>
              </a:blip>
              <a:stretch>
                <a:fillRect/>
              </a:stretch>
            </p:blipFill>
            <p:spPr>
              <a:xfrm>
                <a:off x="3543450" y="4183713"/>
                <a:ext cx="397975" cy="397975"/>
              </a:xfrm>
              <a:prstGeom prst="rect">
                <a:avLst/>
              </a:prstGeom>
              <a:noFill/>
              <a:ln>
                <a:noFill/>
              </a:ln>
            </p:spPr>
          </p:pic>
        </p:grpSp>
      </p:grpSp>
      <p:pic>
        <p:nvPicPr>
          <p:cNvPr id="218" name="Google Shape;218;p37"/>
          <p:cNvPicPr preferRelativeResize="0"/>
          <p:nvPr/>
        </p:nvPicPr>
        <p:blipFill>
          <a:blip r:embed="rId9">
            <a:alphaModFix/>
          </a:blip>
          <a:stretch>
            <a:fillRect/>
          </a:stretch>
        </p:blipFill>
        <p:spPr>
          <a:xfrm>
            <a:off x="5085400" y="372739"/>
            <a:ext cx="3545200" cy="1871850"/>
          </a:xfrm>
          <a:prstGeom prst="rect">
            <a:avLst/>
          </a:prstGeom>
          <a:noFill/>
          <a:ln>
            <a:noFill/>
          </a:ln>
        </p:spPr>
      </p:pic>
      <p:sp>
        <p:nvSpPr>
          <p:cNvPr id="219" name="Google Shape;219;p37"/>
          <p:cNvSpPr txBox="1">
            <a:spLocks noGrp="1"/>
          </p:cNvSpPr>
          <p:nvPr>
            <p:ph type="title"/>
          </p:nvPr>
        </p:nvSpPr>
        <p:spPr>
          <a:xfrm>
            <a:off x="1062575" y="625275"/>
            <a:ext cx="2995200" cy="1355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37"/>
          <p:cNvSpPr txBox="1">
            <a:spLocks noGrp="1"/>
          </p:cNvSpPr>
          <p:nvPr>
            <p:ph type="subTitle" idx="1"/>
          </p:nvPr>
        </p:nvSpPr>
        <p:spPr>
          <a:xfrm>
            <a:off x="627160" y="4188617"/>
            <a:ext cx="3287700" cy="228000"/>
          </a:xfrm>
          <a:prstGeom prst="rect">
            <a:avLst/>
          </a:prstGeom>
        </p:spPr>
        <p:txBody>
          <a:bodyPr spcFirstLastPara="1" wrap="square" lIns="0" tIns="0" rIns="0" bIns="0" anchor="t" anchorCtr="0">
            <a:noAutofit/>
          </a:bodyPr>
          <a:lstStyle>
            <a:lvl1pPr lvl="0" algn="ctr" rtl="0">
              <a:spcBef>
                <a:spcPts val="0"/>
              </a:spcBef>
              <a:spcAft>
                <a:spcPts val="0"/>
              </a:spcAft>
              <a:buClr>
                <a:srgbClr val="222222"/>
              </a:buClr>
              <a:buSzPts val="900"/>
              <a:buNone/>
              <a:defRPr sz="900">
                <a:solidFill>
                  <a:srgbClr val="22222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1" name="Google Shape;221;p37"/>
          <p:cNvSpPr>
            <a:spLocks noGrp="1"/>
          </p:cNvSpPr>
          <p:nvPr>
            <p:ph type="pic" idx="3"/>
          </p:nvPr>
        </p:nvSpPr>
        <p:spPr>
          <a:xfrm>
            <a:off x="4572000" y="2568760"/>
            <a:ext cx="4572000" cy="25842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 - Väliotsikko">
  <p:cSld name="SECTION_HEADER_1_1_1_1_1_1_2">
    <p:spTree>
      <p:nvGrpSpPr>
        <p:cNvPr id="1" name="Shape 222"/>
        <p:cNvGrpSpPr/>
        <p:nvPr/>
      </p:nvGrpSpPr>
      <p:grpSpPr>
        <a:xfrm>
          <a:off x="0" y="0"/>
          <a:ext cx="0" cy="0"/>
          <a:chOff x="0" y="0"/>
          <a:chExt cx="0" cy="0"/>
        </a:xfrm>
      </p:grpSpPr>
      <p:sp>
        <p:nvSpPr>
          <p:cNvPr id="223" name="Google Shape;22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224" name="Google Shape;224;p38"/>
          <p:cNvSpPr/>
          <p:nvPr/>
        </p:nvSpPr>
        <p:spPr>
          <a:xfrm>
            <a:off x="300" y="0"/>
            <a:ext cx="9144000" cy="51435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5" name="Google Shape;225;p38"/>
          <p:cNvCxnSpPr/>
          <p:nvPr/>
        </p:nvCxnSpPr>
        <p:spPr>
          <a:xfrm>
            <a:off x="1557125" y="1755923"/>
            <a:ext cx="0" cy="1590300"/>
          </a:xfrm>
          <a:prstGeom prst="straightConnector1">
            <a:avLst/>
          </a:prstGeom>
          <a:noFill/>
          <a:ln w="9525" cap="flat" cmpd="sng">
            <a:solidFill>
              <a:srgbClr val="FF5000"/>
            </a:solidFill>
            <a:prstDash val="solid"/>
            <a:round/>
            <a:headEnd type="none" w="med" len="med"/>
            <a:tailEnd type="none" w="med" len="med"/>
          </a:ln>
        </p:spPr>
      </p:cxnSp>
      <p:sp>
        <p:nvSpPr>
          <p:cNvPr id="226" name="Google Shape;226;p38"/>
          <p:cNvSpPr txBox="1">
            <a:spLocks noGrp="1"/>
          </p:cNvSpPr>
          <p:nvPr>
            <p:ph type="title"/>
          </p:nvPr>
        </p:nvSpPr>
        <p:spPr>
          <a:xfrm>
            <a:off x="1916975" y="1754050"/>
            <a:ext cx="4850100" cy="1590300"/>
          </a:xfrm>
          <a:prstGeom prst="rect">
            <a:avLst/>
          </a:prstGeom>
        </p:spPr>
        <p:txBody>
          <a:bodyPr spcFirstLastPara="1" wrap="square" lIns="0" tIns="0" rIns="91425" bIns="0" anchor="ctr" anchorCtr="0">
            <a:noAutofit/>
          </a:bodyPr>
          <a:lstStyle>
            <a:lvl1pPr lvl="0" rtl="0">
              <a:spcBef>
                <a:spcPts val="0"/>
              </a:spcBef>
              <a:spcAft>
                <a:spcPts val="0"/>
              </a:spcAft>
              <a:buSzPts val="4000"/>
              <a:buNone/>
              <a:defRPr sz="4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 - Otsikko, kuva, teksti oikealla" type="tx">
  <p:cSld name="TITLE_AND_BODY">
    <p:spTree>
      <p:nvGrpSpPr>
        <p:cNvPr id="1" name="Shape 227"/>
        <p:cNvGrpSpPr/>
        <p:nvPr/>
      </p:nvGrpSpPr>
      <p:grpSpPr>
        <a:xfrm>
          <a:off x="0" y="0"/>
          <a:ext cx="0" cy="0"/>
          <a:chOff x="0" y="0"/>
          <a:chExt cx="0" cy="0"/>
        </a:xfrm>
      </p:grpSpPr>
      <p:sp>
        <p:nvSpPr>
          <p:cNvPr id="228" name="Google Shape;228;p39"/>
          <p:cNvSpPr/>
          <p:nvPr/>
        </p:nvSpPr>
        <p:spPr>
          <a:xfrm>
            <a:off x="4738325" y="0"/>
            <a:ext cx="4416600" cy="51435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9"/>
          <p:cNvSpPr txBox="1">
            <a:spLocks noGrp="1"/>
          </p:cNvSpPr>
          <p:nvPr>
            <p:ph type="title"/>
          </p:nvPr>
        </p:nvSpPr>
        <p:spPr>
          <a:xfrm>
            <a:off x="717275" y="445025"/>
            <a:ext cx="3605400" cy="1238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0" name="Google Shape;230;p39"/>
          <p:cNvSpPr txBox="1">
            <a:spLocks noGrp="1"/>
          </p:cNvSpPr>
          <p:nvPr>
            <p:ph type="body" idx="1"/>
          </p:nvPr>
        </p:nvSpPr>
        <p:spPr>
          <a:xfrm>
            <a:off x="5136900" y="402550"/>
            <a:ext cx="3605400" cy="41664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
        <p:nvSpPr>
          <p:cNvPr id="231" name="Google Shape;231;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232" name="Google Shape;232;p39"/>
          <p:cNvSpPr>
            <a:spLocks noGrp="1"/>
          </p:cNvSpPr>
          <p:nvPr>
            <p:ph type="pic" idx="2"/>
          </p:nvPr>
        </p:nvSpPr>
        <p:spPr>
          <a:xfrm>
            <a:off x="0" y="2147025"/>
            <a:ext cx="4738200" cy="2996400"/>
          </a:xfrm>
          <a:prstGeom prst="rect">
            <a:avLst/>
          </a:prstGeom>
          <a:noFill/>
          <a:ln>
            <a:noFill/>
          </a:ln>
        </p:spPr>
      </p:sp>
      <p:cxnSp>
        <p:nvCxnSpPr>
          <p:cNvPr id="233" name="Google Shape;233;p39"/>
          <p:cNvCxnSpPr/>
          <p:nvPr/>
        </p:nvCxnSpPr>
        <p:spPr>
          <a:xfrm>
            <a:off x="488675" y="402555"/>
            <a:ext cx="0" cy="1325400"/>
          </a:xfrm>
          <a:prstGeom prst="straightConnector1">
            <a:avLst/>
          </a:prstGeom>
          <a:noFill/>
          <a:ln w="9525" cap="flat" cmpd="sng">
            <a:solidFill>
              <a:srgbClr val="FF5000"/>
            </a:solidFill>
            <a:prstDash val="solid"/>
            <a:round/>
            <a:headEnd type="none" w="med" len="med"/>
            <a:tailEnd type="none" w="med" len="med"/>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 - Pitkä otsikko, kuva, teksti ">
  <p:cSld name="TITLE_AND_BODY_1">
    <p:spTree>
      <p:nvGrpSpPr>
        <p:cNvPr id="1" name="Shape 234"/>
        <p:cNvGrpSpPr/>
        <p:nvPr/>
      </p:nvGrpSpPr>
      <p:grpSpPr>
        <a:xfrm>
          <a:off x="0" y="0"/>
          <a:ext cx="0" cy="0"/>
          <a:chOff x="0" y="0"/>
          <a:chExt cx="0" cy="0"/>
        </a:xfrm>
      </p:grpSpPr>
      <p:sp>
        <p:nvSpPr>
          <p:cNvPr id="235" name="Google Shape;235;p40"/>
          <p:cNvSpPr/>
          <p:nvPr/>
        </p:nvSpPr>
        <p:spPr>
          <a:xfrm>
            <a:off x="10925" y="2146975"/>
            <a:ext cx="9144000" cy="29964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a:spLocks noGrp="1"/>
          </p:cNvSpPr>
          <p:nvPr>
            <p:ph type="pic" idx="2"/>
          </p:nvPr>
        </p:nvSpPr>
        <p:spPr>
          <a:xfrm>
            <a:off x="4738325" y="-75"/>
            <a:ext cx="4416600" cy="5143500"/>
          </a:xfrm>
          <a:prstGeom prst="rect">
            <a:avLst/>
          </a:prstGeom>
          <a:noFill/>
          <a:ln>
            <a:noFill/>
          </a:ln>
        </p:spPr>
      </p:sp>
      <p:sp>
        <p:nvSpPr>
          <p:cNvPr id="237" name="Google Shape;237;p40"/>
          <p:cNvSpPr txBox="1">
            <a:spLocks noGrp="1"/>
          </p:cNvSpPr>
          <p:nvPr>
            <p:ph type="title"/>
          </p:nvPr>
        </p:nvSpPr>
        <p:spPr>
          <a:xfrm>
            <a:off x="717275" y="402425"/>
            <a:ext cx="3605400" cy="1325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8" name="Google Shape;238;p40"/>
          <p:cNvSpPr txBox="1">
            <a:spLocks noGrp="1"/>
          </p:cNvSpPr>
          <p:nvPr>
            <p:ph type="body" idx="1"/>
          </p:nvPr>
        </p:nvSpPr>
        <p:spPr>
          <a:xfrm>
            <a:off x="488675" y="2559175"/>
            <a:ext cx="3834000" cy="20097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
        <p:nvSpPr>
          <p:cNvPr id="239" name="Google Shape;23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cxnSp>
        <p:nvCxnSpPr>
          <p:cNvPr id="240" name="Google Shape;240;p40"/>
          <p:cNvCxnSpPr/>
          <p:nvPr/>
        </p:nvCxnSpPr>
        <p:spPr>
          <a:xfrm>
            <a:off x="488675" y="402555"/>
            <a:ext cx="0" cy="1325400"/>
          </a:xfrm>
          <a:prstGeom prst="straightConnector1">
            <a:avLst/>
          </a:prstGeom>
          <a:noFill/>
          <a:ln w="9525" cap="flat" cmpd="sng">
            <a:solidFill>
              <a:srgbClr val="FF5000"/>
            </a:solidFill>
            <a:prstDash val="solid"/>
            <a:round/>
            <a:headEnd type="none" w="med" len="med"/>
            <a:tailEnd type="none" w="med" len="med"/>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5 - Pitkä otsikko, kolme kuvaa, teksti ">
  <p:cSld name="TITLE_AND_BODY_1_2">
    <p:spTree>
      <p:nvGrpSpPr>
        <p:cNvPr id="1" name="Shape 241"/>
        <p:cNvGrpSpPr/>
        <p:nvPr/>
      </p:nvGrpSpPr>
      <p:grpSpPr>
        <a:xfrm>
          <a:off x="0" y="0"/>
          <a:ext cx="0" cy="0"/>
          <a:chOff x="0" y="0"/>
          <a:chExt cx="0" cy="0"/>
        </a:xfrm>
      </p:grpSpPr>
      <p:sp>
        <p:nvSpPr>
          <p:cNvPr id="242" name="Google Shape;242;p41"/>
          <p:cNvSpPr/>
          <p:nvPr/>
        </p:nvSpPr>
        <p:spPr>
          <a:xfrm>
            <a:off x="10925" y="2146975"/>
            <a:ext cx="9144000" cy="29964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1"/>
          <p:cNvSpPr txBox="1">
            <a:spLocks noGrp="1"/>
          </p:cNvSpPr>
          <p:nvPr>
            <p:ph type="title"/>
          </p:nvPr>
        </p:nvSpPr>
        <p:spPr>
          <a:xfrm>
            <a:off x="717275" y="402425"/>
            <a:ext cx="3605400" cy="1325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4" name="Google Shape;244;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cxnSp>
        <p:nvCxnSpPr>
          <p:cNvPr id="245" name="Google Shape;245;p41"/>
          <p:cNvCxnSpPr/>
          <p:nvPr/>
        </p:nvCxnSpPr>
        <p:spPr>
          <a:xfrm>
            <a:off x="488675" y="402555"/>
            <a:ext cx="0" cy="1325400"/>
          </a:xfrm>
          <a:prstGeom prst="straightConnector1">
            <a:avLst/>
          </a:prstGeom>
          <a:noFill/>
          <a:ln w="9525" cap="flat" cmpd="sng">
            <a:solidFill>
              <a:srgbClr val="FF5000"/>
            </a:solidFill>
            <a:prstDash val="solid"/>
            <a:round/>
            <a:headEnd type="none" w="med" len="med"/>
            <a:tailEnd type="none" w="med" len="med"/>
          </a:ln>
        </p:spPr>
      </p:cxnSp>
      <p:sp>
        <p:nvSpPr>
          <p:cNvPr id="246" name="Google Shape;246;p41"/>
          <p:cNvSpPr>
            <a:spLocks noGrp="1"/>
          </p:cNvSpPr>
          <p:nvPr>
            <p:ph type="pic" idx="2"/>
          </p:nvPr>
        </p:nvSpPr>
        <p:spPr>
          <a:xfrm>
            <a:off x="6588525" y="3526889"/>
            <a:ext cx="2260200" cy="1370700"/>
          </a:xfrm>
          <a:prstGeom prst="rect">
            <a:avLst/>
          </a:prstGeom>
          <a:noFill/>
          <a:ln>
            <a:noFill/>
          </a:ln>
        </p:spPr>
      </p:sp>
      <p:sp>
        <p:nvSpPr>
          <p:cNvPr id="247" name="Google Shape;247;p41"/>
          <p:cNvSpPr>
            <a:spLocks noGrp="1"/>
          </p:cNvSpPr>
          <p:nvPr>
            <p:ph type="pic" idx="3"/>
          </p:nvPr>
        </p:nvSpPr>
        <p:spPr>
          <a:xfrm>
            <a:off x="4688783" y="3526775"/>
            <a:ext cx="1645200" cy="1370700"/>
          </a:xfrm>
          <a:prstGeom prst="rect">
            <a:avLst/>
          </a:prstGeom>
          <a:noFill/>
          <a:ln>
            <a:noFill/>
          </a:ln>
        </p:spPr>
      </p:sp>
      <p:sp>
        <p:nvSpPr>
          <p:cNvPr id="248" name="Google Shape;248;p41"/>
          <p:cNvSpPr>
            <a:spLocks noGrp="1"/>
          </p:cNvSpPr>
          <p:nvPr>
            <p:ph type="pic" idx="4"/>
          </p:nvPr>
        </p:nvSpPr>
        <p:spPr>
          <a:xfrm>
            <a:off x="4688775" y="-75"/>
            <a:ext cx="4466100" cy="3297300"/>
          </a:xfrm>
          <a:prstGeom prst="rect">
            <a:avLst/>
          </a:prstGeom>
          <a:noFill/>
          <a:ln>
            <a:noFill/>
          </a:ln>
        </p:spPr>
      </p:sp>
      <p:sp>
        <p:nvSpPr>
          <p:cNvPr id="249" name="Google Shape;249;p41"/>
          <p:cNvSpPr txBox="1">
            <a:spLocks noGrp="1"/>
          </p:cNvSpPr>
          <p:nvPr>
            <p:ph type="body" idx="1"/>
          </p:nvPr>
        </p:nvSpPr>
        <p:spPr>
          <a:xfrm>
            <a:off x="488675" y="2559175"/>
            <a:ext cx="3834000" cy="20097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6 - Otsikko, viisi kuvaa, teksti ">
  <p:cSld name="TITLE_AND_BODY_1_1">
    <p:spTree>
      <p:nvGrpSpPr>
        <p:cNvPr id="1" name="Shape 250"/>
        <p:cNvGrpSpPr/>
        <p:nvPr/>
      </p:nvGrpSpPr>
      <p:grpSpPr>
        <a:xfrm>
          <a:off x="0" y="0"/>
          <a:ext cx="0" cy="0"/>
          <a:chOff x="0" y="0"/>
          <a:chExt cx="0" cy="0"/>
        </a:xfrm>
      </p:grpSpPr>
      <p:sp>
        <p:nvSpPr>
          <p:cNvPr id="251" name="Google Shape;251;p42"/>
          <p:cNvSpPr/>
          <p:nvPr/>
        </p:nvSpPr>
        <p:spPr>
          <a:xfrm>
            <a:off x="0" y="1715700"/>
            <a:ext cx="9154800" cy="15816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2"/>
          <p:cNvSpPr>
            <a:spLocks noGrp="1"/>
          </p:cNvSpPr>
          <p:nvPr>
            <p:ph type="pic" idx="2"/>
          </p:nvPr>
        </p:nvSpPr>
        <p:spPr>
          <a:xfrm>
            <a:off x="4688775" y="-75"/>
            <a:ext cx="4466100" cy="3297300"/>
          </a:xfrm>
          <a:prstGeom prst="rect">
            <a:avLst/>
          </a:prstGeom>
          <a:noFill/>
          <a:ln>
            <a:noFill/>
          </a:ln>
        </p:spPr>
      </p:sp>
      <p:sp>
        <p:nvSpPr>
          <p:cNvPr id="253" name="Google Shape;253;p42"/>
          <p:cNvSpPr txBox="1">
            <a:spLocks noGrp="1"/>
          </p:cNvSpPr>
          <p:nvPr>
            <p:ph type="body" idx="1"/>
          </p:nvPr>
        </p:nvSpPr>
        <p:spPr>
          <a:xfrm>
            <a:off x="488675" y="2032000"/>
            <a:ext cx="3834000" cy="9393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
        <p:nvSpPr>
          <p:cNvPr id="254" name="Google Shape;254;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255" name="Google Shape;255;p42"/>
          <p:cNvSpPr txBox="1">
            <a:spLocks noGrp="1"/>
          </p:cNvSpPr>
          <p:nvPr>
            <p:ph type="title"/>
          </p:nvPr>
        </p:nvSpPr>
        <p:spPr>
          <a:xfrm>
            <a:off x="717275" y="416275"/>
            <a:ext cx="3701400" cy="896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56" name="Google Shape;256;p42"/>
          <p:cNvCxnSpPr/>
          <p:nvPr/>
        </p:nvCxnSpPr>
        <p:spPr>
          <a:xfrm>
            <a:off x="488675" y="402555"/>
            <a:ext cx="0" cy="939300"/>
          </a:xfrm>
          <a:prstGeom prst="straightConnector1">
            <a:avLst/>
          </a:prstGeom>
          <a:noFill/>
          <a:ln w="9525" cap="flat" cmpd="sng">
            <a:solidFill>
              <a:srgbClr val="FF5000"/>
            </a:solidFill>
            <a:prstDash val="solid"/>
            <a:round/>
            <a:headEnd type="none" w="med" len="med"/>
            <a:tailEnd type="none" w="med" len="med"/>
          </a:ln>
        </p:spPr>
      </p:cxnSp>
      <p:sp>
        <p:nvSpPr>
          <p:cNvPr id="257" name="Google Shape;257;p42"/>
          <p:cNvSpPr>
            <a:spLocks noGrp="1"/>
          </p:cNvSpPr>
          <p:nvPr>
            <p:ph type="pic" idx="3"/>
          </p:nvPr>
        </p:nvSpPr>
        <p:spPr>
          <a:xfrm>
            <a:off x="6588525" y="3526889"/>
            <a:ext cx="2260200" cy="1370700"/>
          </a:xfrm>
          <a:prstGeom prst="rect">
            <a:avLst/>
          </a:prstGeom>
          <a:noFill/>
          <a:ln>
            <a:noFill/>
          </a:ln>
        </p:spPr>
      </p:sp>
      <p:sp>
        <p:nvSpPr>
          <p:cNvPr id="258" name="Google Shape;258;p42"/>
          <p:cNvSpPr>
            <a:spLocks noGrp="1"/>
          </p:cNvSpPr>
          <p:nvPr>
            <p:ph type="pic" idx="4"/>
          </p:nvPr>
        </p:nvSpPr>
        <p:spPr>
          <a:xfrm>
            <a:off x="4688783" y="3526775"/>
            <a:ext cx="1645200" cy="1370700"/>
          </a:xfrm>
          <a:prstGeom prst="rect">
            <a:avLst/>
          </a:prstGeom>
          <a:noFill/>
          <a:ln>
            <a:noFill/>
          </a:ln>
        </p:spPr>
      </p:sp>
      <p:sp>
        <p:nvSpPr>
          <p:cNvPr id="259" name="Google Shape;259;p42"/>
          <p:cNvSpPr>
            <a:spLocks noGrp="1"/>
          </p:cNvSpPr>
          <p:nvPr>
            <p:ph type="pic" idx="5"/>
          </p:nvPr>
        </p:nvSpPr>
        <p:spPr>
          <a:xfrm>
            <a:off x="2789042" y="3526889"/>
            <a:ext cx="1645200" cy="1370700"/>
          </a:xfrm>
          <a:prstGeom prst="rect">
            <a:avLst/>
          </a:prstGeom>
          <a:noFill/>
          <a:ln>
            <a:noFill/>
          </a:ln>
        </p:spPr>
      </p:sp>
      <p:sp>
        <p:nvSpPr>
          <p:cNvPr id="260" name="Google Shape;260;p42"/>
          <p:cNvSpPr>
            <a:spLocks noGrp="1"/>
          </p:cNvSpPr>
          <p:nvPr>
            <p:ph type="pic" idx="6"/>
          </p:nvPr>
        </p:nvSpPr>
        <p:spPr>
          <a:xfrm>
            <a:off x="274300" y="3526889"/>
            <a:ext cx="2260200" cy="13707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 - Otsikko, kolme kuvaa, teksti">
  <p:cSld name="TITLE_AND_BODY_1_1_1">
    <p:spTree>
      <p:nvGrpSpPr>
        <p:cNvPr id="1" name="Shape 261"/>
        <p:cNvGrpSpPr/>
        <p:nvPr/>
      </p:nvGrpSpPr>
      <p:grpSpPr>
        <a:xfrm>
          <a:off x="0" y="0"/>
          <a:ext cx="0" cy="0"/>
          <a:chOff x="0" y="0"/>
          <a:chExt cx="0" cy="0"/>
        </a:xfrm>
      </p:grpSpPr>
      <p:sp>
        <p:nvSpPr>
          <p:cNvPr id="262" name="Google Shape;262;p43"/>
          <p:cNvSpPr/>
          <p:nvPr/>
        </p:nvSpPr>
        <p:spPr>
          <a:xfrm>
            <a:off x="0" y="1715700"/>
            <a:ext cx="9154800" cy="34278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3"/>
          <p:cNvSpPr>
            <a:spLocks noGrp="1"/>
          </p:cNvSpPr>
          <p:nvPr>
            <p:ph type="pic" idx="2"/>
          </p:nvPr>
        </p:nvSpPr>
        <p:spPr>
          <a:xfrm>
            <a:off x="4688775" y="-75"/>
            <a:ext cx="4466100" cy="3297300"/>
          </a:xfrm>
          <a:prstGeom prst="rect">
            <a:avLst/>
          </a:prstGeom>
          <a:noFill/>
          <a:ln>
            <a:noFill/>
          </a:ln>
        </p:spPr>
      </p:sp>
      <p:sp>
        <p:nvSpPr>
          <p:cNvPr id="264" name="Google Shape;264;p43"/>
          <p:cNvSpPr txBox="1">
            <a:spLocks noGrp="1"/>
          </p:cNvSpPr>
          <p:nvPr>
            <p:ph type="body" idx="1"/>
          </p:nvPr>
        </p:nvSpPr>
        <p:spPr>
          <a:xfrm>
            <a:off x="488675" y="2090625"/>
            <a:ext cx="3834000" cy="25725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
        <p:nvSpPr>
          <p:cNvPr id="265" name="Google Shape;265;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266" name="Google Shape;266;p43"/>
          <p:cNvSpPr txBox="1">
            <a:spLocks noGrp="1"/>
          </p:cNvSpPr>
          <p:nvPr>
            <p:ph type="title"/>
          </p:nvPr>
        </p:nvSpPr>
        <p:spPr>
          <a:xfrm>
            <a:off x="717275" y="416275"/>
            <a:ext cx="3701400" cy="896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67" name="Google Shape;267;p43"/>
          <p:cNvCxnSpPr/>
          <p:nvPr/>
        </p:nvCxnSpPr>
        <p:spPr>
          <a:xfrm>
            <a:off x="488675" y="402555"/>
            <a:ext cx="0" cy="939300"/>
          </a:xfrm>
          <a:prstGeom prst="straightConnector1">
            <a:avLst/>
          </a:prstGeom>
          <a:noFill/>
          <a:ln w="9525" cap="flat" cmpd="sng">
            <a:solidFill>
              <a:srgbClr val="FF5000"/>
            </a:solidFill>
            <a:prstDash val="solid"/>
            <a:round/>
            <a:headEnd type="none" w="med" len="med"/>
            <a:tailEnd type="none" w="med" len="med"/>
          </a:ln>
        </p:spPr>
      </p:cxnSp>
      <p:sp>
        <p:nvSpPr>
          <p:cNvPr id="268" name="Google Shape;268;p43"/>
          <p:cNvSpPr>
            <a:spLocks noGrp="1"/>
          </p:cNvSpPr>
          <p:nvPr>
            <p:ph type="pic" idx="3"/>
          </p:nvPr>
        </p:nvSpPr>
        <p:spPr>
          <a:xfrm>
            <a:off x="6588525" y="3526889"/>
            <a:ext cx="2260200" cy="1370700"/>
          </a:xfrm>
          <a:prstGeom prst="rect">
            <a:avLst/>
          </a:prstGeom>
          <a:noFill/>
          <a:ln>
            <a:noFill/>
          </a:ln>
        </p:spPr>
      </p:sp>
      <p:sp>
        <p:nvSpPr>
          <p:cNvPr id="269" name="Google Shape;269;p43"/>
          <p:cNvSpPr>
            <a:spLocks noGrp="1"/>
          </p:cNvSpPr>
          <p:nvPr>
            <p:ph type="pic" idx="4"/>
          </p:nvPr>
        </p:nvSpPr>
        <p:spPr>
          <a:xfrm>
            <a:off x="4688783" y="3526775"/>
            <a:ext cx="1645200" cy="13707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 - Otsikko, kuva, teksti">
  <p:cSld name="TITLE_AND_BODY_1_1_1_1">
    <p:spTree>
      <p:nvGrpSpPr>
        <p:cNvPr id="1" name="Shape 270"/>
        <p:cNvGrpSpPr/>
        <p:nvPr/>
      </p:nvGrpSpPr>
      <p:grpSpPr>
        <a:xfrm>
          <a:off x="0" y="0"/>
          <a:ext cx="0" cy="0"/>
          <a:chOff x="0" y="0"/>
          <a:chExt cx="0" cy="0"/>
        </a:xfrm>
      </p:grpSpPr>
      <p:sp>
        <p:nvSpPr>
          <p:cNvPr id="271" name="Google Shape;271;p44"/>
          <p:cNvSpPr/>
          <p:nvPr/>
        </p:nvSpPr>
        <p:spPr>
          <a:xfrm>
            <a:off x="0" y="1715700"/>
            <a:ext cx="9154800" cy="34278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4"/>
          <p:cNvSpPr>
            <a:spLocks noGrp="1"/>
          </p:cNvSpPr>
          <p:nvPr>
            <p:ph type="pic" idx="2"/>
          </p:nvPr>
        </p:nvSpPr>
        <p:spPr>
          <a:xfrm>
            <a:off x="4688775" y="-75"/>
            <a:ext cx="4466100" cy="5143500"/>
          </a:xfrm>
          <a:prstGeom prst="rect">
            <a:avLst/>
          </a:prstGeom>
          <a:noFill/>
          <a:ln>
            <a:noFill/>
          </a:ln>
        </p:spPr>
      </p:sp>
      <p:sp>
        <p:nvSpPr>
          <p:cNvPr id="273" name="Google Shape;273;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274" name="Google Shape;274;p44"/>
          <p:cNvSpPr txBox="1">
            <a:spLocks noGrp="1"/>
          </p:cNvSpPr>
          <p:nvPr>
            <p:ph type="title"/>
          </p:nvPr>
        </p:nvSpPr>
        <p:spPr>
          <a:xfrm>
            <a:off x="717275" y="416275"/>
            <a:ext cx="3701400" cy="896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75" name="Google Shape;275;p44"/>
          <p:cNvCxnSpPr/>
          <p:nvPr/>
        </p:nvCxnSpPr>
        <p:spPr>
          <a:xfrm>
            <a:off x="488675" y="402555"/>
            <a:ext cx="0" cy="939300"/>
          </a:xfrm>
          <a:prstGeom prst="straightConnector1">
            <a:avLst/>
          </a:prstGeom>
          <a:noFill/>
          <a:ln w="9525" cap="flat" cmpd="sng">
            <a:solidFill>
              <a:srgbClr val="FF5000"/>
            </a:solidFill>
            <a:prstDash val="solid"/>
            <a:round/>
            <a:headEnd type="none" w="med" len="med"/>
            <a:tailEnd type="none" w="med" len="med"/>
          </a:ln>
        </p:spPr>
      </p:cxnSp>
      <p:sp>
        <p:nvSpPr>
          <p:cNvPr id="276" name="Google Shape;276;p44"/>
          <p:cNvSpPr txBox="1">
            <a:spLocks noGrp="1"/>
          </p:cNvSpPr>
          <p:nvPr>
            <p:ph type="body" idx="1"/>
          </p:nvPr>
        </p:nvSpPr>
        <p:spPr>
          <a:xfrm>
            <a:off x="488675" y="2090625"/>
            <a:ext cx="3834000" cy="25725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 - Otsikko, teksti" type="twoColTx">
  <p:cSld name="TITLE_AND_TWO_COLUMNS">
    <p:spTree>
      <p:nvGrpSpPr>
        <p:cNvPr id="1" name="Shape 277"/>
        <p:cNvGrpSpPr/>
        <p:nvPr/>
      </p:nvGrpSpPr>
      <p:grpSpPr>
        <a:xfrm>
          <a:off x="0" y="0"/>
          <a:ext cx="0" cy="0"/>
          <a:chOff x="0" y="0"/>
          <a:chExt cx="0" cy="0"/>
        </a:xfrm>
      </p:grpSpPr>
      <p:sp>
        <p:nvSpPr>
          <p:cNvPr id="278" name="Google Shape;278;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279" name="Google Shape;279;p45"/>
          <p:cNvSpPr/>
          <p:nvPr/>
        </p:nvSpPr>
        <p:spPr>
          <a:xfrm>
            <a:off x="-100" y="-16575"/>
            <a:ext cx="9144000" cy="16461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5"/>
          <p:cNvSpPr txBox="1">
            <a:spLocks noGrp="1"/>
          </p:cNvSpPr>
          <p:nvPr>
            <p:ph type="title"/>
          </p:nvPr>
        </p:nvSpPr>
        <p:spPr>
          <a:xfrm>
            <a:off x="717275" y="416275"/>
            <a:ext cx="8055600" cy="776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81" name="Google Shape;281;p45"/>
          <p:cNvCxnSpPr/>
          <p:nvPr/>
        </p:nvCxnSpPr>
        <p:spPr>
          <a:xfrm>
            <a:off x="488675" y="402555"/>
            <a:ext cx="9900" cy="776400"/>
          </a:xfrm>
          <a:prstGeom prst="straightConnector1">
            <a:avLst/>
          </a:prstGeom>
          <a:noFill/>
          <a:ln w="9525" cap="flat" cmpd="sng">
            <a:solidFill>
              <a:srgbClr val="FF5000"/>
            </a:solidFill>
            <a:prstDash val="solid"/>
            <a:round/>
            <a:headEnd type="none" w="med" len="med"/>
            <a:tailEnd type="none" w="med" len="med"/>
          </a:ln>
        </p:spPr>
      </p:cxnSp>
      <p:sp>
        <p:nvSpPr>
          <p:cNvPr id="282" name="Google Shape;282;p45"/>
          <p:cNvSpPr txBox="1">
            <a:spLocks noGrp="1"/>
          </p:cNvSpPr>
          <p:nvPr>
            <p:ph type="body" idx="1"/>
          </p:nvPr>
        </p:nvSpPr>
        <p:spPr>
          <a:xfrm>
            <a:off x="488675" y="2032000"/>
            <a:ext cx="8284200" cy="25887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8 - Otsikko, kuva">
  <p:cSld name="TITLE_AND_TWO_COLUMNS_2">
    <p:spTree>
      <p:nvGrpSpPr>
        <p:cNvPr id="1" name="Shape 283"/>
        <p:cNvGrpSpPr/>
        <p:nvPr/>
      </p:nvGrpSpPr>
      <p:grpSpPr>
        <a:xfrm>
          <a:off x="0" y="0"/>
          <a:ext cx="0" cy="0"/>
          <a:chOff x="0" y="0"/>
          <a:chExt cx="0" cy="0"/>
        </a:xfrm>
      </p:grpSpPr>
      <p:sp>
        <p:nvSpPr>
          <p:cNvPr id="284" name="Google Shape;284;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285" name="Google Shape;285;p46"/>
          <p:cNvSpPr/>
          <p:nvPr/>
        </p:nvSpPr>
        <p:spPr>
          <a:xfrm flipH="1">
            <a:off x="6452100" y="-8275"/>
            <a:ext cx="2691900" cy="51435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6"/>
          <p:cNvSpPr txBox="1">
            <a:spLocks noGrp="1"/>
          </p:cNvSpPr>
          <p:nvPr>
            <p:ph type="title"/>
          </p:nvPr>
        </p:nvSpPr>
        <p:spPr>
          <a:xfrm>
            <a:off x="717275" y="416270"/>
            <a:ext cx="5244600" cy="896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87" name="Google Shape;287;p46"/>
          <p:cNvCxnSpPr/>
          <p:nvPr/>
        </p:nvCxnSpPr>
        <p:spPr>
          <a:xfrm>
            <a:off x="488675" y="402555"/>
            <a:ext cx="0" cy="939300"/>
          </a:xfrm>
          <a:prstGeom prst="straightConnector1">
            <a:avLst/>
          </a:prstGeom>
          <a:noFill/>
          <a:ln w="9525" cap="flat" cmpd="sng">
            <a:solidFill>
              <a:srgbClr val="FF5000"/>
            </a:solidFill>
            <a:prstDash val="solid"/>
            <a:round/>
            <a:headEnd type="none" w="med" len="med"/>
            <a:tailEnd type="none" w="med" len="med"/>
          </a:ln>
        </p:spPr>
      </p:cxnSp>
      <p:sp>
        <p:nvSpPr>
          <p:cNvPr id="288" name="Google Shape;288;p46"/>
          <p:cNvSpPr>
            <a:spLocks noGrp="1"/>
          </p:cNvSpPr>
          <p:nvPr>
            <p:ph type="pic" idx="2"/>
          </p:nvPr>
        </p:nvSpPr>
        <p:spPr>
          <a:xfrm>
            <a:off x="479250" y="1706125"/>
            <a:ext cx="5482500" cy="30288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7 - Otsikko, teksti, kuva sivupalkissa">
  <p:cSld name="TITLE_AND_TWO_COLUMNS_2_1">
    <p:spTree>
      <p:nvGrpSpPr>
        <p:cNvPr id="1" name="Shape 289"/>
        <p:cNvGrpSpPr/>
        <p:nvPr/>
      </p:nvGrpSpPr>
      <p:grpSpPr>
        <a:xfrm>
          <a:off x="0" y="0"/>
          <a:ext cx="0" cy="0"/>
          <a:chOff x="0" y="0"/>
          <a:chExt cx="0" cy="0"/>
        </a:xfrm>
      </p:grpSpPr>
      <p:sp>
        <p:nvSpPr>
          <p:cNvPr id="290" name="Google Shape;290;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291" name="Google Shape;291;p47"/>
          <p:cNvSpPr/>
          <p:nvPr/>
        </p:nvSpPr>
        <p:spPr>
          <a:xfrm flipH="1">
            <a:off x="6452100" y="-8275"/>
            <a:ext cx="2691900" cy="51435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7"/>
          <p:cNvSpPr txBox="1">
            <a:spLocks noGrp="1"/>
          </p:cNvSpPr>
          <p:nvPr>
            <p:ph type="title"/>
          </p:nvPr>
        </p:nvSpPr>
        <p:spPr>
          <a:xfrm>
            <a:off x="717275" y="416270"/>
            <a:ext cx="5244600" cy="896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93" name="Google Shape;293;p47"/>
          <p:cNvCxnSpPr/>
          <p:nvPr/>
        </p:nvCxnSpPr>
        <p:spPr>
          <a:xfrm>
            <a:off x="488675" y="402555"/>
            <a:ext cx="0" cy="939300"/>
          </a:xfrm>
          <a:prstGeom prst="straightConnector1">
            <a:avLst/>
          </a:prstGeom>
          <a:noFill/>
          <a:ln w="9525" cap="flat" cmpd="sng">
            <a:solidFill>
              <a:srgbClr val="FF5000"/>
            </a:solidFill>
            <a:prstDash val="solid"/>
            <a:round/>
            <a:headEnd type="none" w="med" len="med"/>
            <a:tailEnd type="none" w="med" len="med"/>
          </a:ln>
        </p:spPr>
      </p:cxnSp>
      <p:sp>
        <p:nvSpPr>
          <p:cNvPr id="294" name="Google Shape;294;p47"/>
          <p:cNvSpPr>
            <a:spLocks noGrp="1"/>
          </p:cNvSpPr>
          <p:nvPr>
            <p:ph type="pic" idx="2"/>
          </p:nvPr>
        </p:nvSpPr>
        <p:spPr>
          <a:xfrm>
            <a:off x="6690275" y="1706125"/>
            <a:ext cx="2248200" cy="2957100"/>
          </a:xfrm>
          <a:prstGeom prst="rect">
            <a:avLst/>
          </a:prstGeom>
          <a:noFill/>
          <a:ln>
            <a:noFill/>
          </a:ln>
        </p:spPr>
      </p:sp>
      <p:sp>
        <p:nvSpPr>
          <p:cNvPr id="295" name="Google Shape;295;p47"/>
          <p:cNvSpPr txBox="1">
            <a:spLocks noGrp="1"/>
          </p:cNvSpPr>
          <p:nvPr>
            <p:ph type="body" idx="1"/>
          </p:nvPr>
        </p:nvSpPr>
        <p:spPr>
          <a:xfrm>
            <a:off x="488675" y="1919275"/>
            <a:ext cx="5473200" cy="27441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7 - Otsikko, teksti, sivupalkki">
  <p:cSld name="TITLE_AND_TWO_COLUMNS_1">
    <p:spTree>
      <p:nvGrpSpPr>
        <p:cNvPr id="1" name="Shape 296"/>
        <p:cNvGrpSpPr/>
        <p:nvPr/>
      </p:nvGrpSpPr>
      <p:grpSpPr>
        <a:xfrm>
          <a:off x="0" y="0"/>
          <a:ext cx="0" cy="0"/>
          <a:chOff x="0" y="0"/>
          <a:chExt cx="0" cy="0"/>
        </a:xfrm>
      </p:grpSpPr>
      <p:sp>
        <p:nvSpPr>
          <p:cNvPr id="297" name="Google Shape;297;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fi"/>
              <a:t>‹#›</a:t>
            </a:fld>
            <a:endParaRPr/>
          </a:p>
        </p:txBody>
      </p:sp>
      <p:sp>
        <p:nvSpPr>
          <p:cNvPr id="298" name="Google Shape;298;p48"/>
          <p:cNvSpPr/>
          <p:nvPr/>
        </p:nvSpPr>
        <p:spPr>
          <a:xfrm flipH="1">
            <a:off x="6452100" y="-8275"/>
            <a:ext cx="2691900" cy="5143500"/>
          </a:xfrm>
          <a:prstGeom prst="rect">
            <a:avLst/>
          </a:prstGeom>
          <a:solidFill>
            <a:srgbClr val="FFF3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8"/>
          <p:cNvSpPr txBox="1">
            <a:spLocks noGrp="1"/>
          </p:cNvSpPr>
          <p:nvPr>
            <p:ph type="title"/>
          </p:nvPr>
        </p:nvSpPr>
        <p:spPr>
          <a:xfrm>
            <a:off x="717275" y="416270"/>
            <a:ext cx="5244600" cy="8967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0" name="Google Shape;300;p48"/>
          <p:cNvSpPr txBox="1">
            <a:spLocks noGrp="1"/>
          </p:cNvSpPr>
          <p:nvPr>
            <p:ph type="body" idx="1"/>
          </p:nvPr>
        </p:nvSpPr>
        <p:spPr>
          <a:xfrm>
            <a:off x="457200" y="1919275"/>
            <a:ext cx="5473200" cy="2744100"/>
          </a:xfrm>
          <a:prstGeom prst="rect">
            <a:avLst/>
          </a:prstGeom>
        </p:spPr>
        <p:txBody>
          <a:bodyPr spcFirstLastPara="1" wrap="square" lIns="0" tIns="0" rIns="0" bIns="0" anchor="t" anchorCtr="0">
            <a:noAutofit/>
          </a:bodyPr>
          <a:lstStyle>
            <a:lvl1pPr marL="457200" lvl="0" indent="-342900" rtl="0">
              <a:spcBef>
                <a:spcPts val="0"/>
              </a:spcBef>
              <a:spcAft>
                <a:spcPts val="0"/>
              </a:spcAft>
              <a:buClr>
                <a:srgbClr val="222222"/>
              </a:buClr>
              <a:buSzPts val="1800"/>
              <a:buChar char="●"/>
              <a:defRPr>
                <a:solidFill>
                  <a:srgbClr val="222222"/>
                </a:solidFill>
              </a:defRPr>
            </a:lvl1pPr>
            <a:lvl2pPr marL="914400" lvl="1" indent="-342900" rtl="0">
              <a:spcBef>
                <a:spcPts val="0"/>
              </a:spcBef>
              <a:spcAft>
                <a:spcPts val="0"/>
              </a:spcAft>
              <a:buClr>
                <a:srgbClr val="222222"/>
              </a:buClr>
              <a:buSzPts val="1800"/>
              <a:buChar char="○"/>
              <a:defRPr sz="1800">
                <a:solidFill>
                  <a:srgbClr val="222222"/>
                </a:solidFill>
              </a:defRPr>
            </a:lvl2pPr>
            <a:lvl3pPr marL="1371600" lvl="2" indent="-342900" rtl="0">
              <a:spcBef>
                <a:spcPts val="0"/>
              </a:spcBef>
              <a:spcAft>
                <a:spcPts val="0"/>
              </a:spcAft>
              <a:buClr>
                <a:srgbClr val="222222"/>
              </a:buClr>
              <a:buSzPts val="1800"/>
              <a:buChar char="■"/>
              <a:defRPr sz="1800">
                <a:solidFill>
                  <a:srgbClr val="222222"/>
                </a:solidFill>
              </a:defRPr>
            </a:lvl3pPr>
            <a:lvl4pPr marL="1828800" lvl="3" indent="-342900" rtl="0">
              <a:spcBef>
                <a:spcPts val="0"/>
              </a:spcBef>
              <a:spcAft>
                <a:spcPts val="0"/>
              </a:spcAft>
              <a:buClr>
                <a:srgbClr val="222222"/>
              </a:buClr>
              <a:buSzPts val="1800"/>
              <a:buChar char="●"/>
              <a:defRPr sz="1800">
                <a:solidFill>
                  <a:srgbClr val="222222"/>
                </a:solidFill>
              </a:defRPr>
            </a:lvl4pPr>
            <a:lvl5pPr marL="2286000" lvl="4" indent="-342900" rtl="0">
              <a:spcBef>
                <a:spcPts val="0"/>
              </a:spcBef>
              <a:spcAft>
                <a:spcPts val="0"/>
              </a:spcAft>
              <a:buClr>
                <a:srgbClr val="222222"/>
              </a:buClr>
              <a:buSzPts val="1800"/>
              <a:buChar char="○"/>
              <a:defRPr sz="1800">
                <a:solidFill>
                  <a:srgbClr val="222222"/>
                </a:solidFill>
              </a:defRPr>
            </a:lvl5pPr>
            <a:lvl6pPr marL="2743200" lvl="5" indent="-342900" rtl="0">
              <a:spcBef>
                <a:spcPts val="0"/>
              </a:spcBef>
              <a:spcAft>
                <a:spcPts val="0"/>
              </a:spcAft>
              <a:buClr>
                <a:srgbClr val="222222"/>
              </a:buClr>
              <a:buSzPts val="1800"/>
              <a:buChar char="■"/>
              <a:defRPr sz="1800">
                <a:solidFill>
                  <a:srgbClr val="222222"/>
                </a:solidFill>
              </a:defRPr>
            </a:lvl6pPr>
            <a:lvl7pPr marL="3200400" lvl="6" indent="-342900" rtl="0">
              <a:spcBef>
                <a:spcPts val="0"/>
              </a:spcBef>
              <a:spcAft>
                <a:spcPts val="0"/>
              </a:spcAft>
              <a:buClr>
                <a:srgbClr val="222222"/>
              </a:buClr>
              <a:buSzPts val="1800"/>
              <a:buChar char="●"/>
              <a:defRPr sz="1800">
                <a:solidFill>
                  <a:srgbClr val="222222"/>
                </a:solidFill>
              </a:defRPr>
            </a:lvl7pPr>
            <a:lvl8pPr marL="3657600" lvl="7" indent="-342900" rtl="0">
              <a:spcBef>
                <a:spcPts val="0"/>
              </a:spcBef>
              <a:spcAft>
                <a:spcPts val="0"/>
              </a:spcAft>
              <a:buClr>
                <a:srgbClr val="222222"/>
              </a:buClr>
              <a:buSzPts val="1800"/>
              <a:buChar char="○"/>
              <a:defRPr sz="1800">
                <a:solidFill>
                  <a:srgbClr val="222222"/>
                </a:solidFill>
              </a:defRPr>
            </a:lvl8pPr>
            <a:lvl9pPr marL="4114800" lvl="8" indent="-342900" rtl="0">
              <a:spcBef>
                <a:spcPts val="0"/>
              </a:spcBef>
              <a:spcAft>
                <a:spcPts val="0"/>
              </a:spcAft>
              <a:buClr>
                <a:srgbClr val="222222"/>
              </a:buClr>
              <a:buSzPts val="1800"/>
              <a:buChar char="■"/>
              <a:defRPr sz="1800">
                <a:solidFill>
                  <a:srgbClr val="222222"/>
                </a:solidFill>
              </a:defRPr>
            </a:lvl9pPr>
          </a:lstStyle>
          <a:p>
            <a:endParaRPr/>
          </a:p>
        </p:txBody>
      </p:sp>
      <p:cxnSp>
        <p:nvCxnSpPr>
          <p:cNvPr id="301" name="Google Shape;301;p48"/>
          <p:cNvCxnSpPr/>
          <p:nvPr/>
        </p:nvCxnSpPr>
        <p:spPr>
          <a:xfrm>
            <a:off x="488675" y="402555"/>
            <a:ext cx="0" cy="939300"/>
          </a:xfrm>
          <a:prstGeom prst="straightConnector1">
            <a:avLst/>
          </a:prstGeom>
          <a:noFill/>
          <a:ln w="9525" cap="flat" cmpd="sng">
            <a:solidFill>
              <a:srgbClr val="FF5000"/>
            </a:solidFill>
            <a:prstDash val="solid"/>
            <a:round/>
            <a:headEnd type="none" w="med" len="med"/>
            <a:tailEnd type="none" w="med" len="med"/>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0 - Tyhjä valkoinen, logo">
  <p:cSld name="CUSTOM">
    <p:spTree>
      <p:nvGrpSpPr>
        <p:cNvPr id="1" name="Shape 302"/>
        <p:cNvGrpSpPr/>
        <p:nvPr/>
      </p:nvGrpSpPr>
      <p:grpSpPr>
        <a:xfrm>
          <a:off x="0" y="0"/>
          <a:ext cx="0" cy="0"/>
          <a:chOff x="0" y="0"/>
          <a:chExt cx="0" cy="0"/>
        </a:xfrm>
      </p:grpSpPr>
      <p:pic>
        <p:nvPicPr>
          <p:cNvPr id="303" name="Google Shape;303;p49"/>
          <p:cNvPicPr preferRelativeResize="0"/>
          <p:nvPr/>
        </p:nvPicPr>
        <p:blipFill>
          <a:blip r:embed="rId2">
            <a:alphaModFix/>
          </a:blip>
          <a:stretch>
            <a:fillRect/>
          </a:stretch>
        </p:blipFill>
        <p:spPr>
          <a:xfrm>
            <a:off x="7719976" y="131527"/>
            <a:ext cx="1286600" cy="67932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erus tekstipohja, listauksella" type="obj">
  <p:cSld name="OBJECT">
    <p:spTree>
      <p:nvGrpSpPr>
        <p:cNvPr id="1" name="Shape 304"/>
        <p:cNvGrpSpPr/>
        <p:nvPr/>
      </p:nvGrpSpPr>
      <p:grpSpPr>
        <a:xfrm>
          <a:off x="0" y="0"/>
          <a:ext cx="0" cy="0"/>
          <a:chOff x="0" y="0"/>
          <a:chExt cx="0" cy="0"/>
        </a:xfrm>
      </p:grpSpPr>
      <p:sp>
        <p:nvSpPr>
          <p:cNvPr id="305" name="Google Shape;305;p50"/>
          <p:cNvSpPr txBox="1">
            <a:spLocks noGrp="1"/>
          </p:cNvSpPr>
          <p:nvPr>
            <p:ph type="title"/>
          </p:nvPr>
        </p:nvSpPr>
        <p:spPr>
          <a:xfrm>
            <a:off x="457200" y="205978"/>
            <a:ext cx="8229600" cy="857400"/>
          </a:xfrm>
          <a:prstGeom prst="rect">
            <a:avLst/>
          </a:prstGeom>
          <a:noFill/>
          <a:ln>
            <a:noFill/>
          </a:ln>
        </p:spPr>
        <p:txBody>
          <a:bodyPr spcFirstLastPara="1" wrap="square" lIns="0" tIns="0" rIns="0" bIns="0" anchor="ctr" anchorCtr="0">
            <a:normAutofit/>
          </a:bodyPr>
          <a:lstStyle>
            <a:lvl1pPr marR="0" lvl="0" algn="l" rtl="0">
              <a:lnSpc>
                <a:spcPct val="104545"/>
              </a:lnSpc>
              <a:spcBef>
                <a:spcPts val="0"/>
              </a:spcBef>
              <a:spcAft>
                <a:spcPts val="0"/>
              </a:spcAft>
              <a:buClr>
                <a:srgbClr val="FF5000"/>
              </a:buClr>
              <a:buSzPts val="3300"/>
              <a:buFont typeface="Arial"/>
              <a:buNone/>
              <a:defRPr sz="3300" b="1" i="0" u="none" strike="noStrike" cap="none">
                <a:solidFill>
                  <a:srgbClr val="FF5000"/>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06" name="Google Shape;306;p50"/>
          <p:cNvSpPr txBox="1">
            <a:spLocks noGrp="1"/>
          </p:cNvSpPr>
          <p:nvPr>
            <p:ph type="body" idx="1"/>
          </p:nvPr>
        </p:nvSpPr>
        <p:spPr>
          <a:xfrm>
            <a:off x="448733" y="1200151"/>
            <a:ext cx="8229600" cy="3245100"/>
          </a:xfrm>
          <a:prstGeom prst="rect">
            <a:avLst/>
          </a:prstGeom>
          <a:noFill/>
          <a:ln>
            <a:noFill/>
          </a:ln>
        </p:spPr>
        <p:txBody>
          <a:bodyPr spcFirstLastPara="1" wrap="square" lIns="27000" tIns="0" rIns="0" bIns="0" anchor="t" anchorCtr="0">
            <a:normAutofit/>
          </a:bodyPr>
          <a:lstStyle>
            <a:lvl1pPr marL="457200" marR="0" lvl="0" indent="-311150" algn="l" rtl="0">
              <a:lnSpc>
                <a:spcPct val="80000"/>
              </a:lnSpc>
              <a:spcBef>
                <a:spcPts val="0"/>
              </a:spcBef>
              <a:spcAft>
                <a:spcPts val="0"/>
              </a:spcAft>
              <a:buClr>
                <a:srgbClr val="FF5000"/>
              </a:buClr>
              <a:buSzPts val="1300"/>
              <a:buFont typeface="Arial"/>
              <a:buChar char="•"/>
              <a:defRPr sz="1800" b="0" i="0" u="none" strike="noStrike" cap="none">
                <a:solidFill>
                  <a:schemeClr val="dk1"/>
                </a:solidFill>
                <a:latin typeface="Arial"/>
                <a:ea typeface="Arial"/>
                <a:cs typeface="Arial"/>
                <a:sym typeface="Arial"/>
              </a:defRPr>
            </a:lvl1pPr>
            <a:lvl2pPr marL="914400" marR="0" lvl="1" indent="-279400" algn="l" rtl="0">
              <a:lnSpc>
                <a:spcPct val="80000"/>
              </a:lnSpc>
              <a:spcBef>
                <a:spcPts val="800"/>
              </a:spcBef>
              <a:spcAft>
                <a:spcPts val="0"/>
              </a:spcAft>
              <a:buClr>
                <a:srgbClr val="7F7F7F"/>
              </a:buClr>
              <a:buSzPts val="800"/>
              <a:buFont typeface="Noto Sans Symbols"/>
              <a:buChar char="▪"/>
              <a:defRPr sz="1500" b="0" i="0" u="none" strike="noStrike" cap="none">
                <a:solidFill>
                  <a:schemeClr val="dk1"/>
                </a:solidFill>
                <a:latin typeface="Arial"/>
                <a:ea typeface="Arial"/>
                <a:cs typeface="Arial"/>
                <a:sym typeface="Arial"/>
              </a:defRPr>
            </a:lvl2pPr>
            <a:lvl3pPr marL="1371600" marR="0" lvl="2" indent="-273050" algn="l" rtl="0">
              <a:lnSpc>
                <a:spcPct val="80000"/>
              </a:lnSpc>
              <a:spcBef>
                <a:spcPts val="800"/>
              </a:spcBef>
              <a:spcAft>
                <a:spcPts val="0"/>
              </a:spcAft>
              <a:buClr>
                <a:srgbClr val="595959"/>
              </a:buClr>
              <a:buSzPts val="700"/>
              <a:buFont typeface="Arial"/>
              <a:buChar char="•"/>
              <a:defRPr sz="1200" b="0" i="0" u="none" strike="noStrike" cap="none">
                <a:solidFill>
                  <a:srgbClr val="595959"/>
                </a:solidFill>
                <a:latin typeface="Arial"/>
                <a:ea typeface="Arial"/>
                <a:cs typeface="Arial"/>
                <a:sym typeface="Arial"/>
              </a:defRPr>
            </a:lvl3pPr>
            <a:lvl4pPr marL="1828800" marR="0" lvl="3" indent="-273050" algn="l" rtl="0">
              <a:lnSpc>
                <a:spcPct val="80000"/>
              </a:lnSpc>
              <a:spcBef>
                <a:spcPts val="800"/>
              </a:spcBef>
              <a:spcAft>
                <a:spcPts val="0"/>
              </a:spcAft>
              <a:buClr>
                <a:srgbClr val="FF5000"/>
              </a:buClr>
              <a:buSzPts val="700"/>
              <a:buFont typeface="Arial"/>
              <a:buChar char="–"/>
              <a:defRPr sz="1100" b="0" i="0" u="none" strike="noStrike" cap="none">
                <a:solidFill>
                  <a:srgbClr val="595959"/>
                </a:solidFill>
                <a:latin typeface="Arial"/>
                <a:ea typeface="Arial"/>
                <a:cs typeface="Arial"/>
                <a:sym typeface="Arial"/>
              </a:defRPr>
            </a:lvl4pPr>
            <a:lvl5pPr marL="2286000" marR="0" lvl="4" indent="-323850" algn="l" rtl="0">
              <a:spcBef>
                <a:spcPts val="8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1200"/>
              </a:spcBef>
              <a:spcAft>
                <a:spcPts val="120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07" name="Google Shape;307;p50"/>
          <p:cNvSpPr/>
          <p:nvPr/>
        </p:nvSpPr>
        <p:spPr>
          <a:xfrm>
            <a:off x="8105378" y="4622199"/>
            <a:ext cx="695721" cy="304106"/>
          </a:xfrm>
          <a:custGeom>
            <a:avLst/>
            <a:gdLst/>
            <a:ahLst/>
            <a:cxnLst/>
            <a:rect l="l" t="t" r="r" b="b"/>
            <a:pathLst>
              <a:path w="606" h="263" extrusionOk="0">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308"/>
        <p:cNvGrpSpPr/>
        <p:nvPr/>
      </p:nvGrpSpPr>
      <p:grpSpPr>
        <a:xfrm>
          <a:off x="0" y="0"/>
          <a:ext cx="0" cy="0"/>
          <a:chOff x="0" y="0"/>
          <a:chExt cx="0" cy="0"/>
        </a:xfrm>
      </p:grpSpPr>
      <p:sp>
        <p:nvSpPr>
          <p:cNvPr id="309" name="Google Shape;309;p5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0" name="Google Shape;310;p5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1" name="Google Shape;311;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lnSpcReduction="10000"/>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Kansi valokuvalla">
  <p:cSld name="1_Kansi">
    <p:bg>
      <p:bgPr>
        <a:solidFill>
          <a:schemeClr val="dk1"/>
        </a:solidFill>
        <a:effectLst/>
      </p:bgPr>
    </p:bg>
    <p:spTree>
      <p:nvGrpSpPr>
        <p:cNvPr id="1" name="Shape 313"/>
        <p:cNvGrpSpPr/>
        <p:nvPr/>
      </p:nvGrpSpPr>
      <p:grpSpPr>
        <a:xfrm>
          <a:off x="0" y="0"/>
          <a:ext cx="0" cy="0"/>
          <a:chOff x="0" y="0"/>
          <a:chExt cx="0" cy="0"/>
        </a:xfrm>
      </p:grpSpPr>
      <p:pic>
        <p:nvPicPr>
          <p:cNvPr id="314" name="Google Shape;314;p53" descr="credits Rodeo_299611a5.jpg"/>
          <p:cNvPicPr preferRelativeResize="0"/>
          <p:nvPr/>
        </p:nvPicPr>
        <p:blipFill rotWithShape="1">
          <a:blip r:embed="rId2">
            <a:alphaModFix amt="80000"/>
          </a:blip>
          <a:srcRect r="1215"/>
          <a:stretch/>
        </p:blipFill>
        <p:spPr>
          <a:xfrm>
            <a:off x="-15300" y="-11475"/>
            <a:ext cx="9159300" cy="5160900"/>
          </a:xfrm>
          <a:prstGeom prst="rect">
            <a:avLst/>
          </a:prstGeom>
          <a:noFill/>
          <a:ln>
            <a:noFill/>
          </a:ln>
        </p:spPr>
      </p:pic>
      <p:sp>
        <p:nvSpPr>
          <p:cNvPr id="315" name="Google Shape;315;p53"/>
          <p:cNvSpPr/>
          <p:nvPr/>
        </p:nvSpPr>
        <p:spPr>
          <a:xfrm>
            <a:off x="2243550" y="1534725"/>
            <a:ext cx="4656900" cy="19845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Kansi oranssilla taustalla">
  <p:cSld name="1_Kansi_1">
    <p:bg>
      <p:bgPr>
        <a:solidFill>
          <a:srgbClr val="FF5000"/>
        </a:solidFill>
        <a:effectLst/>
      </p:bgPr>
    </p:bg>
    <p:spTree>
      <p:nvGrpSpPr>
        <p:cNvPr id="1" name="Shape 316"/>
        <p:cNvGrpSpPr/>
        <p:nvPr/>
      </p:nvGrpSpPr>
      <p:grpSpPr>
        <a:xfrm>
          <a:off x="0" y="0"/>
          <a:ext cx="0" cy="0"/>
          <a:chOff x="0" y="0"/>
          <a:chExt cx="0" cy="0"/>
        </a:xfrm>
      </p:grpSpPr>
      <p:sp>
        <p:nvSpPr>
          <p:cNvPr id="317" name="Google Shape;317;p54"/>
          <p:cNvSpPr/>
          <p:nvPr/>
        </p:nvSpPr>
        <p:spPr>
          <a:xfrm>
            <a:off x="2243550" y="1534725"/>
            <a:ext cx="4656900" cy="19845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sion aloitus">
  <p:cSld name="Perus tekstipohja_1">
    <p:bg>
      <p:bgPr>
        <a:solidFill>
          <a:schemeClr val="dk1"/>
        </a:solidFill>
        <a:effectLst/>
      </p:bgPr>
    </p:bg>
    <p:spTree>
      <p:nvGrpSpPr>
        <p:cNvPr id="1" name="Shape 318"/>
        <p:cNvGrpSpPr/>
        <p:nvPr/>
      </p:nvGrpSpPr>
      <p:grpSpPr>
        <a:xfrm>
          <a:off x="0" y="0"/>
          <a:ext cx="0" cy="0"/>
          <a:chOff x="0" y="0"/>
          <a:chExt cx="0" cy="0"/>
        </a:xfrm>
      </p:grpSpPr>
      <p:sp>
        <p:nvSpPr>
          <p:cNvPr id="319" name="Google Shape;319;p5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t" anchorCtr="0">
            <a:noAutofit/>
          </a:bodyPr>
          <a:lstStyle>
            <a:lvl1pPr marL="0" marR="0" lvl="0" indent="0" algn="l" rtl="0">
              <a:lnSpc>
                <a:spcPct val="104545"/>
              </a:lnSpc>
              <a:spcBef>
                <a:spcPts val="0"/>
              </a:spcBef>
              <a:spcAft>
                <a:spcPts val="0"/>
              </a:spcAft>
              <a:buClr>
                <a:srgbClr val="FFFFFF"/>
              </a:buClr>
              <a:buSzPts val="5400"/>
              <a:buFont typeface="Open Sans"/>
              <a:buNone/>
              <a:defRPr sz="5400" b="1" i="0" u="none" strike="noStrike" cap="none">
                <a:solidFill>
                  <a:srgbClr val="FFFFFF"/>
                </a:solidFill>
                <a:latin typeface="Open Sans"/>
                <a:ea typeface="Open Sans"/>
                <a:cs typeface="Open Sans"/>
                <a:sym typeface="Open Sans"/>
              </a:defRPr>
            </a:lvl1pPr>
            <a:lvl2pPr lvl="1" indent="0" rtl="0">
              <a:spcBef>
                <a:spcPts val="0"/>
              </a:spcBef>
              <a:spcAft>
                <a:spcPts val="0"/>
              </a:spcAft>
              <a:buSzPts val="6600"/>
              <a:buFont typeface="Arial"/>
              <a:buNone/>
              <a:defRPr sz="6600"/>
            </a:lvl2pPr>
            <a:lvl3pPr lvl="2" indent="0" rtl="0">
              <a:spcBef>
                <a:spcPts val="0"/>
              </a:spcBef>
              <a:spcAft>
                <a:spcPts val="0"/>
              </a:spcAft>
              <a:buSzPts val="6600"/>
              <a:buFont typeface="Arial"/>
              <a:buNone/>
              <a:defRPr sz="6600"/>
            </a:lvl3pPr>
            <a:lvl4pPr lvl="3" indent="0" rtl="0">
              <a:spcBef>
                <a:spcPts val="0"/>
              </a:spcBef>
              <a:spcAft>
                <a:spcPts val="0"/>
              </a:spcAft>
              <a:buSzPts val="6600"/>
              <a:buFont typeface="Arial"/>
              <a:buNone/>
              <a:defRPr sz="6600"/>
            </a:lvl4pPr>
            <a:lvl5pPr lvl="4" indent="0" rtl="0">
              <a:spcBef>
                <a:spcPts val="0"/>
              </a:spcBef>
              <a:spcAft>
                <a:spcPts val="0"/>
              </a:spcAft>
              <a:buSzPts val="6600"/>
              <a:buFont typeface="Arial"/>
              <a:buNone/>
              <a:defRPr sz="6600"/>
            </a:lvl5pPr>
            <a:lvl6pPr lvl="5" indent="0" rtl="0">
              <a:spcBef>
                <a:spcPts val="0"/>
              </a:spcBef>
              <a:spcAft>
                <a:spcPts val="0"/>
              </a:spcAft>
              <a:buSzPts val="6600"/>
              <a:buFont typeface="Arial"/>
              <a:buNone/>
              <a:defRPr sz="6600"/>
            </a:lvl6pPr>
            <a:lvl7pPr lvl="6" indent="0" rtl="0">
              <a:spcBef>
                <a:spcPts val="0"/>
              </a:spcBef>
              <a:spcAft>
                <a:spcPts val="0"/>
              </a:spcAft>
              <a:buSzPts val="6600"/>
              <a:buFont typeface="Arial"/>
              <a:buNone/>
              <a:defRPr sz="6600"/>
            </a:lvl7pPr>
            <a:lvl8pPr lvl="7" indent="0" rtl="0">
              <a:spcBef>
                <a:spcPts val="0"/>
              </a:spcBef>
              <a:spcAft>
                <a:spcPts val="0"/>
              </a:spcAft>
              <a:buSzPts val="6600"/>
              <a:buFont typeface="Arial"/>
              <a:buNone/>
              <a:defRPr sz="6600"/>
            </a:lvl8pPr>
            <a:lvl9pPr lvl="8" indent="0" rtl="0">
              <a:spcBef>
                <a:spcPts val="0"/>
              </a:spcBef>
              <a:spcAft>
                <a:spcPts val="0"/>
              </a:spcAft>
              <a:buSzPts val="6600"/>
              <a:buFont typeface="Arial"/>
              <a:buNone/>
              <a:defRPr sz="6600"/>
            </a:lvl9pPr>
          </a:lstStyle>
          <a:p>
            <a:endParaRPr/>
          </a:p>
        </p:txBody>
      </p:sp>
      <p:sp>
        <p:nvSpPr>
          <p:cNvPr id="320" name="Google Shape;320;p55"/>
          <p:cNvSpPr txBox="1">
            <a:spLocks noGrp="1"/>
          </p:cNvSpPr>
          <p:nvPr>
            <p:ph type="body" idx="1"/>
          </p:nvPr>
        </p:nvSpPr>
        <p:spPr>
          <a:xfrm>
            <a:off x="457200" y="2739094"/>
            <a:ext cx="7081800" cy="2163900"/>
          </a:xfrm>
          <a:prstGeom prst="rect">
            <a:avLst/>
          </a:prstGeom>
          <a:noFill/>
          <a:ln>
            <a:noFill/>
          </a:ln>
        </p:spPr>
        <p:txBody>
          <a:bodyPr spcFirstLastPara="1" wrap="square" lIns="91425" tIns="91425" rIns="91425" bIns="91425" anchor="b" anchorCtr="0">
            <a:noAutofit/>
          </a:bodyPr>
          <a:lstStyle>
            <a:lvl1pPr marL="457200" marR="0" lvl="0" indent="-355600" algn="l" rtl="0">
              <a:lnSpc>
                <a:spcPct val="115000"/>
              </a:lnSpc>
              <a:spcBef>
                <a:spcPts val="0"/>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1pPr>
            <a:lvl2pPr marL="914400" marR="0" lvl="1" indent="-355600" algn="l" rtl="0">
              <a:lnSpc>
                <a:spcPct val="115000"/>
              </a:lnSpc>
              <a:spcBef>
                <a:spcPts val="1000"/>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2pPr>
            <a:lvl3pPr marL="1371600" marR="0" lvl="2" indent="-355600" algn="l" rtl="0">
              <a:lnSpc>
                <a:spcPct val="115000"/>
              </a:lnSpc>
              <a:spcBef>
                <a:spcPts val="1000"/>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3pPr>
            <a:lvl4pPr marL="1828800" marR="0" lvl="3" indent="-355600" algn="l" rtl="0">
              <a:lnSpc>
                <a:spcPct val="115000"/>
              </a:lnSpc>
              <a:spcBef>
                <a:spcPts val="1000"/>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4pPr>
            <a:lvl5pPr marL="2286000" marR="0" lvl="4" indent="-355600" algn="l" rtl="0">
              <a:lnSpc>
                <a:spcPct val="115000"/>
              </a:lnSpc>
              <a:spcBef>
                <a:spcPts val="1000"/>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5pPr>
            <a:lvl6pPr marL="2743200" marR="0" lvl="5" indent="-355600" algn="l" rtl="0">
              <a:lnSpc>
                <a:spcPct val="115000"/>
              </a:lnSpc>
              <a:spcBef>
                <a:spcPts val="225"/>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6pPr>
            <a:lvl7pPr marL="3200400" marR="0" lvl="6" indent="-355600" algn="l" rtl="0">
              <a:lnSpc>
                <a:spcPct val="115000"/>
              </a:lnSpc>
              <a:spcBef>
                <a:spcPts val="225"/>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7pPr>
            <a:lvl8pPr marL="3657600" marR="0" lvl="7" indent="-355600" algn="l" rtl="0">
              <a:lnSpc>
                <a:spcPct val="115000"/>
              </a:lnSpc>
              <a:spcBef>
                <a:spcPts val="225"/>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8pPr>
            <a:lvl9pPr marL="4114800" marR="0" lvl="8" indent="-355600" algn="l" rtl="0">
              <a:lnSpc>
                <a:spcPct val="115000"/>
              </a:lnSpc>
              <a:spcBef>
                <a:spcPts val="225"/>
              </a:spcBef>
              <a:spcAft>
                <a:spcPts val="0"/>
              </a:spcAft>
              <a:buClr>
                <a:schemeClr val="lt1"/>
              </a:buClr>
              <a:buSzPts val="2000"/>
              <a:buFont typeface="Open Sans Light"/>
              <a:buChar char="•"/>
              <a:defRPr sz="2000" i="0" u="none" strike="noStrike" cap="none">
                <a:solidFill>
                  <a:schemeClr val="lt1"/>
                </a:solidFill>
                <a:latin typeface="Open Sans Light"/>
                <a:ea typeface="Open Sans Light"/>
                <a:cs typeface="Open Sans Light"/>
                <a:sym typeface="Open Sans Light"/>
              </a:defRPr>
            </a:lvl9pPr>
          </a:lstStyle>
          <a:p>
            <a:endParaRPr/>
          </a:p>
        </p:txBody>
      </p:sp>
      <p:sp>
        <p:nvSpPr>
          <p:cNvPr id="321" name="Google Shape;321;p55"/>
          <p:cNvSpPr/>
          <p:nvPr/>
        </p:nvSpPr>
        <p:spPr>
          <a:xfrm>
            <a:off x="7960650" y="4483575"/>
            <a:ext cx="708900" cy="2931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ekstipohja ja kuosi">
  <p:cSld name="Perus tekstipohja, listauksella">
    <p:spTree>
      <p:nvGrpSpPr>
        <p:cNvPr id="1" name="Shape 322"/>
        <p:cNvGrpSpPr/>
        <p:nvPr/>
      </p:nvGrpSpPr>
      <p:grpSpPr>
        <a:xfrm>
          <a:off x="0" y="0"/>
          <a:ext cx="0" cy="0"/>
          <a:chOff x="0" y="0"/>
          <a:chExt cx="0" cy="0"/>
        </a:xfrm>
      </p:grpSpPr>
      <p:sp>
        <p:nvSpPr>
          <p:cNvPr id="323" name="Google Shape;323;p56"/>
          <p:cNvSpPr/>
          <p:nvPr/>
        </p:nvSpPr>
        <p:spPr>
          <a:xfrm>
            <a:off x="0" y="0"/>
            <a:ext cx="2478000" cy="5143500"/>
          </a:xfrm>
          <a:prstGeom prst="rect">
            <a:avLst/>
          </a:prstGeom>
          <a:solidFill>
            <a:srgbClr val="FE5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6"/>
          <p:cNvSpPr/>
          <p:nvPr/>
        </p:nvSpPr>
        <p:spPr>
          <a:xfrm>
            <a:off x="7936900" y="4483575"/>
            <a:ext cx="732900" cy="3054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nvGrpSpPr>
          <p:cNvPr id="325" name="Google Shape;325;p56"/>
          <p:cNvGrpSpPr/>
          <p:nvPr/>
        </p:nvGrpSpPr>
        <p:grpSpPr>
          <a:xfrm>
            <a:off x="-334330" y="-441859"/>
            <a:ext cx="2814221" cy="6027292"/>
            <a:chOff x="354383" y="2076395"/>
            <a:chExt cx="1663055" cy="4464330"/>
          </a:xfrm>
        </p:grpSpPr>
        <p:grpSp>
          <p:nvGrpSpPr>
            <p:cNvPr id="326" name="Google Shape;326;p56"/>
            <p:cNvGrpSpPr/>
            <p:nvPr/>
          </p:nvGrpSpPr>
          <p:grpSpPr>
            <a:xfrm>
              <a:off x="354383" y="5609348"/>
              <a:ext cx="835030" cy="931377"/>
              <a:chOff x="1447800" y="5106987"/>
              <a:chExt cx="1569900" cy="1751038"/>
            </a:xfrm>
          </p:grpSpPr>
          <p:sp>
            <p:nvSpPr>
              <p:cNvPr id="327" name="Google Shape;327;p56"/>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28" name="Google Shape;328;p56"/>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29" name="Google Shape;329;p56"/>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30" name="Google Shape;330;p56"/>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31" name="Google Shape;331;p56"/>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32" name="Google Shape;332;p56"/>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33" name="Google Shape;333;p56"/>
            <p:cNvGrpSpPr/>
            <p:nvPr/>
          </p:nvGrpSpPr>
          <p:grpSpPr>
            <a:xfrm>
              <a:off x="1182408" y="5609348"/>
              <a:ext cx="835030" cy="931377"/>
              <a:chOff x="1447800" y="5106987"/>
              <a:chExt cx="1569900" cy="1751038"/>
            </a:xfrm>
          </p:grpSpPr>
          <p:sp>
            <p:nvSpPr>
              <p:cNvPr id="334" name="Google Shape;334;p56"/>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35" name="Google Shape;335;p56"/>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36" name="Google Shape;336;p56"/>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37" name="Google Shape;337;p56"/>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38" name="Google Shape;338;p56"/>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39" name="Google Shape;339;p56"/>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40" name="Google Shape;340;p56"/>
            <p:cNvGrpSpPr/>
            <p:nvPr/>
          </p:nvGrpSpPr>
          <p:grpSpPr>
            <a:xfrm>
              <a:off x="354383" y="4601773"/>
              <a:ext cx="835030" cy="931377"/>
              <a:chOff x="1447800" y="5106987"/>
              <a:chExt cx="1569900" cy="1751038"/>
            </a:xfrm>
          </p:grpSpPr>
          <p:sp>
            <p:nvSpPr>
              <p:cNvPr id="341" name="Google Shape;341;p56"/>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42" name="Google Shape;342;p56"/>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56"/>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44" name="Google Shape;344;p56"/>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45" name="Google Shape;345;p56"/>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46" name="Google Shape;346;p56"/>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47" name="Google Shape;347;p56"/>
            <p:cNvGrpSpPr/>
            <p:nvPr/>
          </p:nvGrpSpPr>
          <p:grpSpPr>
            <a:xfrm>
              <a:off x="1182408" y="4601773"/>
              <a:ext cx="835030" cy="931377"/>
              <a:chOff x="1447800" y="5106987"/>
              <a:chExt cx="1569900" cy="1751038"/>
            </a:xfrm>
          </p:grpSpPr>
          <p:sp>
            <p:nvSpPr>
              <p:cNvPr id="348" name="Google Shape;348;p56"/>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49" name="Google Shape;349;p56"/>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50" name="Google Shape;350;p56"/>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51" name="Google Shape;351;p56"/>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52" name="Google Shape;352;p56"/>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53" name="Google Shape;353;p56"/>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54" name="Google Shape;354;p56"/>
            <p:cNvGrpSpPr/>
            <p:nvPr/>
          </p:nvGrpSpPr>
          <p:grpSpPr>
            <a:xfrm>
              <a:off x="354383" y="3594198"/>
              <a:ext cx="835030" cy="931377"/>
              <a:chOff x="1447800" y="5106987"/>
              <a:chExt cx="1569900" cy="1751038"/>
            </a:xfrm>
          </p:grpSpPr>
          <p:sp>
            <p:nvSpPr>
              <p:cNvPr id="355" name="Google Shape;355;p56"/>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56" name="Google Shape;356;p56"/>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57" name="Google Shape;357;p56"/>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58" name="Google Shape;358;p56"/>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59" name="Google Shape;359;p56"/>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60" name="Google Shape;360;p56"/>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61" name="Google Shape;361;p56"/>
            <p:cNvGrpSpPr/>
            <p:nvPr/>
          </p:nvGrpSpPr>
          <p:grpSpPr>
            <a:xfrm>
              <a:off x="1182408" y="3594198"/>
              <a:ext cx="835030" cy="931377"/>
              <a:chOff x="1447800" y="5106987"/>
              <a:chExt cx="1569900" cy="1751038"/>
            </a:xfrm>
          </p:grpSpPr>
          <p:sp>
            <p:nvSpPr>
              <p:cNvPr id="362" name="Google Shape;362;p56"/>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63" name="Google Shape;363;p56"/>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64" name="Google Shape;364;p56"/>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65" name="Google Shape;365;p56"/>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66" name="Google Shape;366;p56"/>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67" name="Google Shape;367;p56"/>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68" name="Google Shape;368;p56"/>
            <p:cNvGrpSpPr/>
            <p:nvPr/>
          </p:nvGrpSpPr>
          <p:grpSpPr>
            <a:xfrm>
              <a:off x="354383" y="2586623"/>
              <a:ext cx="835030" cy="931377"/>
              <a:chOff x="1447800" y="5106987"/>
              <a:chExt cx="1569900" cy="1751038"/>
            </a:xfrm>
          </p:grpSpPr>
          <p:sp>
            <p:nvSpPr>
              <p:cNvPr id="369" name="Google Shape;369;p56"/>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70" name="Google Shape;370;p56"/>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p56"/>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p56"/>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73" name="Google Shape;373;p56"/>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74" name="Google Shape;374;p56"/>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75" name="Google Shape;375;p56"/>
            <p:cNvGrpSpPr/>
            <p:nvPr/>
          </p:nvGrpSpPr>
          <p:grpSpPr>
            <a:xfrm>
              <a:off x="1182408" y="2586623"/>
              <a:ext cx="835030" cy="931377"/>
              <a:chOff x="1447800" y="5106987"/>
              <a:chExt cx="1569900" cy="1751038"/>
            </a:xfrm>
          </p:grpSpPr>
          <p:sp>
            <p:nvSpPr>
              <p:cNvPr id="376" name="Google Shape;376;p56"/>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77" name="Google Shape;377;p56"/>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78" name="Google Shape;378;p56"/>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79" name="Google Shape;379;p56"/>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80" name="Google Shape;380;p56"/>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81" name="Google Shape;381;p56"/>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82" name="Google Shape;382;p56"/>
            <p:cNvGrpSpPr/>
            <p:nvPr/>
          </p:nvGrpSpPr>
          <p:grpSpPr>
            <a:xfrm>
              <a:off x="354383" y="2076395"/>
              <a:ext cx="787019" cy="434030"/>
              <a:chOff x="1447800" y="6042025"/>
              <a:chExt cx="1479638" cy="816000"/>
            </a:xfrm>
          </p:grpSpPr>
          <p:sp>
            <p:nvSpPr>
              <p:cNvPr id="383" name="Google Shape;383;p56"/>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84" name="Google Shape;384;p56"/>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85" name="Google Shape;385;p56"/>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nvGrpSpPr>
            <p:cNvPr id="386" name="Google Shape;386;p56"/>
            <p:cNvGrpSpPr/>
            <p:nvPr/>
          </p:nvGrpSpPr>
          <p:grpSpPr>
            <a:xfrm>
              <a:off x="1182408" y="2076395"/>
              <a:ext cx="787019" cy="434030"/>
              <a:chOff x="1447800" y="6042025"/>
              <a:chExt cx="1479638" cy="816000"/>
            </a:xfrm>
          </p:grpSpPr>
          <p:sp>
            <p:nvSpPr>
              <p:cNvPr id="387" name="Google Shape;387;p56"/>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88" name="Google Shape;388;p56"/>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389" name="Google Shape;389;p56"/>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pSp>
      </p:grpSp>
      <p:sp>
        <p:nvSpPr>
          <p:cNvPr id="390" name="Google Shape;390;p56"/>
          <p:cNvSpPr txBox="1">
            <a:spLocks noGrp="1"/>
          </p:cNvSpPr>
          <p:nvPr>
            <p:ph type="title"/>
          </p:nvPr>
        </p:nvSpPr>
        <p:spPr>
          <a:xfrm>
            <a:off x="3006250" y="205969"/>
            <a:ext cx="5680500" cy="857400"/>
          </a:xfrm>
          <a:prstGeom prst="rect">
            <a:avLst/>
          </a:prstGeom>
          <a:noFill/>
          <a:ln>
            <a:noFill/>
          </a:ln>
        </p:spPr>
        <p:txBody>
          <a:bodyPr spcFirstLastPara="1" wrap="square" lIns="91425" tIns="91425" rIns="91425" bIns="91425" anchor="t" anchorCtr="0">
            <a:noAutofit/>
          </a:bodyPr>
          <a:lstStyle>
            <a:lvl1pPr marL="0" marR="0" lvl="0" indent="0" algn="l" rtl="0">
              <a:lnSpc>
                <a:spcPct val="104545"/>
              </a:lnSpc>
              <a:spcBef>
                <a:spcPts val="0"/>
              </a:spcBef>
              <a:spcAft>
                <a:spcPts val="0"/>
              </a:spcAft>
              <a:buClr>
                <a:srgbClr val="FF5000"/>
              </a:buClr>
              <a:buSzPts val="3600"/>
              <a:buFont typeface="Open Sans"/>
              <a:buNone/>
              <a:defRPr sz="3600" b="1" i="0" u="none" strike="noStrike" cap="none">
                <a:solidFill>
                  <a:srgbClr val="FF5000"/>
                </a:solidFill>
                <a:latin typeface="Open Sans"/>
                <a:ea typeface="Open Sans"/>
                <a:cs typeface="Open Sans"/>
                <a:sym typeface="Open Sans"/>
              </a:defRPr>
            </a:lvl1pPr>
            <a:lvl2pPr lvl="1" indent="0" rtl="0">
              <a:spcBef>
                <a:spcPts val="0"/>
              </a:spcBef>
              <a:spcAft>
                <a:spcPts val="0"/>
              </a:spcAft>
              <a:buSzPts val="3600"/>
              <a:buFont typeface="Open Sans"/>
              <a:buNone/>
              <a:defRPr sz="3600" b="1">
                <a:latin typeface="Open Sans"/>
                <a:ea typeface="Open Sans"/>
                <a:cs typeface="Open Sans"/>
                <a:sym typeface="Open Sans"/>
              </a:defRPr>
            </a:lvl2pPr>
            <a:lvl3pPr lvl="2" indent="0" rtl="0">
              <a:spcBef>
                <a:spcPts val="0"/>
              </a:spcBef>
              <a:spcAft>
                <a:spcPts val="0"/>
              </a:spcAft>
              <a:buSzPts val="3600"/>
              <a:buFont typeface="Open Sans"/>
              <a:buNone/>
              <a:defRPr sz="3600" b="1">
                <a:latin typeface="Open Sans"/>
                <a:ea typeface="Open Sans"/>
                <a:cs typeface="Open Sans"/>
                <a:sym typeface="Open Sans"/>
              </a:defRPr>
            </a:lvl3pPr>
            <a:lvl4pPr lvl="3" indent="0" rtl="0">
              <a:spcBef>
                <a:spcPts val="0"/>
              </a:spcBef>
              <a:spcAft>
                <a:spcPts val="0"/>
              </a:spcAft>
              <a:buSzPts val="3600"/>
              <a:buFont typeface="Open Sans"/>
              <a:buNone/>
              <a:defRPr sz="3600" b="1">
                <a:latin typeface="Open Sans"/>
                <a:ea typeface="Open Sans"/>
                <a:cs typeface="Open Sans"/>
                <a:sym typeface="Open Sans"/>
              </a:defRPr>
            </a:lvl4pPr>
            <a:lvl5pPr lvl="4" indent="0" rtl="0">
              <a:spcBef>
                <a:spcPts val="0"/>
              </a:spcBef>
              <a:spcAft>
                <a:spcPts val="0"/>
              </a:spcAft>
              <a:buSzPts val="3600"/>
              <a:buFont typeface="Open Sans"/>
              <a:buNone/>
              <a:defRPr sz="3600" b="1">
                <a:latin typeface="Open Sans"/>
                <a:ea typeface="Open Sans"/>
                <a:cs typeface="Open Sans"/>
                <a:sym typeface="Open Sans"/>
              </a:defRPr>
            </a:lvl5pPr>
            <a:lvl6pPr lvl="5" indent="0" rtl="0">
              <a:spcBef>
                <a:spcPts val="0"/>
              </a:spcBef>
              <a:spcAft>
                <a:spcPts val="0"/>
              </a:spcAft>
              <a:buSzPts val="3600"/>
              <a:buFont typeface="Open Sans"/>
              <a:buNone/>
              <a:defRPr sz="3600" b="1">
                <a:latin typeface="Open Sans"/>
                <a:ea typeface="Open Sans"/>
                <a:cs typeface="Open Sans"/>
                <a:sym typeface="Open Sans"/>
              </a:defRPr>
            </a:lvl6pPr>
            <a:lvl7pPr lvl="6" indent="0" rtl="0">
              <a:spcBef>
                <a:spcPts val="0"/>
              </a:spcBef>
              <a:spcAft>
                <a:spcPts val="0"/>
              </a:spcAft>
              <a:buSzPts val="3600"/>
              <a:buFont typeface="Open Sans"/>
              <a:buNone/>
              <a:defRPr sz="3600" b="1">
                <a:latin typeface="Open Sans"/>
                <a:ea typeface="Open Sans"/>
                <a:cs typeface="Open Sans"/>
                <a:sym typeface="Open Sans"/>
              </a:defRPr>
            </a:lvl7pPr>
            <a:lvl8pPr lvl="7" indent="0" rtl="0">
              <a:spcBef>
                <a:spcPts val="0"/>
              </a:spcBef>
              <a:spcAft>
                <a:spcPts val="0"/>
              </a:spcAft>
              <a:buSzPts val="3600"/>
              <a:buFont typeface="Open Sans"/>
              <a:buNone/>
              <a:defRPr sz="3600" b="1">
                <a:latin typeface="Open Sans"/>
                <a:ea typeface="Open Sans"/>
                <a:cs typeface="Open Sans"/>
                <a:sym typeface="Open Sans"/>
              </a:defRPr>
            </a:lvl8pPr>
            <a:lvl9pPr lvl="8" indent="0" rtl="0">
              <a:spcBef>
                <a:spcPts val="0"/>
              </a:spcBef>
              <a:spcAft>
                <a:spcPts val="0"/>
              </a:spcAft>
              <a:buSzPts val="3600"/>
              <a:buFont typeface="Open Sans"/>
              <a:buNone/>
              <a:defRPr sz="3600" b="1">
                <a:latin typeface="Open Sans"/>
                <a:ea typeface="Open Sans"/>
                <a:cs typeface="Open Sans"/>
                <a:sym typeface="Open Sans"/>
              </a:defRPr>
            </a:lvl9pPr>
          </a:lstStyle>
          <a:p>
            <a:endParaRPr/>
          </a:p>
        </p:txBody>
      </p:sp>
      <p:sp>
        <p:nvSpPr>
          <p:cNvPr id="391" name="Google Shape;391;p56"/>
          <p:cNvSpPr txBox="1">
            <a:spLocks noGrp="1"/>
          </p:cNvSpPr>
          <p:nvPr>
            <p:ph type="body" idx="1"/>
          </p:nvPr>
        </p:nvSpPr>
        <p:spPr>
          <a:xfrm>
            <a:off x="2877075" y="1329919"/>
            <a:ext cx="5801400" cy="31155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1pPr>
            <a:lvl2pPr marL="914400" marR="0" lvl="1"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2pPr>
            <a:lvl3pPr marL="1371600" marR="0" lvl="2"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3pPr>
            <a:lvl4pPr marL="1828800" marR="0" lvl="3"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4pPr>
            <a:lvl5pPr marL="2286000" marR="0" lvl="4"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5pPr>
            <a:lvl6pPr marL="2743200" marR="0" lvl="5"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6pPr>
            <a:lvl7pPr marL="3200400" marR="0" lvl="6"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7pPr>
            <a:lvl8pPr marL="3657600" marR="0" lvl="7"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8pPr>
            <a:lvl9pPr marL="4114800" marR="0" lvl="8" indent="-330200" algn="l" rtl="0">
              <a:lnSpc>
                <a:spcPct val="115000"/>
              </a:lnSpc>
              <a:spcBef>
                <a:spcPts val="1000"/>
              </a:spcBef>
              <a:spcAft>
                <a:spcPts val="100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ekstipohja">
  <p:cSld name="Perus tekstipohja">
    <p:spTree>
      <p:nvGrpSpPr>
        <p:cNvPr id="1" name="Shape 392"/>
        <p:cNvGrpSpPr/>
        <p:nvPr/>
      </p:nvGrpSpPr>
      <p:grpSpPr>
        <a:xfrm>
          <a:off x="0" y="0"/>
          <a:ext cx="0" cy="0"/>
          <a:chOff x="0" y="0"/>
          <a:chExt cx="0" cy="0"/>
        </a:xfrm>
      </p:grpSpPr>
      <p:sp>
        <p:nvSpPr>
          <p:cNvPr id="393" name="Google Shape;393;p57"/>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l" rtl="0">
              <a:lnSpc>
                <a:spcPct val="104545"/>
              </a:lnSpc>
              <a:spcBef>
                <a:spcPts val="0"/>
              </a:spcBef>
              <a:spcAft>
                <a:spcPts val="0"/>
              </a:spcAft>
              <a:buClr>
                <a:srgbClr val="FF5000"/>
              </a:buClr>
              <a:buSzPts val="3600"/>
              <a:buFont typeface="Open Sans"/>
              <a:buNone/>
              <a:defRPr sz="3600" b="1" i="0" u="none" strike="noStrike" cap="none">
                <a:solidFill>
                  <a:srgbClr val="FF5000"/>
                </a:solidFill>
                <a:latin typeface="Open Sans"/>
                <a:ea typeface="Open Sans"/>
                <a:cs typeface="Open Sans"/>
                <a:sym typeface="Open Sans"/>
              </a:defRPr>
            </a:lvl1pPr>
            <a:lvl2pPr lvl="1" indent="0" rtl="0">
              <a:spcBef>
                <a:spcPts val="0"/>
              </a:spcBef>
              <a:spcAft>
                <a:spcPts val="0"/>
              </a:spcAft>
              <a:buSzPts val="3600"/>
              <a:buFont typeface="Open Sans"/>
              <a:buNone/>
              <a:defRPr sz="3600" b="1">
                <a:latin typeface="Open Sans"/>
                <a:ea typeface="Open Sans"/>
                <a:cs typeface="Open Sans"/>
                <a:sym typeface="Open Sans"/>
              </a:defRPr>
            </a:lvl2pPr>
            <a:lvl3pPr lvl="2" indent="0" rtl="0">
              <a:spcBef>
                <a:spcPts val="0"/>
              </a:spcBef>
              <a:spcAft>
                <a:spcPts val="0"/>
              </a:spcAft>
              <a:buSzPts val="3600"/>
              <a:buFont typeface="Open Sans"/>
              <a:buNone/>
              <a:defRPr sz="3600" b="1">
                <a:latin typeface="Open Sans"/>
                <a:ea typeface="Open Sans"/>
                <a:cs typeface="Open Sans"/>
                <a:sym typeface="Open Sans"/>
              </a:defRPr>
            </a:lvl3pPr>
            <a:lvl4pPr lvl="3" indent="0" rtl="0">
              <a:spcBef>
                <a:spcPts val="0"/>
              </a:spcBef>
              <a:spcAft>
                <a:spcPts val="0"/>
              </a:spcAft>
              <a:buSzPts val="3600"/>
              <a:buFont typeface="Open Sans"/>
              <a:buNone/>
              <a:defRPr sz="3600" b="1">
                <a:latin typeface="Open Sans"/>
                <a:ea typeface="Open Sans"/>
                <a:cs typeface="Open Sans"/>
                <a:sym typeface="Open Sans"/>
              </a:defRPr>
            </a:lvl4pPr>
            <a:lvl5pPr lvl="4" indent="0" rtl="0">
              <a:spcBef>
                <a:spcPts val="0"/>
              </a:spcBef>
              <a:spcAft>
                <a:spcPts val="0"/>
              </a:spcAft>
              <a:buSzPts val="3600"/>
              <a:buFont typeface="Open Sans"/>
              <a:buNone/>
              <a:defRPr sz="3600" b="1">
                <a:latin typeface="Open Sans"/>
                <a:ea typeface="Open Sans"/>
                <a:cs typeface="Open Sans"/>
                <a:sym typeface="Open Sans"/>
              </a:defRPr>
            </a:lvl5pPr>
            <a:lvl6pPr lvl="5" indent="0" rtl="0">
              <a:spcBef>
                <a:spcPts val="0"/>
              </a:spcBef>
              <a:spcAft>
                <a:spcPts val="0"/>
              </a:spcAft>
              <a:buSzPts val="3600"/>
              <a:buFont typeface="Open Sans"/>
              <a:buNone/>
              <a:defRPr sz="3600" b="1">
                <a:latin typeface="Open Sans"/>
                <a:ea typeface="Open Sans"/>
                <a:cs typeface="Open Sans"/>
                <a:sym typeface="Open Sans"/>
              </a:defRPr>
            </a:lvl6pPr>
            <a:lvl7pPr lvl="6" indent="0" rtl="0">
              <a:spcBef>
                <a:spcPts val="0"/>
              </a:spcBef>
              <a:spcAft>
                <a:spcPts val="0"/>
              </a:spcAft>
              <a:buSzPts val="3600"/>
              <a:buFont typeface="Open Sans"/>
              <a:buNone/>
              <a:defRPr sz="3600" b="1">
                <a:latin typeface="Open Sans"/>
                <a:ea typeface="Open Sans"/>
                <a:cs typeface="Open Sans"/>
                <a:sym typeface="Open Sans"/>
              </a:defRPr>
            </a:lvl7pPr>
            <a:lvl8pPr lvl="7" indent="0" rtl="0">
              <a:spcBef>
                <a:spcPts val="0"/>
              </a:spcBef>
              <a:spcAft>
                <a:spcPts val="0"/>
              </a:spcAft>
              <a:buSzPts val="3600"/>
              <a:buFont typeface="Open Sans"/>
              <a:buNone/>
              <a:defRPr sz="3600" b="1">
                <a:latin typeface="Open Sans"/>
                <a:ea typeface="Open Sans"/>
                <a:cs typeface="Open Sans"/>
                <a:sym typeface="Open Sans"/>
              </a:defRPr>
            </a:lvl8pPr>
            <a:lvl9pPr lvl="8" indent="0" rtl="0">
              <a:spcBef>
                <a:spcPts val="0"/>
              </a:spcBef>
              <a:spcAft>
                <a:spcPts val="0"/>
              </a:spcAft>
              <a:buSzPts val="3600"/>
              <a:buFont typeface="Open Sans"/>
              <a:buNone/>
              <a:defRPr sz="3600" b="1">
                <a:latin typeface="Open Sans"/>
                <a:ea typeface="Open Sans"/>
                <a:cs typeface="Open Sans"/>
                <a:sym typeface="Open Sans"/>
              </a:defRPr>
            </a:lvl9pPr>
          </a:lstStyle>
          <a:p>
            <a:endParaRPr/>
          </a:p>
        </p:txBody>
      </p:sp>
      <p:sp>
        <p:nvSpPr>
          <p:cNvPr id="394" name="Google Shape;394;p57"/>
          <p:cNvSpPr txBox="1">
            <a:spLocks noGrp="1"/>
          </p:cNvSpPr>
          <p:nvPr>
            <p:ph type="body" idx="1"/>
          </p:nvPr>
        </p:nvSpPr>
        <p:spPr>
          <a:xfrm>
            <a:off x="457200" y="1200150"/>
            <a:ext cx="8229600" cy="32277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1pPr>
            <a:lvl2pPr marL="914400" marR="0" lvl="1" indent="-330200" algn="l" rtl="0">
              <a:lnSpc>
                <a:spcPct val="80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2pPr>
            <a:lvl3pPr marL="1371600" marR="0" lvl="2" indent="-330200" algn="l" rtl="0">
              <a:lnSpc>
                <a:spcPct val="80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3pPr>
            <a:lvl4pPr marL="1828800" marR="0" lvl="3" indent="-330200" algn="l" rtl="0">
              <a:lnSpc>
                <a:spcPct val="80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4pPr>
            <a:lvl5pPr marL="2286000" marR="0" lvl="4" indent="-330200" algn="l" rtl="0">
              <a:lnSpc>
                <a:spcPct val="100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5pPr>
            <a:lvl6pPr marL="2743200" marR="0" lvl="5" indent="-330200" algn="l" rtl="0">
              <a:lnSpc>
                <a:spcPct val="100000"/>
              </a:lnSpc>
              <a:spcBef>
                <a:spcPts val="225"/>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6pPr>
            <a:lvl7pPr marL="3200400" marR="0" lvl="6" indent="-330200" algn="l" rtl="0">
              <a:lnSpc>
                <a:spcPct val="100000"/>
              </a:lnSpc>
              <a:spcBef>
                <a:spcPts val="225"/>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7pPr>
            <a:lvl8pPr marL="3657600" marR="0" lvl="7" indent="-330200" algn="l" rtl="0">
              <a:lnSpc>
                <a:spcPct val="100000"/>
              </a:lnSpc>
              <a:spcBef>
                <a:spcPts val="225"/>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8pPr>
            <a:lvl9pPr marL="4114800" marR="0" lvl="8" indent="-330200" algn="l" rtl="0">
              <a:lnSpc>
                <a:spcPct val="100000"/>
              </a:lnSpc>
              <a:spcBef>
                <a:spcPts val="225"/>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9pPr>
          </a:lstStyle>
          <a:p>
            <a:endParaRPr/>
          </a:p>
        </p:txBody>
      </p:sp>
      <p:sp>
        <p:nvSpPr>
          <p:cNvPr id="395" name="Google Shape;395;p57"/>
          <p:cNvSpPr/>
          <p:nvPr/>
        </p:nvSpPr>
        <p:spPr>
          <a:xfrm>
            <a:off x="7936900" y="4483575"/>
            <a:ext cx="732900" cy="3054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Lainaus">
  <p:cSld name="Perus tekstipohja_2">
    <p:spTree>
      <p:nvGrpSpPr>
        <p:cNvPr id="1" name="Shape 396"/>
        <p:cNvGrpSpPr/>
        <p:nvPr/>
      </p:nvGrpSpPr>
      <p:grpSpPr>
        <a:xfrm>
          <a:off x="0" y="0"/>
          <a:ext cx="0" cy="0"/>
          <a:chOff x="0" y="0"/>
          <a:chExt cx="0" cy="0"/>
        </a:xfrm>
      </p:grpSpPr>
      <p:sp>
        <p:nvSpPr>
          <p:cNvPr id="397" name="Google Shape;397;p58"/>
          <p:cNvSpPr/>
          <p:nvPr/>
        </p:nvSpPr>
        <p:spPr>
          <a:xfrm>
            <a:off x="0" y="0"/>
            <a:ext cx="46836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8"/>
          <p:cNvSpPr txBox="1"/>
          <p:nvPr/>
        </p:nvSpPr>
        <p:spPr>
          <a:xfrm>
            <a:off x="348862" y="163704"/>
            <a:ext cx="1049100" cy="857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fi" sz="15000">
                <a:solidFill>
                  <a:schemeClr val="lt1"/>
                </a:solidFill>
              </a:rPr>
              <a:t>”</a:t>
            </a:r>
            <a:endParaRPr sz="15000"/>
          </a:p>
        </p:txBody>
      </p:sp>
      <p:sp>
        <p:nvSpPr>
          <p:cNvPr id="399" name="Google Shape;399;p58"/>
          <p:cNvSpPr txBox="1">
            <a:spLocks noGrp="1"/>
          </p:cNvSpPr>
          <p:nvPr>
            <p:ph type="body" idx="1"/>
          </p:nvPr>
        </p:nvSpPr>
        <p:spPr>
          <a:xfrm>
            <a:off x="386250" y="1109719"/>
            <a:ext cx="3911100" cy="37932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15000"/>
              </a:lnSpc>
              <a:spcBef>
                <a:spcPts val="0"/>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1pPr>
            <a:lvl2pPr marL="914400" marR="0" lvl="1" indent="-355600" algn="l" rtl="0">
              <a:lnSpc>
                <a:spcPct val="115000"/>
              </a:lnSpc>
              <a:spcBef>
                <a:spcPts val="1000"/>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2pPr>
            <a:lvl3pPr marL="1371600" marR="0" lvl="2" indent="-355600" algn="l" rtl="0">
              <a:lnSpc>
                <a:spcPct val="115000"/>
              </a:lnSpc>
              <a:spcBef>
                <a:spcPts val="1000"/>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3pPr>
            <a:lvl4pPr marL="1828800" marR="0" lvl="3" indent="-355600" algn="l" rtl="0">
              <a:lnSpc>
                <a:spcPct val="115000"/>
              </a:lnSpc>
              <a:spcBef>
                <a:spcPts val="1000"/>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4pPr>
            <a:lvl5pPr marL="2286000" marR="0" lvl="4" indent="-355600" rtl="0">
              <a:lnSpc>
                <a:spcPct val="115000"/>
              </a:lnSpc>
              <a:spcBef>
                <a:spcPts val="1000"/>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5pPr>
            <a:lvl6pPr marL="2743200" marR="0" lvl="5" indent="-355600" algn="l" rtl="0">
              <a:lnSpc>
                <a:spcPct val="115000"/>
              </a:lnSpc>
              <a:spcBef>
                <a:spcPts val="225"/>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6pPr>
            <a:lvl7pPr marL="3200400" marR="0" lvl="6" indent="-355600" algn="l" rtl="0">
              <a:lnSpc>
                <a:spcPct val="115000"/>
              </a:lnSpc>
              <a:spcBef>
                <a:spcPts val="225"/>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7pPr>
            <a:lvl8pPr marL="3657600" marR="0" lvl="7" indent="-355600" algn="l" rtl="0">
              <a:lnSpc>
                <a:spcPct val="115000"/>
              </a:lnSpc>
              <a:spcBef>
                <a:spcPts val="225"/>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8pPr>
            <a:lvl9pPr marL="4114800" marR="0" lvl="8" indent="-355600" algn="l" rtl="0">
              <a:lnSpc>
                <a:spcPct val="115000"/>
              </a:lnSpc>
              <a:spcBef>
                <a:spcPts val="225"/>
              </a:spcBef>
              <a:spcAft>
                <a:spcPts val="0"/>
              </a:spcAft>
              <a:buClr>
                <a:srgbClr val="FFFFFF"/>
              </a:buClr>
              <a:buSzPts val="2000"/>
              <a:buFont typeface="Open Sans Light"/>
              <a:buChar char="•"/>
              <a:defRPr sz="2000" i="0" u="none" strike="noStrike" cap="none">
                <a:solidFill>
                  <a:srgbClr val="FFFFFF"/>
                </a:solidFill>
                <a:latin typeface="Open Sans Light"/>
                <a:ea typeface="Open Sans Light"/>
                <a:cs typeface="Open Sans Light"/>
                <a:sym typeface="Open Sans Light"/>
              </a:defRPr>
            </a:lvl9pPr>
          </a:lstStyle>
          <a:p>
            <a:endParaRPr/>
          </a:p>
        </p:txBody>
      </p:sp>
      <p:sp>
        <p:nvSpPr>
          <p:cNvPr id="400" name="Google Shape;400;p58"/>
          <p:cNvSpPr/>
          <p:nvPr/>
        </p:nvSpPr>
        <p:spPr>
          <a:xfrm>
            <a:off x="7936900" y="4483575"/>
            <a:ext cx="732900" cy="3054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yhjä" type="blank">
  <p:cSld name="BLANK">
    <p:spTree>
      <p:nvGrpSpPr>
        <p:cNvPr id="1" name="Shape 401"/>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Kiitos">
  <p:cSld name="Kiitos sivu">
    <p:bg>
      <p:bgPr>
        <a:solidFill>
          <a:srgbClr val="FF5000"/>
        </a:solidFill>
        <a:effectLst/>
      </p:bgPr>
    </p:bg>
    <p:spTree>
      <p:nvGrpSpPr>
        <p:cNvPr id="1" name="Shape 402"/>
        <p:cNvGrpSpPr/>
        <p:nvPr/>
      </p:nvGrpSpPr>
      <p:grpSpPr>
        <a:xfrm>
          <a:off x="0" y="0"/>
          <a:ext cx="0" cy="0"/>
          <a:chOff x="0" y="0"/>
          <a:chExt cx="0" cy="0"/>
        </a:xfrm>
      </p:grpSpPr>
      <p:pic>
        <p:nvPicPr>
          <p:cNvPr id="403" name="Google Shape;403;p60" descr="vimeo_logo_white.pdf"/>
          <p:cNvPicPr preferRelativeResize="0"/>
          <p:nvPr/>
        </p:nvPicPr>
        <p:blipFill rotWithShape="1">
          <a:blip r:embed="rId2">
            <a:alphaModFix/>
          </a:blip>
          <a:srcRect t="23075" b="17573"/>
          <a:stretch/>
        </p:blipFill>
        <p:spPr>
          <a:xfrm>
            <a:off x="3301257" y="4615240"/>
            <a:ext cx="678279" cy="243713"/>
          </a:xfrm>
          <a:prstGeom prst="rect">
            <a:avLst/>
          </a:prstGeom>
          <a:noFill/>
          <a:ln>
            <a:noFill/>
          </a:ln>
        </p:spPr>
      </p:pic>
      <p:pic>
        <p:nvPicPr>
          <p:cNvPr id="404" name="Google Shape;404;p60" descr="Twitter_logo_white.png"/>
          <p:cNvPicPr preferRelativeResize="0"/>
          <p:nvPr/>
        </p:nvPicPr>
        <p:blipFill rotWithShape="1">
          <a:blip r:embed="rId3">
            <a:alphaModFix/>
          </a:blip>
          <a:srcRect/>
          <a:stretch/>
        </p:blipFill>
        <p:spPr>
          <a:xfrm>
            <a:off x="4682228" y="4623977"/>
            <a:ext cx="323957" cy="263275"/>
          </a:xfrm>
          <a:prstGeom prst="rect">
            <a:avLst/>
          </a:prstGeom>
          <a:noFill/>
          <a:ln>
            <a:noFill/>
          </a:ln>
        </p:spPr>
      </p:pic>
      <p:pic>
        <p:nvPicPr>
          <p:cNvPr id="405" name="Google Shape;405;p60" descr="FB_logo_white.pdf"/>
          <p:cNvPicPr preferRelativeResize="0"/>
          <p:nvPr/>
        </p:nvPicPr>
        <p:blipFill rotWithShape="1">
          <a:blip r:embed="rId4">
            <a:alphaModFix/>
          </a:blip>
          <a:srcRect/>
          <a:stretch/>
        </p:blipFill>
        <p:spPr>
          <a:xfrm>
            <a:off x="2424778" y="4572001"/>
            <a:ext cx="342602" cy="333662"/>
          </a:xfrm>
          <a:prstGeom prst="rect">
            <a:avLst/>
          </a:prstGeom>
          <a:noFill/>
          <a:ln>
            <a:noFill/>
          </a:ln>
        </p:spPr>
      </p:pic>
      <p:pic>
        <p:nvPicPr>
          <p:cNvPr id="406" name="Google Shape;406;p60" descr="slideshare_logo.pdf"/>
          <p:cNvPicPr preferRelativeResize="0"/>
          <p:nvPr/>
        </p:nvPicPr>
        <p:blipFill rotWithShape="1">
          <a:blip r:embed="rId5">
            <a:alphaModFix/>
          </a:blip>
          <a:srcRect t="26492" b="32255"/>
          <a:stretch/>
        </p:blipFill>
        <p:spPr>
          <a:xfrm>
            <a:off x="726458" y="4606430"/>
            <a:ext cx="1002737" cy="294921"/>
          </a:xfrm>
          <a:prstGeom prst="rect">
            <a:avLst/>
          </a:prstGeom>
          <a:noFill/>
          <a:ln>
            <a:noFill/>
          </a:ln>
        </p:spPr>
      </p:pic>
      <p:pic>
        <p:nvPicPr>
          <p:cNvPr id="407" name="Google Shape;407;p60" descr="LinkedIn-Logo.pdf"/>
          <p:cNvPicPr preferRelativeResize="0"/>
          <p:nvPr/>
        </p:nvPicPr>
        <p:blipFill rotWithShape="1">
          <a:blip r:embed="rId6">
            <a:alphaModFix/>
          </a:blip>
          <a:srcRect/>
          <a:stretch/>
        </p:blipFill>
        <p:spPr>
          <a:xfrm>
            <a:off x="5629357" y="4675184"/>
            <a:ext cx="672875" cy="162819"/>
          </a:xfrm>
          <a:prstGeom prst="rect">
            <a:avLst/>
          </a:prstGeom>
          <a:noFill/>
          <a:ln>
            <a:noFill/>
          </a:ln>
        </p:spPr>
      </p:pic>
      <p:pic>
        <p:nvPicPr>
          <p:cNvPr id="408" name="Google Shape;408;p60" descr="forumvirium_fi.pdf"/>
          <p:cNvPicPr preferRelativeResize="0"/>
          <p:nvPr/>
        </p:nvPicPr>
        <p:blipFill rotWithShape="1">
          <a:blip r:embed="rId7">
            <a:alphaModFix/>
          </a:blip>
          <a:srcRect/>
          <a:stretch/>
        </p:blipFill>
        <p:spPr>
          <a:xfrm>
            <a:off x="6874120" y="4606430"/>
            <a:ext cx="1398790" cy="338466"/>
          </a:xfrm>
          <a:prstGeom prst="rect">
            <a:avLst/>
          </a:prstGeom>
          <a:noFill/>
          <a:ln>
            <a:noFill/>
          </a:ln>
        </p:spPr>
      </p:pic>
      <p:sp>
        <p:nvSpPr>
          <p:cNvPr id="409" name="Google Shape;409;p60"/>
          <p:cNvSpPr/>
          <p:nvPr/>
        </p:nvSpPr>
        <p:spPr>
          <a:xfrm>
            <a:off x="643925" y="417925"/>
            <a:ext cx="1316100" cy="5655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
        <p:nvSpPr>
          <p:cNvPr id="410" name="Google Shape;410;p60"/>
          <p:cNvSpPr txBox="1">
            <a:spLocks noGrp="1"/>
          </p:cNvSpPr>
          <p:nvPr>
            <p:ph type="body" idx="1"/>
          </p:nvPr>
        </p:nvSpPr>
        <p:spPr>
          <a:xfrm>
            <a:off x="829650" y="3996782"/>
            <a:ext cx="7484700" cy="410100"/>
          </a:xfrm>
          <a:prstGeom prst="rect">
            <a:avLst/>
          </a:prstGeom>
          <a:noFill/>
          <a:ln>
            <a:noFill/>
          </a:ln>
        </p:spPr>
        <p:txBody>
          <a:bodyPr spcFirstLastPara="1" wrap="square" lIns="91425" tIns="91425" rIns="91425" bIns="91425" anchor="t" anchorCtr="0">
            <a:noAutofit/>
          </a:bodyPr>
          <a:lstStyle>
            <a:lvl1pPr marL="457200" marR="0" lvl="0" indent="-330200" algn="ctr" rtl="0">
              <a:lnSpc>
                <a:spcPct val="90000"/>
              </a:lnSpc>
              <a:spcBef>
                <a:spcPts val="0"/>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1pPr>
            <a:lvl2pPr marL="914400" marR="0" lvl="1" indent="-330200" algn="ctr" rtl="0">
              <a:lnSpc>
                <a:spcPct val="100000"/>
              </a:lnSpc>
              <a:spcBef>
                <a:spcPts val="315"/>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2pPr>
            <a:lvl3pPr marL="1371600" marR="0" lvl="2" indent="-330200" algn="ctr" rtl="0">
              <a:lnSpc>
                <a:spcPct val="100000"/>
              </a:lnSpc>
              <a:spcBef>
                <a:spcPts val="270"/>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3pPr>
            <a:lvl4pPr marL="1828800" marR="0" lvl="3" indent="-330200" algn="ctr" rtl="0">
              <a:lnSpc>
                <a:spcPct val="100000"/>
              </a:lnSpc>
              <a:spcBef>
                <a:spcPts val="225"/>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4pPr>
            <a:lvl5pPr marL="2286000" marR="0" lvl="4" indent="-330200" algn="ctr" rtl="0">
              <a:lnSpc>
                <a:spcPct val="100000"/>
              </a:lnSpc>
              <a:spcBef>
                <a:spcPts val="225"/>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5pPr>
            <a:lvl6pPr marL="2743200" marR="0" lvl="5" indent="-330200" algn="ctr" rtl="0">
              <a:lnSpc>
                <a:spcPct val="100000"/>
              </a:lnSpc>
              <a:spcBef>
                <a:spcPts val="225"/>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6pPr>
            <a:lvl7pPr marL="3200400" marR="0" lvl="6" indent="-330200" algn="ctr" rtl="0">
              <a:lnSpc>
                <a:spcPct val="100000"/>
              </a:lnSpc>
              <a:spcBef>
                <a:spcPts val="225"/>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7pPr>
            <a:lvl8pPr marL="3657600" marR="0" lvl="7" indent="-330200" algn="ctr" rtl="0">
              <a:lnSpc>
                <a:spcPct val="100000"/>
              </a:lnSpc>
              <a:spcBef>
                <a:spcPts val="225"/>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8pPr>
            <a:lvl9pPr marL="4114800" marR="0" lvl="8" indent="-330200" algn="ctr" rtl="0">
              <a:lnSpc>
                <a:spcPct val="100000"/>
              </a:lnSpc>
              <a:spcBef>
                <a:spcPts val="225"/>
              </a:spcBef>
              <a:spcAft>
                <a:spcPts val="0"/>
              </a:spcAft>
              <a:buClr>
                <a:srgbClr val="FFFFFF"/>
              </a:buClr>
              <a:buSzPts val="1600"/>
              <a:buFont typeface="Open Sans Light"/>
              <a:buChar char="•"/>
              <a:defRPr sz="1600" i="0" u="none" strike="noStrike" cap="none">
                <a:solidFill>
                  <a:srgbClr val="FFFFFF"/>
                </a:solidFill>
                <a:latin typeface="Open Sans Light"/>
                <a:ea typeface="Open Sans Light"/>
                <a:cs typeface="Open Sans Light"/>
                <a:sym typeface="Open Sans Light"/>
              </a:defRPr>
            </a:lvl9pPr>
          </a:lstStyle>
          <a:p>
            <a:endParaRPr/>
          </a:p>
        </p:txBody>
      </p:sp>
      <p:sp>
        <p:nvSpPr>
          <p:cNvPr id="411" name="Google Shape;411;p60"/>
          <p:cNvSpPr txBox="1">
            <a:spLocks noGrp="1"/>
          </p:cNvSpPr>
          <p:nvPr>
            <p:ph type="title"/>
          </p:nvPr>
        </p:nvSpPr>
        <p:spPr>
          <a:xfrm>
            <a:off x="643925" y="2104369"/>
            <a:ext cx="7963800" cy="880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5400" b="1">
                <a:solidFill>
                  <a:srgbClr val="FFFFFF"/>
                </a:solidFill>
                <a:latin typeface="Open Sans"/>
                <a:ea typeface="Open Sans"/>
                <a:cs typeface="Open Sans"/>
                <a:sym typeface="Open Sans"/>
              </a:defRPr>
            </a:lvl1pPr>
            <a:lvl2pPr lvl="1" algn="ctr" rtl="0">
              <a:spcBef>
                <a:spcPts val="0"/>
              </a:spcBef>
              <a:spcAft>
                <a:spcPts val="0"/>
              </a:spcAft>
              <a:buNone/>
              <a:defRPr sz="5400" b="1">
                <a:solidFill>
                  <a:srgbClr val="FFFFFF"/>
                </a:solidFill>
                <a:latin typeface="Open Sans"/>
                <a:ea typeface="Open Sans"/>
                <a:cs typeface="Open Sans"/>
                <a:sym typeface="Open Sans"/>
              </a:defRPr>
            </a:lvl2pPr>
            <a:lvl3pPr lvl="2" algn="ctr" rtl="0">
              <a:spcBef>
                <a:spcPts val="0"/>
              </a:spcBef>
              <a:spcAft>
                <a:spcPts val="0"/>
              </a:spcAft>
              <a:buNone/>
              <a:defRPr sz="5400" b="1">
                <a:solidFill>
                  <a:srgbClr val="FFFFFF"/>
                </a:solidFill>
                <a:latin typeface="Open Sans"/>
                <a:ea typeface="Open Sans"/>
                <a:cs typeface="Open Sans"/>
                <a:sym typeface="Open Sans"/>
              </a:defRPr>
            </a:lvl3pPr>
            <a:lvl4pPr lvl="3" algn="ctr" rtl="0">
              <a:spcBef>
                <a:spcPts val="0"/>
              </a:spcBef>
              <a:spcAft>
                <a:spcPts val="0"/>
              </a:spcAft>
              <a:buNone/>
              <a:defRPr sz="5400" b="1">
                <a:solidFill>
                  <a:srgbClr val="FFFFFF"/>
                </a:solidFill>
                <a:latin typeface="Open Sans"/>
                <a:ea typeface="Open Sans"/>
                <a:cs typeface="Open Sans"/>
                <a:sym typeface="Open Sans"/>
              </a:defRPr>
            </a:lvl4pPr>
            <a:lvl5pPr lvl="4" algn="ctr" rtl="0">
              <a:spcBef>
                <a:spcPts val="0"/>
              </a:spcBef>
              <a:spcAft>
                <a:spcPts val="0"/>
              </a:spcAft>
              <a:buNone/>
              <a:defRPr sz="5400" b="1">
                <a:solidFill>
                  <a:srgbClr val="FFFFFF"/>
                </a:solidFill>
                <a:latin typeface="Open Sans"/>
                <a:ea typeface="Open Sans"/>
                <a:cs typeface="Open Sans"/>
                <a:sym typeface="Open Sans"/>
              </a:defRPr>
            </a:lvl5pPr>
            <a:lvl6pPr lvl="5" algn="ctr" rtl="0">
              <a:spcBef>
                <a:spcPts val="0"/>
              </a:spcBef>
              <a:spcAft>
                <a:spcPts val="0"/>
              </a:spcAft>
              <a:buNone/>
              <a:defRPr sz="5400" b="1">
                <a:solidFill>
                  <a:srgbClr val="FFFFFF"/>
                </a:solidFill>
                <a:latin typeface="Open Sans"/>
                <a:ea typeface="Open Sans"/>
                <a:cs typeface="Open Sans"/>
                <a:sym typeface="Open Sans"/>
              </a:defRPr>
            </a:lvl6pPr>
            <a:lvl7pPr lvl="6" algn="ctr" rtl="0">
              <a:spcBef>
                <a:spcPts val="0"/>
              </a:spcBef>
              <a:spcAft>
                <a:spcPts val="0"/>
              </a:spcAft>
              <a:buNone/>
              <a:defRPr sz="5400" b="1">
                <a:solidFill>
                  <a:srgbClr val="FFFFFF"/>
                </a:solidFill>
                <a:latin typeface="Open Sans"/>
                <a:ea typeface="Open Sans"/>
                <a:cs typeface="Open Sans"/>
                <a:sym typeface="Open Sans"/>
              </a:defRPr>
            </a:lvl7pPr>
            <a:lvl8pPr lvl="7" algn="ctr" rtl="0">
              <a:spcBef>
                <a:spcPts val="0"/>
              </a:spcBef>
              <a:spcAft>
                <a:spcPts val="0"/>
              </a:spcAft>
              <a:buNone/>
              <a:defRPr sz="5400" b="1">
                <a:solidFill>
                  <a:srgbClr val="FFFFFF"/>
                </a:solidFill>
                <a:latin typeface="Open Sans"/>
                <a:ea typeface="Open Sans"/>
                <a:cs typeface="Open Sans"/>
                <a:sym typeface="Open Sans"/>
              </a:defRPr>
            </a:lvl8pPr>
            <a:lvl9pPr lvl="8" algn="ctr" rtl="0">
              <a:spcBef>
                <a:spcPts val="0"/>
              </a:spcBef>
              <a:spcAft>
                <a:spcPts val="0"/>
              </a:spcAft>
              <a:buNone/>
              <a:defRPr sz="5400" b="1">
                <a:solidFill>
                  <a:srgbClr val="FFFFFF"/>
                </a:solidFill>
                <a:latin typeface="Open Sans"/>
                <a:ea typeface="Open Sans"/>
                <a:cs typeface="Open Sans"/>
                <a:sym typeface="Open Sa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 - Aloitus" type="title">
  <p:cSld name="TITLE">
    <p:spTree>
      <p:nvGrpSpPr>
        <p:cNvPr id="1" name="Shape 416"/>
        <p:cNvGrpSpPr/>
        <p:nvPr/>
      </p:nvGrpSpPr>
      <p:grpSpPr>
        <a:xfrm>
          <a:off x="0" y="0"/>
          <a:ext cx="0" cy="0"/>
          <a:chOff x="0" y="0"/>
          <a:chExt cx="0" cy="0"/>
        </a:xfrm>
      </p:grpSpPr>
      <p:sp>
        <p:nvSpPr>
          <p:cNvPr id="417" name="Google Shape;417;p62"/>
          <p:cNvSpPr/>
          <p:nvPr/>
        </p:nvSpPr>
        <p:spPr>
          <a:xfrm>
            <a:off x="300" y="0"/>
            <a:ext cx="9144000" cy="1926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62"/>
          <p:cNvSpPr/>
          <p:nvPr/>
        </p:nvSpPr>
        <p:spPr>
          <a:xfrm>
            <a:off x="0" y="0"/>
            <a:ext cx="9152400" cy="2827800"/>
          </a:xfrm>
          <a:prstGeom prst="rect">
            <a:avLst/>
          </a:prstGeom>
          <a:solidFill>
            <a:srgbClr val="FFF3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9" name="Google Shape;419;p62"/>
          <p:cNvPicPr preferRelativeResize="0"/>
          <p:nvPr/>
        </p:nvPicPr>
        <p:blipFill rotWithShape="1">
          <a:blip r:embed="rId2">
            <a:alphaModFix/>
          </a:blip>
          <a:srcRect/>
          <a:stretch/>
        </p:blipFill>
        <p:spPr>
          <a:xfrm>
            <a:off x="-94422" y="253138"/>
            <a:ext cx="4431300" cy="2339709"/>
          </a:xfrm>
          <a:prstGeom prst="rect">
            <a:avLst/>
          </a:prstGeom>
          <a:noFill/>
          <a:ln>
            <a:noFill/>
          </a:ln>
        </p:spPr>
      </p:pic>
      <p:sp>
        <p:nvSpPr>
          <p:cNvPr id="420" name="Google Shape;420;p62"/>
          <p:cNvSpPr>
            <a:spLocks noGrp="1"/>
          </p:cNvSpPr>
          <p:nvPr>
            <p:ph type="pic" idx="2"/>
          </p:nvPr>
        </p:nvSpPr>
        <p:spPr>
          <a:xfrm>
            <a:off x="4373225" y="-50"/>
            <a:ext cx="4779000" cy="2827800"/>
          </a:xfrm>
          <a:prstGeom prst="rect">
            <a:avLst/>
          </a:prstGeom>
          <a:noFill/>
          <a:ln>
            <a:noFill/>
          </a:ln>
        </p:spPr>
      </p:sp>
      <p:sp>
        <p:nvSpPr>
          <p:cNvPr id="421" name="Google Shape;421;p62"/>
          <p:cNvSpPr txBox="1">
            <a:spLocks noGrp="1"/>
          </p:cNvSpPr>
          <p:nvPr>
            <p:ph type="title"/>
          </p:nvPr>
        </p:nvSpPr>
        <p:spPr>
          <a:xfrm>
            <a:off x="832825" y="3369625"/>
            <a:ext cx="7831800" cy="11412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4000"/>
              <a:buNone/>
              <a:defRPr sz="4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422" name="Google Shape;422;p62"/>
          <p:cNvCxnSpPr/>
          <p:nvPr/>
        </p:nvCxnSpPr>
        <p:spPr>
          <a:xfrm>
            <a:off x="508950" y="3369625"/>
            <a:ext cx="0" cy="1141200"/>
          </a:xfrm>
          <a:prstGeom prst="straightConnector1">
            <a:avLst/>
          </a:prstGeom>
          <a:noFill/>
          <a:ln w="9525" cap="flat" cmpd="sng">
            <a:solidFill>
              <a:srgbClr val="FF5000"/>
            </a:solidFill>
            <a:prstDash val="solid"/>
            <a:round/>
            <a:headEnd type="none" w="sm" len="sm"/>
            <a:tailEnd type="none" w="sm" len="sm"/>
          </a:ln>
        </p:spPr>
      </p:cxnSp>
      <p:sp>
        <p:nvSpPr>
          <p:cNvPr id="423" name="Google Shape;423;p62"/>
          <p:cNvSpPr txBox="1">
            <a:spLocks noGrp="1"/>
          </p:cNvSpPr>
          <p:nvPr>
            <p:ph type="subTitle" idx="1"/>
          </p:nvPr>
        </p:nvSpPr>
        <p:spPr>
          <a:xfrm>
            <a:off x="4437800" y="4773775"/>
            <a:ext cx="4226700" cy="172500"/>
          </a:xfrm>
          <a:prstGeom prst="rect">
            <a:avLst/>
          </a:prstGeom>
          <a:noFill/>
          <a:ln>
            <a:noFill/>
          </a:ln>
        </p:spPr>
        <p:txBody>
          <a:bodyPr spcFirstLastPara="1" wrap="square" lIns="0" tIns="0" rIns="0" bIns="0" anchor="t" anchorCtr="0">
            <a:noAutofit/>
          </a:bodyPr>
          <a:lstStyle>
            <a:lvl1pPr lvl="0" algn="r" rtl="0">
              <a:lnSpc>
                <a:spcPct val="115000"/>
              </a:lnSpc>
              <a:spcBef>
                <a:spcPts val="0"/>
              </a:spcBef>
              <a:spcAft>
                <a:spcPts val="0"/>
              </a:spcAft>
              <a:buClr>
                <a:srgbClr val="6E6E73"/>
              </a:buClr>
              <a:buSzPts val="1000"/>
              <a:buNone/>
              <a:defRPr sz="1000">
                <a:solidFill>
                  <a:srgbClr val="6E6E73"/>
                </a:solidFill>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 - Otsikko, teksti" type="twoColTx">
  <p:cSld name="TITLE_AND_TWO_COLUMNS">
    <p:spTree>
      <p:nvGrpSpPr>
        <p:cNvPr id="1" name="Shape 424"/>
        <p:cNvGrpSpPr/>
        <p:nvPr/>
      </p:nvGrpSpPr>
      <p:grpSpPr>
        <a:xfrm>
          <a:off x="0" y="0"/>
          <a:ext cx="0" cy="0"/>
          <a:chOff x="0" y="0"/>
          <a:chExt cx="0" cy="0"/>
        </a:xfrm>
      </p:grpSpPr>
      <p:sp>
        <p:nvSpPr>
          <p:cNvPr id="425" name="Google Shape;425;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sp>
        <p:nvSpPr>
          <p:cNvPr id="426" name="Google Shape;426;p63"/>
          <p:cNvSpPr/>
          <p:nvPr/>
        </p:nvSpPr>
        <p:spPr>
          <a:xfrm>
            <a:off x="-100" y="-16575"/>
            <a:ext cx="9144000" cy="1646100"/>
          </a:xfrm>
          <a:prstGeom prst="rect">
            <a:avLst/>
          </a:prstGeom>
          <a:solidFill>
            <a:srgbClr val="FFF3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63"/>
          <p:cNvSpPr txBox="1">
            <a:spLocks noGrp="1"/>
          </p:cNvSpPr>
          <p:nvPr>
            <p:ph type="title"/>
          </p:nvPr>
        </p:nvSpPr>
        <p:spPr>
          <a:xfrm>
            <a:off x="717275" y="416275"/>
            <a:ext cx="8055600" cy="7764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428" name="Google Shape;428;p63"/>
          <p:cNvCxnSpPr/>
          <p:nvPr/>
        </p:nvCxnSpPr>
        <p:spPr>
          <a:xfrm>
            <a:off x="488675" y="402555"/>
            <a:ext cx="9900" cy="776400"/>
          </a:xfrm>
          <a:prstGeom prst="straightConnector1">
            <a:avLst/>
          </a:prstGeom>
          <a:noFill/>
          <a:ln w="9525" cap="flat" cmpd="sng">
            <a:solidFill>
              <a:srgbClr val="FF5000"/>
            </a:solidFill>
            <a:prstDash val="solid"/>
            <a:round/>
            <a:headEnd type="none" w="sm" len="sm"/>
            <a:tailEnd type="none" w="sm" len="sm"/>
          </a:ln>
        </p:spPr>
      </p:cxnSp>
      <p:sp>
        <p:nvSpPr>
          <p:cNvPr id="429" name="Google Shape;429;p63"/>
          <p:cNvSpPr txBox="1">
            <a:spLocks noGrp="1"/>
          </p:cNvSpPr>
          <p:nvPr>
            <p:ph type="body" idx="1"/>
          </p:nvPr>
        </p:nvSpPr>
        <p:spPr>
          <a:xfrm>
            <a:off x="488675" y="2032000"/>
            <a:ext cx="8284200" cy="25887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a:solidFill>
                  <a:srgbClr val="222222"/>
                </a:solidFill>
              </a:defRPr>
            </a:lvl1pPr>
            <a:lvl2pPr marL="914400" lvl="1" indent="-342900" algn="l" rtl="0">
              <a:lnSpc>
                <a:spcPct val="115000"/>
              </a:lnSpc>
              <a:spcBef>
                <a:spcPts val="0"/>
              </a:spcBef>
              <a:spcAft>
                <a:spcPts val="0"/>
              </a:spcAft>
              <a:buClr>
                <a:srgbClr val="222222"/>
              </a:buClr>
              <a:buSzPts val="1800"/>
              <a:buChar char="○"/>
              <a:defRPr sz="1800">
                <a:solidFill>
                  <a:srgbClr val="222222"/>
                </a:solidFill>
              </a:defRPr>
            </a:lvl2pPr>
            <a:lvl3pPr marL="1371600" lvl="2" indent="-342900" algn="l" rtl="0">
              <a:lnSpc>
                <a:spcPct val="115000"/>
              </a:lnSpc>
              <a:spcBef>
                <a:spcPts val="0"/>
              </a:spcBef>
              <a:spcAft>
                <a:spcPts val="0"/>
              </a:spcAft>
              <a:buClr>
                <a:srgbClr val="222222"/>
              </a:buClr>
              <a:buSzPts val="1800"/>
              <a:buChar char="■"/>
              <a:defRPr sz="1800">
                <a:solidFill>
                  <a:srgbClr val="222222"/>
                </a:solidFill>
              </a:defRPr>
            </a:lvl3pPr>
            <a:lvl4pPr marL="1828800" lvl="3" indent="-342900" algn="l" rtl="0">
              <a:lnSpc>
                <a:spcPct val="115000"/>
              </a:lnSpc>
              <a:spcBef>
                <a:spcPts val="0"/>
              </a:spcBef>
              <a:spcAft>
                <a:spcPts val="0"/>
              </a:spcAft>
              <a:buClr>
                <a:srgbClr val="222222"/>
              </a:buClr>
              <a:buSzPts val="1800"/>
              <a:buChar char="●"/>
              <a:defRPr sz="1800">
                <a:solidFill>
                  <a:srgbClr val="222222"/>
                </a:solidFill>
              </a:defRPr>
            </a:lvl4pPr>
            <a:lvl5pPr marL="2286000" lvl="4" indent="-342900" algn="l" rtl="0">
              <a:lnSpc>
                <a:spcPct val="115000"/>
              </a:lnSpc>
              <a:spcBef>
                <a:spcPts val="0"/>
              </a:spcBef>
              <a:spcAft>
                <a:spcPts val="0"/>
              </a:spcAft>
              <a:buClr>
                <a:srgbClr val="222222"/>
              </a:buClr>
              <a:buSzPts val="1800"/>
              <a:buChar char="○"/>
              <a:defRPr sz="1800">
                <a:solidFill>
                  <a:srgbClr val="222222"/>
                </a:solidFill>
              </a:defRPr>
            </a:lvl5pPr>
            <a:lvl6pPr marL="2743200" lvl="5" indent="-342900" algn="l" rtl="0">
              <a:lnSpc>
                <a:spcPct val="115000"/>
              </a:lnSpc>
              <a:spcBef>
                <a:spcPts val="0"/>
              </a:spcBef>
              <a:spcAft>
                <a:spcPts val="0"/>
              </a:spcAft>
              <a:buClr>
                <a:srgbClr val="222222"/>
              </a:buClr>
              <a:buSzPts val="1800"/>
              <a:buChar char="■"/>
              <a:defRPr sz="1800">
                <a:solidFill>
                  <a:srgbClr val="222222"/>
                </a:solidFill>
              </a:defRPr>
            </a:lvl6pPr>
            <a:lvl7pPr marL="3200400" lvl="6" indent="-342900" algn="l" rtl="0">
              <a:lnSpc>
                <a:spcPct val="115000"/>
              </a:lnSpc>
              <a:spcBef>
                <a:spcPts val="0"/>
              </a:spcBef>
              <a:spcAft>
                <a:spcPts val="0"/>
              </a:spcAft>
              <a:buClr>
                <a:srgbClr val="222222"/>
              </a:buClr>
              <a:buSzPts val="1800"/>
              <a:buChar char="●"/>
              <a:defRPr sz="1800">
                <a:solidFill>
                  <a:srgbClr val="222222"/>
                </a:solidFill>
              </a:defRPr>
            </a:lvl7pPr>
            <a:lvl8pPr marL="3657600" lvl="7" indent="-342900" algn="l" rtl="0">
              <a:lnSpc>
                <a:spcPct val="115000"/>
              </a:lnSpc>
              <a:spcBef>
                <a:spcPts val="0"/>
              </a:spcBef>
              <a:spcAft>
                <a:spcPts val="0"/>
              </a:spcAft>
              <a:buClr>
                <a:srgbClr val="222222"/>
              </a:buClr>
              <a:buSzPts val="1800"/>
              <a:buChar char="○"/>
              <a:defRPr sz="1800">
                <a:solidFill>
                  <a:srgbClr val="222222"/>
                </a:solidFill>
              </a:defRPr>
            </a:lvl8pPr>
            <a:lvl9pPr marL="4114800" lvl="8" indent="-342900" algn="l" rtl="0">
              <a:lnSpc>
                <a:spcPct val="115000"/>
              </a:lnSpc>
              <a:spcBef>
                <a:spcPts val="0"/>
              </a:spcBef>
              <a:spcAft>
                <a:spcPts val="0"/>
              </a:spcAft>
              <a:buClr>
                <a:srgbClr val="222222"/>
              </a:buClr>
              <a:buSzPts val="1800"/>
              <a:buChar char="■"/>
              <a:defRPr sz="1800">
                <a:solidFill>
                  <a:srgbClr val="222222"/>
                </a:solidFil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9 - Väliotsikko">
  <p:cSld name="SECTION_HEADER_1_1_1_1_1_1_2">
    <p:spTree>
      <p:nvGrpSpPr>
        <p:cNvPr id="1" name="Shape 430"/>
        <p:cNvGrpSpPr/>
        <p:nvPr/>
      </p:nvGrpSpPr>
      <p:grpSpPr>
        <a:xfrm>
          <a:off x="0" y="0"/>
          <a:ext cx="0" cy="0"/>
          <a:chOff x="0" y="0"/>
          <a:chExt cx="0" cy="0"/>
        </a:xfrm>
      </p:grpSpPr>
      <p:sp>
        <p:nvSpPr>
          <p:cNvPr id="431" name="Google Shape;431;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sp>
        <p:nvSpPr>
          <p:cNvPr id="432" name="Google Shape;432;p64"/>
          <p:cNvSpPr/>
          <p:nvPr/>
        </p:nvSpPr>
        <p:spPr>
          <a:xfrm>
            <a:off x="300" y="0"/>
            <a:ext cx="9144000" cy="5143500"/>
          </a:xfrm>
          <a:prstGeom prst="rect">
            <a:avLst/>
          </a:prstGeom>
          <a:solidFill>
            <a:srgbClr val="FFF3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3" name="Google Shape;433;p64"/>
          <p:cNvCxnSpPr/>
          <p:nvPr/>
        </p:nvCxnSpPr>
        <p:spPr>
          <a:xfrm>
            <a:off x="1557125" y="1755923"/>
            <a:ext cx="0" cy="1590300"/>
          </a:xfrm>
          <a:prstGeom prst="straightConnector1">
            <a:avLst/>
          </a:prstGeom>
          <a:noFill/>
          <a:ln w="9525" cap="flat" cmpd="sng">
            <a:solidFill>
              <a:srgbClr val="FF5000"/>
            </a:solidFill>
            <a:prstDash val="solid"/>
            <a:round/>
            <a:headEnd type="none" w="sm" len="sm"/>
            <a:tailEnd type="none" w="sm" len="sm"/>
          </a:ln>
        </p:spPr>
      </p:cxnSp>
      <p:sp>
        <p:nvSpPr>
          <p:cNvPr id="434" name="Google Shape;434;p64"/>
          <p:cNvSpPr txBox="1">
            <a:spLocks noGrp="1"/>
          </p:cNvSpPr>
          <p:nvPr>
            <p:ph type="title"/>
          </p:nvPr>
        </p:nvSpPr>
        <p:spPr>
          <a:xfrm>
            <a:off x="1916975" y="1754050"/>
            <a:ext cx="4850100" cy="1590300"/>
          </a:xfrm>
          <a:prstGeom prst="rect">
            <a:avLst/>
          </a:prstGeom>
          <a:noFill/>
          <a:ln>
            <a:noFill/>
          </a:ln>
        </p:spPr>
        <p:txBody>
          <a:bodyPr spcFirstLastPara="1" wrap="square" lIns="0" tIns="0" rIns="91425" bIns="0" anchor="ctr" anchorCtr="0">
            <a:noAutofit/>
          </a:bodyPr>
          <a:lstStyle>
            <a:lvl1pPr lvl="0" algn="l" rtl="0">
              <a:lnSpc>
                <a:spcPct val="100000"/>
              </a:lnSpc>
              <a:spcBef>
                <a:spcPts val="0"/>
              </a:spcBef>
              <a:spcAft>
                <a:spcPts val="0"/>
              </a:spcAft>
              <a:buSzPts val="4000"/>
              <a:buNone/>
              <a:defRPr sz="4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7 - Otsikko, teksti, kuva sivupalkissa">
  <p:cSld name="TITLE_AND_TWO_COLUMNS_2_1">
    <p:spTree>
      <p:nvGrpSpPr>
        <p:cNvPr id="1" name="Shape 435"/>
        <p:cNvGrpSpPr/>
        <p:nvPr/>
      </p:nvGrpSpPr>
      <p:grpSpPr>
        <a:xfrm>
          <a:off x="0" y="0"/>
          <a:ext cx="0" cy="0"/>
          <a:chOff x="0" y="0"/>
          <a:chExt cx="0" cy="0"/>
        </a:xfrm>
      </p:grpSpPr>
      <p:sp>
        <p:nvSpPr>
          <p:cNvPr id="436" name="Google Shape;436;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sp>
        <p:nvSpPr>
          <p:cNvPr id="437" name="Google Shape;437;p65"/>
          <p:cNvSpPr/>
          <p:nvPr/>
        </p:nvSpPr>
        <p:spPr>
          <a:xfrm flipH="1">
            <a:off x="6452100" y="-8275"/>
            <a:ext cx="2691900" cy="5143500"/>
          </a:xfrm>
          <a:prstGeom prst="rect">
            <a:avLst/>
          </a:prstGeom>
          <a:solidFill>
            <a:srgbClr val="FFF3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65"/>
          <p:cNvSpPr txBox="1">
            <a:spLocks noGrp="1"/>
          </p:cNvSpPr>
          <p:nvPr>
            <p:ph type="title"/>
          </p:nvPr>
        </p:nvSpPr>
        <p:spPr>
          <a:xfrm>
            <a:off x="717275" y="416270"/>
            <a:ext cx="5244600" cy="896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439" name="Google Shape;439;p65"/>
          <p:cNvCxnSpPr/>
          <p:nvPr/>
        </p:nvCxnSpPr>
        <p:spPr>
          <a:xfrm>
            <a:off x="488675" y="402555"/>
            <a:ext cx="0" cy="939300"/>
          </a:xfrm>
          <a:prstGeom prst="straightConnector1">
            <a:avLst/>
          </a:prstGeom>
          <a:noFill/>
          <a:ln w="9525" cap="flat" cmpd="sng">
            <a:solidFill>
              <a:srgbClr val="FF5000"/>
            </a:solidFill>
            <a:prstDash val="solid"/>
            <a:round/>
            <a:headEnd type="none" w="sm" len="sm"/>
            <a:tailEnd type="none" w="sm" len="sm"/>
          </a:ln>
        </p:spPr>
      </p:cxnSp>
      <p:sp>
        <p:nvSpPr>
          <p:cNvPr id="440" name="Google Shape;440;p65"/>
          <p:cNvSpPr>
            <a:spLocks noGrp="1"/>
          </p:cNvSpPr>
          <p:nvPr>
            <p:ph type="pic" idx="2"/>
          </p:nvPr>
        </p:nvSpPr>
        <p:spPr>
          <a:xfrm>
            <a:off x="6690275" y="1706125"/>
            <a:ext cx="2248200" cy="2957100"/>
          </a:xfrm>
          <a:prstGeom prst="rect">
            <a:avLst/>
          </a:prstGeom>
          <a:noFill/>
          <a:ln>
            <a:noFill/>
          </a:ln>
        </p:spPr>
      </p:sp>
      <p:sp>
        <p:nvSpPr>
          <p:cNvPr id="441" name="Google Shape;441;p65"/>
          <p:cNvSpPr txBox="1">
            <a:spLocks noGrp="1"/>
          </p:cNvSpPr>
          <p:nvPr>
            <p:ph type="body" idx="1"/>
          </p:nvPr>
        </p:nvSpPr>
        <p:spPr>
          <a:xfrm>
            <a:off x="488675" y="1919275"/>
            <a:ext cx="5473200" cy="27441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a:solidFill>
                  <a:srgbClr val="222222"/>
                </a:solidFill>
              </a:defRPr>
            </a:lvl1pPr>
            <a:lvl2pPr marL="914400" lvl="1" indent="-342900" algn="l" rtl="0">
              <a:lnSpc>
                <a:spcPct val="115000"/>
              </a:lnSpc>
              <a:spcBef>
                <a:spcPts val="0"/>
              </a:spcBef>
              <a:spcAft>
                <a:spcPts val="0"/>
              </a:spcAft>
              <a:buClr>
                <a:srgbClr val="222222"/>
              </a:buClr>
              <a:buSzPts val="1800"/>
              <a:buChar char="○"/>
              <a:defRPr sz="1800">
                <a:solidFill>
                  <a:srgbClr val="222222"/>
                </a:solidFill>
              </a:defRPr>
            </a:lvl2pPr>
            <a:lvl3pPr marL="1371600" lvl="2" indent="-342900" algn="l" rtl="0">
              <a:lnSpc>
                <a:spcPct val="115000"/>
              </a:lnSpc>
              <a:spcBef>
                <a:spcPts val="0"/>
              </a:spcBef>
              <a:spcAft>
                <a:spcPts val="0"/>
              </a:spcAft>
              <a:buClr>
                <a:srgbClr val="222222"/>
              </a:buClr>
              <a:buSzPts val="1800"/>
              <a:buChar char="■"/>
              <a:defRPr sz="1800">
                <a:solidFill>
                  <a:srgbClr val="222222"/>
                </a:solidFill>
              </a:defRPr>
            </a:lvl3pPr>
            <a:lvl4pPr marL="1828800" lvl="3" indent="-342900" algn="l" rtl="0">
              <a:lnSpc>
                <a:spcPct val="115000"/>
              </a:lnSpc>
              <a:spcBef>
                <a:spcPts val="0"/>
              </a:spcBef>
              <a:spcAft>
                <a:spcPts val="0"/>
              </a:spcAft>
              <a:buClr>
                <a:srgbClr val="222222"/>
              </a:buClr>
              <a:buSzPts val="1800"/>
              <a:buChar char="●"/>
              <a:defRPr sz="1800">
                <a:solidFill>
                  <a:srgbClr val="222222"/>
                </a:solidFill>
              </a:defRPr>
            </a:lvl4pPr>
            <a:lvl5pPr marL="2286000" lvl="4" indent="-342900" algn="l" rtl="0">
              <a:lnSpc>
                <a:spcPct val="115000"/>
              </a:lnSpc>
              <a:spcBef>
                <a:spcPts val="0"/>
              </a:spcBef>
              <a:spcAft>
                <a:spcPts val="0"/>
              </a:spcAft>
              <a:buClr>
                <a:srgbClr val="222222"/>
              </a:buClr>
              <a:buSzPts val="1800"/>
              <a:buChar char="○"/>
              <a:defRPr sz="1800">
                <a:solidFill>
                  <a:srgbClr val="222222"/>
                </a:solidFill>
              </a:defRPr>
            </a:lvl5pPr>
            <a:lvl6pPr marL="2743200" lvl="5" indent="-342900" algn="l" rtl="0">
              <a:lnSpc>
                <a:spcPct val="115000"/>
              </a:lnSpc>
              <a:spcBef>
                <a:spcPts val="0"/>
              </a:spcBef>
              <a:spcAft>
                <a:spcPts val="0"/>
              </a:spcAft>
              <a:buClr>
                <a:srgbClr val="222222"/>
              </a:buClr>
              <a:buSzPts val="1800"/>
              <a:buChar char="■"/>
              <a:defRPr sz="1800">
                <a:solidFill>
                  <a:srgbClr val="222222"/>
                </a:solidFill>
              </a:defRPr>
            </a:lvl6pPr>
            <a:lvl7pPr marL="3200400" lvl="6" indent="-342900" algn="l" rtl="0">
              <a:lnSpc>
                <a:spcPct val="115000"/>
              </a:lnSpc>
              <a:spcBef>
                <a:spcPts val="0"/>
              </a:spcBef>
              <a:spcAft>
                <a:spcPts val="0"/>
              </a:spcAft>
              <a:buClr>
                <a:srgbClr val="222222"/>
              </a:buClr>
              <a:buSzPts val="1800"/>
              <a:buChar char="●"/>
              <a:defRPr sz="1800">
                <a:solidFill>
                  <a:srgbClr val="222222"/>
                </a:solidFill>
              </a:defRPr>
            </a:lvl7pPr>
            <a:lvl8pPr marL="3657600" lvl="7" indent="-342900" algn="l" rtl="0">
              <a:lnSpc>
                <a:spcPct val="115000"/>
              </a:lnSpc>
              <a:spcBef>
                <a:spcPts val="0"/>
              </a:spcBef>
              <a:spcAft>
                <a:spcPts val="0"/>
              </a:spcAft>
              <a:buClr>
                <a:srgbClr val="222222"/>
              </a:buClr>
              <a:buSzPts val="1800"/>
              <a:buChar char="○"/>
              <a:defRPr sz="1800">
                <a:solidFill>
                  <a:srgbClr val="222222"/>
                </a:solidFill>
              </a:defRPr>
            </a:lvl8pPr>
            <a:lvl9pPr marL="4114800" lvl="8" indent="-342900" algn="l" rtl="0">
              <a:lnSpc>
                <a:spcPct val="115000"/>
              </a:lnSpc>
              <a:spcBef>
                <a:spcPts val="0"/>
              </a:spcBef>
              <a:spcAft>
                <a:spcPts val="0"/>
              </a:spcAft>
              <a:buClr>
                <a:srgbClr val="222222"/>
              </a:buClr>
              <a:buSzPts val="1800"/>
              <a:buChar char="■"/>
              <a:defRPr sz="1800">
                <a:solidFill>
                  <a:srgbClr val="22222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5 - Pitkä otsikko, kolme kuvaa, teksti ">
  <p:cSld name="TITLE_AND_BODY_1_2">
    <p:spTree>
      <p:nvGrpSpPr>
        <p:cNvPr id="1" name="Shape 442"/>
        <p:cNvGrpSpPr/>
        <p:nvPr/>
      </p:nvGrpSpPr>
      <p:grpSpPr>
        <a:xfrm>
          <a:off x="0" y="0"/>
          <a:ext cx="0" cy="0"/>
          <a:chOff x="0" y="0"/>
          <a:chExt cx="0" cy="0"/>
        </a:xfrm>
      </p:grpSpPr>
      <p:sp>
        <p:nvSpPr>
          <p:cNvPr id="443" name="Google Shape;443;p66"/>
          <p:cNvSpPr/>
          <p:nvPr/>
        </p:nvSpPr>
        <p:spPr>
          <a:xfrm>
            <a:off x="10925" y="2146975"/>
            <a:ext cx="9144000" cy="2996400"/>
          </a:xfrm>
          <a:prstGeom prst="rect">
            <a:avLst/>
          </a:prstGeom>
          <a:solidFill>
            <a:srgbClr val="FFF3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66"/>
          <p:cNvSpPr txBox="1">
            <a:spLocks noGrp="1"/>
          </p:cNvSpPr>
          <p:nvPr>
            <p:ph type="title"/>
          </p:nvPr>
        </p:nvSpPr>
        <p:spPr>
          <a:xfrm>
            <a:off x="717275" y="402425"/>
            <a:ext cx="3605400" cy="13254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45" name="Google Shape;445;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cxnSp>
        <p:nvCxnSpPr>
          <p:cNvPr id="446" name="Google Shape;446;p66"/>
          <p:cNvCxnSpPr/>
          <p:nvPr/>
        </p:nvCxnSpPr>
        <p:spPr>
          <a:xfrm>
            <a:off x="488675" y="402555"/>
            <a:ext cx="0" cy="1325400"/>
          </a:xfrm>
          <a:prstGeom prst="straightConnector1">
            <a:avLst/>
          </a:prstGeom>
          <a:noFill/>
          <a:ln w="9525" cap="flat" cmpd="sng">
            <a:solidFill>
              <a:srgbClr val="FF5000"/>
            </a:solidFill>
            <a:prstDash val="solid"/>
            <a:round/>
            <a:headEnd type="none" w="sm" len="sm"/>
            <a:tailEnd type="none" w="sm" len="sm"/>
          </a:ln>
        </p:spPr>
      </p:cxnSp>
      <p:sp>
        <p:nvSpPr>
          <p:cNvPr id="447" name="Google Shape;447;p66"/>
          <p:cNvSpPr>
            <a:spLocks noGrp="1"/>
          </p:cNvSpPr>
          <p:nvPr>
            <p:ph type="pic" idx="2"/>
          </p:nvPr>
        </p:nvSpPr>
        <p:spPr>
          <a:xfrm>
            <a:off x="6588525" y="3526889"/>
            <a:ext cx="2260200" cy="1370700"/>
          </a:xfrm>
          <a:prstGeom prst="rect">
            <a:avLst/>
          </a:prstGeom>
          <a:noFill/>
          <a:ln>
            <a:noFill/>
          </a:ln>
        </p:spPr>
      </p:sp>
      <p:sp>
        <p:nvSpPr>
          <p:cNvPr id="448" name="Google Shape;448;p66"/>
          <p:cNvSpPr>
            <a:spLocks noGrp="1"/>
          </p:cNvSpPr>
          <p:nvPr>
            <p:ph type="pic" idx="3"/>
          </p:nvPr>
        </p:nvSpPr>
        <p:spPr>
          <a:xfrm>
            <a:off x="4688783" y="3526775"/>
            <a:ext cx="1645200" cy="1370700"/>
          </a:xfrm>
          <a:prstGeom prst="rect">
            <a:avLst/>
          </a:prstGeom>
          <a:noFill/>
          <a:ln>
            <a:noFill/>
          </a:ln>
        </p:spPr>
      </p:sp>
      <p:sp>
        <p:nvSpPr>
          <p:cNvPr id="449" name="Google Shape;449;p66"/>
          <p:cNvSpPr>
            <a:spLocks noGrp="1"/>
          </p:cNvSpPr>
          <p:nvPr>
            <p:ph type="pic" idx="4"/>
          </p:nvPr>
        </p:nvSpPr>
        <p:spPr>
          <a:xfrm>
            <a:off x="4688775" y="-75"/>
            <a:ext cx="4466100" cy="3297300"/>
          </a:xfrm>
          <a:prstGeom prst="rect">
            <a:avLst/>
          </a:prstGeom>
          <a:noFill/>
          <a:ln>
            <a:noFill/>
          </a:ln>
        </p:spPr>
      </p:sp>
      <p:sp>
        <p:nvSpPr>
          <p:cNvPr id="450" name="Google Shape;450;p66"/>
          <p:cNvSpPr txBox="1">
            <a:spLocks noGrp="1"/>
          </p:cNvSpPr>
          <p:nvPr>
            <p:ph type="body" idx="1"/>
          </p:nvPr>
        </p:nvSpPr>
        <p:spPr>
          <a:xfrm>
            <a:off x="488675" y="2559175"/>
            <a:ext cx="3834000" cy="20097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a:solidFill>
                  <a:srgbClr val="222222"/>
                </a:solidFill>
              </a:defRPr>
            </a:lvl1pPr>
            <a:lvl2pPr marL="914400" lvl="1" indent="-342900" algn="l" rtl="0">
              <a:lnSpc>
                <a:spcPct val="115000"/>
              </a:lnSpc>
              <a:spcBef>
                <a:spcPts val="0"/>
              </a:spcBef>
              <a:spcAft>
                <a:spcPts val="0"/>
              </a:spcAft>
              <a:buClr>
                <a:srgbClr val="222222"/>
              </a:buClr>
              <a:buSzPts val="1800"/>
              <a:buChar char="○"/>
              <a:defRPr sz="1800">
                <a:solidFill>
                  <a:srgbClr val="222222"/>
                </a:solidFill>
              </a:defRPr>
            </a:lvl2pPr>
            <a:lvl3pPr marL="1371600" lvl="2" indent="-342900" algn="l" rtl="0">
              <a:lnSpc>
                <a:spcPct val="115000"/>
              </a:lnSpc>
              <a:spcBef>
                <a:spcPts val="0"/>
              </a:spcBef>
              <a:spcAft>
                <a:spcPts val="0"/>
              </a:spcAft>
              <a:buClr>
                <a:srgbClr val="222222"/>
              </a:buClr>
              <a:buSzPts val="1800"/>
              <a:buChar char="■"/>
              <a:defRPr sz="1800">
                <a:solidFill>
                  <a:srgbClr val="222222"/>
                </a:solidFill>
              </a:defRPr>
            </a:lvl3pPr>
            <a:lvl4pPr marL="1828800" lvl="3" indent="-342900" algn="l" rtl="0">
              <a:lnSpc>
                <a:spcPct val="115000"/>
              </a:lnSpc>
              <a:spcBef>
                <a:spcPts val="0"/>
              </a:spcBef>
              <a:spcAft>
                <a:spcPts val="0"/>
              </a:spcAft>
              <a:buClr>
                <a:srgbClr val="222222"/>
              </a:buClr>
              <a:buSzPts val="1800"/>
              <a:buChar char="●"/>
              <a:defRPr sz="1800">
                <a:solidFill>
                  <a:srgbClr val="222222"/>
                </a:solidFill>
              </a:defRPr>
            </a:lvl4pPr>
            <a:lvl5pPr marL="2286000" lvl="4" indent="-342900" algn="l" rtl="0">
              <a:lnSpc>
                <a:spcPct val="115000"/>
              </a:lnSpc>
              <a:spcBef>
                <a:spcPts val="0"/>
              </a:spcBef>
              <a:spcAft>
                <a:spcPts val="0"/>
              </a:spcAft>
              <a:buClr>
                <a:srgbClr val="222222"/>
              </a:buClr>
              <a:buSzPts val="1800"/>
              <a:buChar char="○"/>
              <a:defRPr sz="1800">
                <a:solidFill>
                  <a:srgbClr val="222222"/>
                </a:solidFill>
              </a:defRPr>
            </a:lvl5pPr>
            <a:lvl6pPr marL="2743200" lvl="5" indent="-342900" algn="l" rtl="0">
              <a:lnSpc>
                <a:spcPct val="115000"/>
              </a:lnSpc>
              <a:spcBef>
                <a:spcPts val="0"/>
              </a:spcBef>
              <a:spcAft>
                <a:spcPts val="0"/>
              </a:spcAft>
              <a:buClr>
                <a:srgbClr val="222222"/>
              </a:buClr>
              <a:buSzPts val="1800"/>
              <a:buChar char="■"/>
              <a:defRPr sz="1800">
                <a:solidFill>
                  <a:srgbClr val="222222"/>
                </a:solidFill>
              </a:defRPr>
            </a:lvl6pPr>
            <a:lvl7pPr marL="3200400" lvl="6" indent="-342900" algn="l" rtl="0">
              <a:lnSpc>
                <a:spcPct val="115000"/>
              </a:lnSpc>
              <a:spcBef>
                <a:spcPts val="0"/>
              </a:spcBef>
              <a:spcAft>
                <a:spcPts val="0"/>
              </a:spcAft>
              <a:buClr>
                <a:srgbClr val="222222"/>
              </a:buClr>
              <a:buSzPts val="1800"/>
              <a:buChar char="●"/>
              <a:defRPr sz="1800">
                <a:solidFill>
                  <a:srgbClr val="222222"/>
                </a:solidFill>
              </a:defRPr>
            </a:lvl7pPr>
            <a:lvl8pPr marL="3657600" lvl="7" indent="-342900" algn="l" rtl="0">
              <a:lnSpc>
                <a:spcPct val="115000"/>
              </a:lnSpc>
              <a:spcBef>
                <a:spcPts val="0"/>
              </a:spcBef>
              <a:spcAft>
                <a:spcPts val="0"/>
              </a:spcAft>
              <a:buClr>
                <a:srgbClr val="222222"/>
              </a:buClr>
              <a:buSzPts val="1800"/>
              <a:buChar char="○"/>
              <a:defRPr sz="1800">
                <a:solidFill>
                  <a:srgbClr val="222222"/>
                </a:solidFill>
              </a:defRPr>
            </a:lvl8pPr>
            <a:lvl9pPr marL="4114800" lvl="8" indent="-342900" algn="l" rtl="0">
              <a:lnSpc>
                <a:spcPct val="115000"/>
              </a:lnSpc>
              <a:spcBef>
                <a:spcPts val="0"/>
              </a:spcBef>
              <a:spcAft>
                <a:spcPts val="0"/>
              </a:spcAft>
              <a:buClr>
                <a:srgbClr val="222222"/>
              </a:buClr>
              <a:buSzPts val="1800"/>
              <a:buChar char="■"/>
              <a:defRPr sz="1800">
                <a:solidFill>
                  <a:srgbClr val="222222"/>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1 - Lopetus">
  <p:cSld name="SECTION_HEADER_1_1_1_1_1_1_3_1">
    <p:spTree>
      <p:nvGrpSpPr>
        <p:cNvPr id="1" name="Shape 451"/>
        <p:cNvGrpSpPr/>
        <p:nvPr/>
      </p:nvGrpSpPr>
      <p:grpSpPr>
        <a:xfrm>
          <a:off x="0" y="0"/>
          <a:ext cx="0" cy="0"/>
          <a:chOff x="0" y="0"/>
          <a:chExt cx="0" cy="0"/>
        </a:xfrm>
      </p:grpSpPr>
      <p:sp>
        <p:nvSpPr>
          <p:cNvPr id="452" name="Google Shape;45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sp>
        <p:nvSpPr>
          <p:cNvPr id="453" name="Google Shape;453;p6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sp>
        <p:nvSpPr>
          <p:cNvPr id="454" name="Google Shape;454;p67"/>
          <p:cNvSpPr/>
          <p:nvPr/>
        </p:nvSpPr>
        <p:spPr>
          <a:xfrm>
            <a:off x="0" y="0"/>
            <a:ext cx="4572000" cy="2571900"/>
          </a:xfrm>
          <a:prstGeom prst="rect">
            <a:avLst/>
          </a:prstGeom>
          <a:solidFill>
            <a:srgbClr val="FFF3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55" name="Google Shape;455;p67"/>
          <p:cNvCxnSpPr/>
          <p:nvPr/>
        </p:nvCxnSpPr>
        <p:spPr>
          <a:xfrm>
            <a:off x="737550" y="625371"/>
            <a:ext cx="0" cy="1355700"/>
          </a:xfrm>
          <a:prstGeom prst="straightConnector1">
            <a:avLst/>
          </a:prstGeom>
          <a:noFill/>
          <a:ln w="9525" cap="flat" cmpd="sng">
            <a:solidFill>
              <a:srgbClr val="FF5000"/>
            </a:solidFill>
            <a:prstDash val="solid"/>
            <a:round/>
            <a:headEnd type="none" w="sm" len="sm"/>
            <a:tailEnd type="none" w="sm" len="sm"/>
          </a:ln>
        </p:spPr>
      </p:cxnSp>
      <p:sp>
        <p:nvSpPr>
          <p:cNvPr id="456" name="Google Shape;456;p67"/>
          <p:cNvSpPr txBox="1"/>
          <p:nvPr/>
        </p:nvSpPr>
        <p:spPr>
          <a:xfrm>
            <a:off x="695962" y="2910480"/>
            <a:ext cx="3155700" cy="8310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1000"/>
              </a:spcAft>
              <a:buClr>
                <a:srgbClr val="000000"/>
              </a:buClr>
              <a:buSzPts val="1300"/>
              <a:buFont typeface="Arial"/>
              <a:buNone/>
            </a:pPr>
            <a:r>
              <a:rPr lang="fi" sz="1300" b="0" i="0" u="none" strike="noStrike" cap="none">
                <a:solidFill>
                  <a:srgbClr val="FF5000"/>
                </a:solidFill>
                <a:latin typeface="Avenir"/>
                <a:ea typeface="Avenir"/>
                <a:cs typeface="Avenir"/>
                <a:sym typeface="Avenir"/>
              </a:rPr>
              <a:t>@forumvirium </a:t>
            </a:r>
            <a:r>
              <a:rPr lang="fi" sz="1300" b="0" i="0" u="none" strike="noStrike" cap="none">
                <a:solidFill>
                  <a:srgbClr val="222222"/>
                </a:solidFill>
                <a:latin typeface="Avenir"/>
                <a:ea typeface="Avenir"/>
                <a:cs typeface="Avenir"/>
                <a:sym typeface="Avenir"/>
              </a:rPr>
              <a:t>|</a:t>
            </a:r>
            <a:r>
              <a:rPr lang="fi" sz="1300" b="0" i="0" u="none" strike="noStrike" cap="none">
                <a:solidFill>
                  <a:srgbClr val="FF5000"/>
                </a:solidFill>
                <a:latin typeface="Avenir"/>
                <a:ea typeface="Avenir"/>
                <a:cs typeface="Avenir"/>
                <a:sym typeface="Avenir"/>
              </a:rPr>
              <a:t> </a:t>
            </a:r>
            <a:r>
              <a:rPr lang="fi" sz="1300" b="0" i="0" u="none" strike="noStrike" cap="none">
                <a:solidFill>
                  <a:srgbClr val="FF5000"/>
                </a:solidFill>
                <a:uFill>
                  <a:noFill/>
                </a:uFill>
                <a:latin typeface="Avenir"/>
                <a:ea typeface="Avenir"/>
                <a:cs typeface="Avenir"/>
                <a:sym typeface="Avenir"/>
                <a:hlinkClick r:id="rId2">
                  <a:extLst>
                    <a:ext uri="{A12FA001-AC4F-418D-AE19-62706E023703}">
                      <ahyp:hlinkClr xmlns:ahyp="http://schemas.microsoft.com/office/drawing/2018/hyperlinkcolor" val="tx"/>
                    </a:ext>
                  </a:extLst>
                </a:hlinkClick>
              </a:rPr>
              <a:t>forumvirium.fi</a:t>
            </a:r>
            <a:endParaRPr sz="1300" b="0" i="0" u="none" strike="noStrike" cap="none">
              <a:solidFill>
                <a:srgbClr val="FF5000"/>
              </a:solidFill>
              <a:latin typeface="Avenir"/>
              <a:ea typeface="Avenir"/>
              <a:cs typeface="Avenir"/>
              <a:sym typeface="Avenir"/>
            </a:endParaRPr>
          </a:p>
        </p:txBody>
      </p:sp>
      <p:grpSp>
        <p:nvGrpSpPr>
          <p:cNvPr id="457" name="Google Shape;457;p67"/>
          <p:cNvGrpSpPr/>
          <p:nvPr/>
        </p:nvGrpSpPr>
        <p:grpSpPr>
          <a:xfrm>
            <a:off x="994617" y="3593282"/>
            <a:ext cx="2558365" cy="388783"/>
            <a:chOff x="662974" y="4180682"/>
            <a:chExt cx="3153803" cy="479269"/>
          </a:xfrm>
        </p:grpSpPr>
        <p:pic>
          <p:nvPicPr>
            <p:cNvPr id="458" name="Google Shape;458;p67"/>
            <p:cNvPicPr preferRelativeResize="0"/>
            <p:nvPr/>
          </p:nvPicPr>
          <p:blipFill rotWithShape="1">
            <a:blip r:embed="rId3">
              <a:alphaModFix/>
            </a:blip>
            <a:srcRect/>
            <a:stretch/>
          </p:blipFill>
          <p:spPr>
            <a:xfrm>
              <a:off x="662974" y="4180776"/>
              <a:ext cx="479205" cy="479175"/>
            </a:xfrm>
            <a:prstGeom prst="rect">
              <a:avLst/>
            </a:prstGeom>
            <a:noFill/>
            <a:ln>
              <a:noFill/>
            </a:ln>
          </p:spPr>
        </p:pic>
        <p:pic>
          <p:nvPicPr>
            <p:cNvPr id="459" name="Google Shape;459;p67"/>
            <p:cNvPicPr preferRelativeResize="0"/>
            <p:nvPr/>
          </p:nvPicPr>
          <p:blipFill rotWithShape="1">
            <a:blip r:embed="rId4">
              <a:alphaModFix/>
            </a:blip>
            <a:srcRect/>
            <a:stretch/>
          </p:blipFill>
          <p:spPr>
            <a:xfrm>
              <a:off x="2001480" y="4180776"/>
              <a:ext cx="479205" cy="479175"/>
            </a:xfrm>
            <a:prstGeom prst="rect">
              <a:avLst/>
            </a:prstGeom>
            <a:noFill/>
            <a:ln>
              <a:noFill/>
            </a:ln>
          </p:spPr>
        </p:pic>
        <p:pic>
          <p:nvPicPr>
            <p:cNvPr id="460" name="Google Shape;460;p67"/>
            <p:cNvPicPr preferRelativeResize="0"/>
            <p:nvPr/>
          </p:nvPicPr>
          <p:blipFill rotWithShape="1">
            <a:blip r:embed="rId5">
              <a:alphaModFix/>
            </a:blip>
            <a:srcRect/>
            <a:stretch/>
          </p:blipFill>
          <p:spPr>
            <a:xfrm>
              <a:off x="1332227" y="4180776"/>
              <a:ext cx="479205" cy="479175"/>
            </a:xfrm>
            <a:prstGeom prst="rect">
              <a:avLst/>
            </a:prstGeom>
            <a:noFill/>
            <a:ln>
              <a:noFill/>
            </a:ln>
          </p:spPr>
        </p:pic>
        <p:pic>
          <p:nvPicPr>
            <p:cNvPr id="461" name="Google Shape;461;p67"/>
            <p:cNvPicPr preferRelativeResize="0"/>
            <p:nvPr/>
          </p:nvPicPr>
          <p:blipFill rotWithShape="1">
            <a:blip r:embed="rId6">
              <a:alphaModFix/>
            </a:blip>
            <a:srcRect/>
            <a:stretch/>
          </p:blipFill>
          <p:spPr>
            <a:xfrm>
              <a:off x="2670733" y="4180776"/>
              <a:ext cx="479205" cy="479175"/>
            </a:xfrm>
            <a:prstGeom prst="rect">
              <a:avLst/>
            </a:prstGeom>
            <a:noFill/>
            <a:ln>
              <a:noFill/>
            </a:ln>
          </p:spPr>
        </p:pic>
        <p:grpSp>
          <p:nvGrpSpPr>
            <p:cNvPr id="462" name="Google Shape;462;p67"/>
            <p:cNvGrpSpPr/>
            <p:nvPr/>
          </p:nvGrpSpPr>
          <p:grpSpPr>
            <a:xfrm>
              <a:off x="3340118" y="4180682"/>
              <a:ext cx="476659" cy="476604"/>
              <a:chOff x="3468120" y="4108375"/>
              <a:chExt cx="548640" cy="548640"/>
            </a:xfrm>
          </p:grpSpPr>
          <p:pic>
            <p:nvPicPr>
              <p:cNvPr id="463" name="Google Shape;463;p67"/>
              <p:cNvPicPr preferRelativeResize="0"/>
              <p:nvPr/>
            </p:nvPicPr>
            <p:blipFill rotWithShape="1">
              <a:blip r:embed="rId7">
                <a:alphaModFix/>
              </a:blip>
              <a:srcRect/>
              <a:stretch/>
            </p:blipFill>
            <p:spPr>
              <a:xfrm>
                <a:off x="3468120" y="4108375"/>
                <a:ext cx="548640" cy="548640"/>
              </a:xfrm>
              <a:prstGeom prst="rect">
                <a:avLst/>
              </a:prstGeom>
              <a:noFill/>
              <a:ln>
                <a:noFill/>
              </a:ln>
            </p:spPr>
          </p:pic>
          <p:pic>
            <p:nvPicPr>
              <p:cNvPr id="464" name="Google Shape;464;p67"/>
              <p:cNvPicPr preferRelativeResize="0"/>
              <p:nvPr/>
            </p:nvPicPr>
            <p:blipFill rotWithShape="1">
              <a:blip r:embed="rId8">
                <a:alphaModFix/>
              </a:blip>
              <a:srcRect/>
              <a:stretch/>
            </p:blipFill>
            <p:spPr>
              <a:xfrm>
                <a:off x="3543450" y="4183713"/>
                <a:ext cx="397975" cy="397975"/>
              </a:xfrm>
              <a:prstGeom prst="rect">
                <a:avLst/>
              </a:prstGeom>
              <a:noFill/>
              <a:ln>
                <a:noFill/>
              </a:ln>
            </p:spPr>
          </p:pic>
        </p:grpSp>
      </p:grpSp>
      <p:pic>
        <p:nvPicPr>
          <p:cNvPr id="465" name="Google Shape;465;p67"/>
          <p:cNvPicPr preferRelativeResize="0"/>
          <p:nvPr/>
        </p:nvPicPr>
        <p:blipFill rotWithShape="1">
          <a:blip r:embed="rId9">
            <a:alphaModFix/>
          </a:blip>
          <a:srcRect/>
          <a:stretch/>
        </p:blipFill>
        <p:spPr>
          <a:xfrm>
            <a:off x="5085400" y="372739"/>
            <a:ext cx="3545200" cy="1871850"/>
          </a:xfrm>
          <a:prstGeom prst="rect">
            <a:avLst/>
          </a:prstGeom>
          <a:noFill/>
          <a:ln>
            <a:noFill/>
          </a:ln>
        </p:spPr>
      </p:pic>
      <p:sp>
        <p:nvSpPr>
          <p:cNvPr id="466" name="Google Shape;466;p67"/>
          <p:cNvSpPr txBox="1">
            <a:spLocks noGrp="1"/>
          </p:cNvSpPr>
          <p:nvPr>
            <p:ph type="title"/>
          </p:nvPr>
        </p:nvSpPr>
        <p:spPr>
          <a:xfrm>
            <a:off x="1062575" y="625275"/>
            <a:ext cx="2995200" cy="13557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67" name="Google Shape;467;p67"/>
          <p:cNvSpPr txBox="1">
            <a:spLocks noGrp="1"/>
          </p:cNvSpPr>
          <p:nvPr>
            <p:ph type="subTitle" idx="1"/>
          </p:nvPr>
        </p:nvSpPr>
        <p:spPr>
          <a:xfrm>
            <a:off x="627160" y="4188617"/>
            <a:ext cx="3287700" cy="228000"/>
          </a:xfrm>
          <a:prstGeom prst="rect">
            <a:avLst/>
          </a:prstGeom>
          <a:noFill/>
          <a:ln>
            <a:noFill/>
          </a:ln>
        </p:spPr>
        <p:txBody>
          <a:bodyPr spcFirstLastPara="1" wrap="square" lIns="0" tIns="0" rIns="0" bIns="0" anchor="t" anchorCtr="0">
            <a:noAutofit/>
          </a:bodyPr>
          <a:lstStyle>
            <a:lvl1pPr lvl="0" algn="ctr" rtl="0">
              <a:lnSpc>
                <a:spcPct val="115000"/>
              </a:lnSpc>
              <a:spcBef>
                <a:spcPts val="0"/>
              </a:spcBef>
              <a:spcAft>
                <a:spcPts val="0"/>
              </a:spcAft>
              <a:buClr>
                <a:srgbClr val="222222"/>
              </a:buClr>
              <a:buSzPts val="900"/>
              <a:buNone/>
              <a:defRPr sz="900">
                <a:solidFill>
                  <a:srgbClr val="222222"/>
                </a:solidFill>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68" name="Google Shape;468;p67"/>
          <p:cNvSpPr>
            <a:spLocks noGrp="1"/>
          </p:cNvSpPr>
          <p:nvPr>
            <p:ph type="pic" idx="3"/>
          </p:nvPr>
        </p:nvSpPr>
        <p:spPr>
          <a:xfrm>
            <a:off x="4572000" y="2568760"/>
            <a:ext cx="4572000" cy="2584200"/>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0 - Tyhjä">
  <p:cSld name="SECTION_HEADER_1_1_1_1_1_1">
    <p:spTree>
      <p:nvGrpSpPr>
        <p:cNvPr id="1" name="Shape 469"/>
        <p:cNvGrpSpPr/>
        <p:nvPr/>
      </p:nvGrpSpPr>
      <p:grpSpPr>
        <a:xfrm>
          <a:off x="0" y="0"/>
          <a:ext cx="0" cy="0"/>
          <a:chOff x="0" y="0"/>
          <a:chExt cx="0" cy="0"/>
        </a:xfrm>
      </p:grpSpPr>
      <p:sp>
        <p:nvSpPr>
          <p:cNvPr id="470" name="Google Shape;470;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sp>
        <p:nvSpPr>
          <p:cNvPr id="471" name="Google Shape;471;p68"/>
          <p:cNvSpPr/>
          <p:nvPr/>
        </p:nvSpPr>
        <p:spPr>
          <a:xfrm>
            <a:off x="300" y="0"/>
            <a:ext cx="9144000" cy="5143500"/>
          </a:xfrm>
          <a:prstGeom prst="rect">
            <a:avLst/>
          </a:prstGeom>
          <a:solidFill>
            <a:srgbClr val="FFF3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0 - Tyhjä valkoinen">
  <p:cSld name="SECTION_HEADER_1_1_1_1_1_1_3">
    <p:spTree>
      <p:nvGrpSpPr>
        <p:cNvPr id="1" name="Shape 472"/>
        <p:cNvGrpSpPr/>
        <p:nvPr/>
      </p:nvGrpSpPr>
      <p:grpSpPr>
        <a:xfrm>
          <a:off x="0" y="0"/>
          <a:ext cx="0" cy="0"/>
          <a:chOff x="0" y="0"/>
          <a:chExt cx="0" cy="0"/>
        </a:xfrm>
      </p:grpSpPr>
      <p:sp>
        <p:nvSpPr>
          <p:cNvPr id="473" name="Google Shape;473;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 - Otsikko, kuva, teksti oikealla" type="tx">
  <p:cSld name="TITLE_AND_BODY">
    <p:spTree>
      <p:nvGrpSpPr>
        <p:cNvPr id="1" name="Shape 474"/>
        <p:cNvGrpSpPr/>
        <p:nvPr/>
      </p:nvGrpSpPr>
      <p:grpSpPr>
        <a:xfrm>
          <a:off x="0" y="0"/>
          <a:ext cx="0" cy="0"/>
          <a:chOff x="0" y="0"/>
          <a:chExt cx="0" cy="0"/>
        </a:xfrm>
      </p:grpSpPr>
      <p:sp>
        <p:nvSpPr>
          <p:cNvPr id="475" name="Google Shape;475;p70"/>
          <p:cNvSpPr/>
          <p:nvPr/>
        </p:nvSpPr>
        <p:spPr>
          <a:xfrm>
            <a:off x="4738325" y="0"/>
            <a:ext cx="4416600" cy="5143500"/>
          </a:xfrm>
          <a:prstGeom prst="rect">
            <a:avLst/>
          </a:prstGeom>
          <a:solidFill>
            <a:srgbClr val="FFF3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70"/>
          <p:cNvSpPr txBox="1">
            <a:spLocks noGrp="1"/>
          </p:cNvSpPr>
          <p:nvPr>
            <p:ph type="title"/>
          </p:nvPr>
        </p:nvSpPr>
        <p:spPr>
          <a:xfrm>
            <a:off x="717275" y="445025"/>
            <a:ext cx="3605400" cy="12384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77" name="Google Shape;477;p70"/>
          <p:cNvSpPr txBox="1">
            <a:spLocks noGrp="1"/>
          </p:cNvSpPr>
          <p:nvPr>
            <p:ph type="body" idx="1"/>
          </p:nvPr>
        </p:nvSpPr>
        <p:spPr>
          <a:xfrm>
            <a:off x="5136900" y="402550"/>
            <a:ext cx="3605400" cy="41664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a:solidFill>
                  <a:srgbClr val="222222"/>
                </a:solidFill>
              </a:defRPr>
            </a:lvl1pPr>
            <a:lvl2pPr marL="914400" lvl="1" indent="-342900" algn="l" rtl="0">
              <a:lnSpc>
                <a:spcPct val="115000"/>
              </a:lnSpc>
              <a:spcBef>
                <a:spcPts val="0"/>
              </a:spcBef>
              <a:spcAft>
                <a:spcPts val="0"/>
              </a:spcAft>
              <a:buClr>
                <a:srgbClr val="222222"/>
              </a:buClr>
              <a:buSzPts val="1800"/>
              <a:buChar char="○"/>
              <a:defRPr sz="1800">
                <a:solidFill>
                  <a:srgbClr val="222222"/>
                </a:solidFill>
              </a:defRPr>
            </a:lvl2pPr>
            <a:lvl3pPr marL="1371600" lvl="2" indent="-342900" algn="l" rtl="0">
              <a:lnSpc>
                <a:spcPct val="115000"/>
              </a:lnSpc>
              <a:spcBef>
                <a:spcPts val="0"/>
              </a:spcBef>
              <a:spcAft>
                <a:spcPts val="0"/>
              </a:spcAft>
              <a:buClr>
                <a:srgbClr val="222222"/>
              </a:buClr>
              <a:buSzPts val="1800"/>
              <a:buChar char="■"/>
              <a:defRPr sz="1800">
                <a:solidFill>
                  <a:srgbClr val="222222"/>
                </a:solidFill>
              </a:defRPr>
            </a:lvl3pPr>
            <a:lvl4pPr marL="1828800" lvl="3" indent="-342900" algn="l" rtl="0">
              <a:lnSpc>
                <a:spcPct val="115000"/>
              </a:lnSpc>
              <a:spcBef>
                <a:spcPts val="0"/>
              </a:spcBef>
              <a:spcAft>
                <a:spcPts val="0"/>
              </a:spcAft>
              <a:buClr>
                <a:srgbClr val="222222"/>
              </a:buClr>
              <a:buSzPts val="1800"/>
              <a:buChar char="●"/>
              <a:defRPr sz="1800">
                <a:solidFill>
                  <a:srgbClr val="222222"/>
                </a:solidFill>
              </a:defRPr>
            </a:lvl4pPr>
            <a:lvl5pPr marL="2286000" lvl="4" indent="-342900" algn="l" rtl="0">
              <a:lnSpc>
                <a:spcPct val="115000"/>
              </a:lnSpc>
              <a:spcBef>
                <a:spcPts val="0"/>
              </a:spcBef>
              <a:spcAft>
                <a:spcPts val="0"/>
              </a:spcAft>
              <a:buClr>
                <a:srgbClr val="222222"/>
              </a:buClr>
              <a:buSzPts val="1800"/>
              <a:buChar char="○"/>
              <a:defRPr sz="1800">
                <a:solidFill>
                  <a:srgbClr val="222222"/>
                </a:solidFill>
              </a:defRPr>
            </a:lvl5pPr>
            <a:lvl6pPr marL="2743200" lvl="5" indent="-342900" algn="l" rtl="0">
              <a:lnSpc>
                <a:spcPct val="115000"/>
              </a:lnSpc>
              <a:spcBef>
                <a:spcPts val="0"/>
              </a:spcBef>
              <a:spcAft>
                <a:spcPts val="0"/>
              </a:spcAft>
              <a:buClr>
                <a:srgbClr val="222222"/>
              </a:buClr>
              <a:buSzPts val="1800"/>
              <a:buChar char="■"/>
              <a:defRPr sz="1800">
                <a:solidFill>
                  <a:srgbClr val="222222"/>
                </a:solidFill>
              </a:defRPr>
            </a:lvl6pPr>
            <a:lvl7pPr marL="3200400" lvl="6" indent="-342900" algn="l" rtl="0">
              <a:lnSpc>
                <a:spcPct val="115000"/>
              </a:lnSpc>
              <a:spcBef>
                <a:spcPts val="0"/>
              </a:spcBef>
              <a:spcAft>
                <a:spcPts val="0"/>
              </a:spcAft>
              <a:buClr>
                <a:srgbClr val="222222"/>
              </a:buClr>
              <a:buSzPts val="1800"/>
              <a:buChar char="●"/>
              <a:defRPr sz="1800">
                <a:solidFill>
                  <a:srgbClr val="222222"/>
                </a:solidFill>
              </a:defRPr>
            </a:lvl7pPr>
            <a:lvl8pPr marL="3657600" lvl="7" indent="-342900" algn="l" rtl="0">
              <a:lnSpc>
                <a:spcPct val="115000"/>
              </a:lnSpc>
              <a:spcBef>
                <a:spcPts val="0"/>
              </a:spcBef>
              <a:spcAft>
                <a:spcPts val="0"/>
              </a:spcAft>
              <a:buClr>
                <a:srgbClr val="222222"/>
              </a:buClr>
              <a:buSzPts val="1800"/>
              <a:buChar char="○"/>
              <a:defRPr sz="1800">
                <a:solidFill>
                  <a:srgbClr val="222222"/>
                </a:solidFill>
              </a:defRPr>
            </a:lvl8pPr>
            <a:lvl9pPr marL="4114800" lvl="8" indent="-342900" algn="l" rtl="0">
              <a:lnSpc>
                <a:spcPct val="115000"/>
              </a:lnSpc>
              <a:spcBef>
                <a:spcPts val="0"/>
              </a:spcBef>
              <a:spcAft>
                <a:spcPts val="0"/>
              </a:spcAft>
              <a:buClr>
                <a:srgbClr val="222222"/>
              </a:buClr>
              <a:buSzPts val="1800"/>
              <a:buChar char="■"/>
              <a:defRPr sz="1800">
                <a:solidFill>
                  <a:srgbClr val="222222"/>
                </a:solidFill>
              </a:defRPr>
            </a:lvl9pPr>
          </a:lstStyle>
          <a:p>
            <a:endParaRPr/>
          </a:p>
        </p:txBody>
      </p:sp>
      <p:sp>
        <p:nvSpPr>
          <p:cNvPr id="478" name="Google Shape;478;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sp>
        <p:nvSpPr>
          <p:cNvPr id="479" name="Google Shape;479;p70"/>
          <p:cNvSpPr>
            <a:spLocks noGrp="1"/>
          </p:cNvSpPr>
          <p:nvPr>
            <p:ph type="pic" idx="2"/>
          </p:nvPr>
        </p:nvSpPr>
        <p:spPr>
          <a:xfrm>
            <a:off x="0" y="2147025"/>
            <a:ext cx="4738200" cy="2996400"/>
          </a:xfrm>
          <a:prstGeom prst="rect">
            <a:avLst/>
          </a:prstGeom>
          <a:noFill/>
          <a:ln>
            <a:noFill/>
          </a:ln>
        </p:spPr>
      </p:sp>
      <p:cxnSp>
        <p:nvCxnSpPr>
          <p:cNvPr id="480" name="Google Shape;480;p70"/>
          <p:cNvCxnSpPr/>
          <p:nvPr/>
        </p:nvCxnSpPr>
        <p:spPr>
          <a:xfrm>
            <a:off x="488675" y="402555"/>
            <a:ext cx="0" cy="1325400"/>
          </a:xfrm>
          <a:prstGeom prst="straightConnector1">
            <a:avLst/>
          </a:prstGeom>
          <a:noFill/>
          <a:ln w="9525" cap="flat" cmpd="sng">
            <a:solidFill>
              <a:srgbClr val="FF5000"/>
            </a:solidFill>
            <a:prstDash val="solid"/>
            <a:round/>
            <a:headEnd type="none" w="sm" len="sm"/>
            <a:tailEnd type="none" w="sm" len="sm"/>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4 - Pitkä otsikko, kuva, teksti ">
  <p:cSld name="TITLE_AND_BODY_1">
    <p:spTree>
      <p:nvGrpSpPr>
        <p:cNvPr id="1" name="Shape 481"/>
        <p:cNvGrpSpPr/>
        <p:nvPr/>
      </p:nvGrpSpPr>
      <p:grpSpPr>
        <a:xfrm>
          <a:off x="0" y="0"/>
          <a:ext cx="0" cy="0"/>
          <a:chOff x="0" y="0"/>
          <a:chExt cx="0" cy="0"/>
        </a:xfrm>
      </p:grpSpPr>
      <p:sp>
        <p:nvSpPr>
          <p:cNvPr id="482" name="Google Shape;482;p71"/>
          <p:cNvSpPr/>
          <p:nvPr/>
        </p:nvSpPr>
        <p:spPr>
          <a:xfrm>
            <a:off x="10925" y="2146975"/>
            <a:ext cx="9144000" cy="2996400"/>
          </a:xfrm>
          <a:prstGeom prst="rect">
            <a:avLst/>
          </a:prstGeom>
          <a:solidFill>
            <a:srgbClr val="FFF3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71"/>
          <p:cNvSpPr>
            <a:spLocks noGrp="1"/>
          </p:cNvSpPr>
          <p:nvPr>
            <p:ph type="pic" idx="2"/>
          </p:nvPr>
        </p:nvSpPr>
        <p:spPr>
          <a:xfrm>
            <a:off x="4738325" y="-75"/>
            <a:ext cx="4416600" cy="5143500"/>
          </a:xfrm>
          <a:prstGeom prst="rect">
            <a:avLst/>
          </a:prstGeom>
          <a:noFill/>
          <a:ln>
            <a:noFill/>
          </a:ln>
        </p:spPr>
      </p:sp>
      <p:sp>
        <p:nvSpPr>
          <p:cNvPr id="484" name="Google Shape;484;p71"/>
          <p:cNvSpPr txBox="1">
            <a:spLocks noGrp="1"/>
          </p:cNvSpPr>
          <p:nvPr>
            <p:ph type="title"/>
          </p:nvPr>
        </p:nvSpPr>
        <p:spPr>
          <a:xfrm>
            <a:off x="717275" y="402425"/>
            <a:ext cx="3605400" cy="13254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85" name="Google Shape;485;p71"/>
          <p:cNvSpPr txBox="1">
            <a:spLocks noGrp="1"/>
          </p:cNvSpPr>
          <p:nvPr>
            <p:ph type="body" idx="1"/>
          </p:nvPr>
        </p:nvSpPr>
        <p:spPr>
          <a:xfrm>
            <a:off x="488675" y="2559175"/>
            <a:ext cx="3834000" cy="20097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a:solidFill>
                  <a:srgbClr val="222222"/>
                </a:solidFill>
              </a:defRPr>
            </a:lvl1pPr>
            <a:lvl2pPr marL="914400" lvl="1" indent="-342900" algn="l" rtl="0">
              <a:lnSpc>
                <a:spcPct val="115000"/>
              </a:lnSpc>
              <a:spcBef>
                <a:spcPts val="0"/>
              </a:spcBef>
              <a:spcAft>
                <a:spcPts val="0"/>
              </a:spcAft>
              <a:buClr>
                <a:srgbClr val="222222"/>
              </a:buClr>
              <a:buSzPts val="1800"/>
              <a:buChar char="○"/>
              <a:defRPr sz="1800">
                <a:solidFill>
                  <a:srgbClr val="222222"/>
                </a:solidFill>
              </a:defRPr>
            </a:lvl2pPr>
            <a:lvl3pPr marL="1371600" lvl="2" indent="-342900" algn="l" rtl="0">
              <a:lnSpc>
                <a:spcPct val="115000"/>
              </a:lnSpc>
              <a:spcBef>
                <a:spcPts val="0"/>
              </a:spcBef>
              <a:spcAft>
                <a:spcPts val="0"/>
              </a:spcAft>
              <a:buClr>
                <a:srgbClr val="222222"/>
              </a:buClr>
              <a:buSzPts val="1800"/>
              <a:buChar char="■"/>
              <a:defRPr sz="1800">
                <a:solidFill>
                  <a:srgbClr val="222222"/>
                </a:solidFill>
              </a:defRPr>
            </a:lvl3pPr>
            <a:lvl4pPr marL="1828800" lvl="3" indent="-342900" algn="l" rtl="0">
              <a:lnSpc>
                <a:spcPct val="115000"/>
              </a:lnSpc>
              <a:spcBef>
                <a:spcPts val="0"/>
              </a:spcBef>
              <a:spcAft>
                <a:spcPts val="0"/>
              </a:spcAft>
              <a:buClr>
                <a:srgbClr val="222222"/>
              </a:buClr>
              <a:buSzPts val="1800"/>
              <a:buChar char="●"/>
              <a:defRPr sz="1800">
                <a:solidFill>
                  <a:srgbClr val="222222"/>
                </a:solidFill>
              </a:defRPr>
            </a:lvl4pPr>
            <a:lvl5pPr marL="2286000" lvl="4" indent="-342900" algn="l" rtl="0">
              <a:lnSpc>
                <a:spcPct val="115000"/>
              </a:lnSpc>
              <a:spcBef>
                <a:spcPts val="0"/>
              </a:spcBef>
              <a:spcAft>
                <a:spcPts val="0"/>
              </a:spcAft>
              <a:buClr>
                <a:srgbClr val="222222"/>
              </a:buClr>
              <a:buSzPts val="1800"/>
              <a:buChar char="○"/>
              <a:defRPr sz="1800">
                <a:solidFill>
                  <a:srgbClr val="222222"/>
                </a:solidFill>
              </a:defRPr>
            </a:lvl5pPr>
            <a:lvl6pPr marL="2743200" lvl="5" indent="-342900" algn="l" rtl="0">
              <a:lnSpc>
                <a:spcPct val="115000"/>
              </a:lnSpc>
              <a:spcBef>
                <a:spcPts val="0"/>
              </a:spcBef>
              <a:spcAft>
                <a:spcPts val="0"/>
              </a:spcAft>
              <a:buClr>
                <a:srgbClr val="222222"/>
              </a:buClr>
              <a:buSzPts val="1800"/>
              <a:buChar char="■"/>
              <a:defRPr sz="1800">
                <a:solidFill>
                  <a:srgbClr val="222222"/>
                </a:solidFill>
              </a:defRPr>
            </a:lvl6pPr>
            <a:lvl7pPr marL="3200400" lvl="6" indent="-342900" algn="l" rtl="0">
              <a:lnSpc>
                <a:spcPct val="115000"/>
              </a:lnSpc>
              <a:spcBef>
                <a:spcPts val="0"/>
              </a:spcBef>
              <a:spcAft>
                <a:spcPts val="0"/>
              </a:spcAft>
              <a:buClr>
                <a:srgbClr val="222222"/>
              </a:buClr>
              <a:buSzPts val="1800"/>
              <a:buChar char="●"/>
              <a:defRPr sz="1800">
                <a:solidFill>
                  <a:srgbClr val="222222"/>
                </a:solidFill>
              </a:defRPr>
            </a:lvl7pPr>
            <a:lvl8pPr marL="3657600" lvl="7" indent="-342900" algn="l" rtl="0">
              <a:lnSpc>
                <a:spcPct val="115000"/>
              </a:lnSpc>
              <a:spcBef>
                <a:spcPts val="0"/>
              </a:spcBef>
              <a:spcAft>
                <a:spcPts val="0"/>
              </a:spcAft>
              <a:buClr>
                <a:srgbClr val="222222"/>
              </a:buClr>
              <a:buSzPts val="1800"/>
              <a:buChar char="○"/>
              <a:defRPr sz="1800">
                <a:solidFill>
                  <a:srgbClr val="222222"/>
                </a:solidFill>
              </a:defRPr>
            </a:lvl8pPr>
            <a:lvl9pPr marL="4114800" lvl="8" indent="-342900" algn="l" rtl="0">
              <a:lnSpc>
                <a:spcPct val="115000"/>
              </a:lnSpc>
              <a:spcBef>
                <a:spcPts val="0"/>
              </a:spcBef>
              <a:spcAft>
                <a:spcPts val="0"/>
              </a:spcAft>
              <a:buClr>
                <a:srgbClr val="222222"/>
              </a:buClr>
              <a:buSzPts val="1800"/>
              <a:buChar char="■"/>
              <a:defRPr sz="1800">
                <a:solidFill>
                  <a:srgbClr val="222222"/>
                </a:solidFill>
              </a:defRPr>
            </a:lvl9pPr>
          </a:lstStyle>
          <a:p>
            <a:endParaRPr/>
          </a:p>
        </p:txBody>
      </p:sp>
      <p:sp>
        <p:nvSpPr>
          <p:cNvPr id="486" name="Google Shape;486;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cxnSp>
        <p:nvCxnSpPr>
          <p:cNvPr id="487" name="Google Shape;487;p71"/>
          <p:cNvCxnSpPr/>
          <p:nvPr/>
        </p:nvCxnSpPr>
        <p:spPr>
          <a:xfrm>
            <a:off x="488675" y="402555"/>
            <a:ext cx="0" cy="1325400"/>
          </a:xfrm>
          <a:prstGeom prst="straightConnector1">
            <a:avLst/>
          </a:prstGeom>
          <a:noFill/>
          <a:ln w="9525" cap="flat" cmpd="sng">
            <a:solidFill>
              <a:srgbClr val="FF5000"/>
            </a:solidFill>
            <a:prstDash val="solid"/>
            <a:round/>
            <a:headEnd type="none" w="sm" len="sm"/>
            <a:tailEnd type="none" w="sm" len="sm"/>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6 - Otsikko, viisi kuvaa, teksti ">
  <p:cSld name="TITLE_AND_BODY_1_1">
    <p:spTree>
      <p:nvGrpSpPr>
        <p:cNvPr id="1" name="Shape 488"/>
        <p:cNvGrpSpPr/>
        <p:nvPr/>
      </p:nvGrpSpPr>
      <p:grpSpPr>
        <a:xfrm>
          <a:off x="0" y="0"/>
          <a:ext cx="0" cy="0"/>
          <a:chOff x="0" y="0"/>
          <a:chExt cx="0" cy="0"/>
        </a:xfrm>
      </p:grpSpPr>
      <p:sp>
        <p:nvSpPr>
          <p:cNvPr id="489" name="Google Shape;489;p72"/>
          <p:cNvSpPr/>
          <p:nvPr/>
        </p:nvSpPr>
        <p:spPr>
          <a:xfrm>
            <a:off x="0" y="1715700"/>
            <a:ext cx="9154800" cy="1581600"/>
          </a:xfrm>
          <a:prstGeom prst="rect">
            <a:avLst/>
          </a:prstGeom>
          <a:solidFill>
            <a:srgbClr val="FFF3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72"/>
          <p:cNvSpPr>
            <a:spLocks noGrp="1"/>
          </p:cNvSpPr>
          <p:nvPr>
            <p:ph type="pic" idx="2"/>
          </p:nvPr>
        </p:nvSpPr>
        <p:spPr>
          <a:xfrm>
            <a:off x="4688775" y="-75"/>
            <a:ext cx="4466100" cy="3297300"/>
          </a:xfrm>
          <a:prstGeom prst="rect">
            <a:avLst/>
          </a:prstGeom>
          <a:noFill/>
          <a:ln>
            <a:noFill/>
          </a:ln>
        </p:spPr>
      </p:sp>
      <p:sp>
        <p:nvSpPr>
          <p:cNvPr id="491" name="Google Shape;491;p72"/>
          <p:cNvSpPr txBox="1">
            <a:spLocks noGrp="1"/>
          </p:cNvSpPr>
          <p:nvPr>
            <p:ph type="body" idx="1"/>
          </p:nvPr>
        </p:nvSpPr>
        <p:spPr>
          <a:xfrm>
            <a:off x="488675" y="2032000"/>
            <a:ext cx="3834000" cy="9393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a:solidFill>
                  <a:srgbClr val="222222"/>
                </a:solidFill>
              </a:defRPr>
            </a:lvl1pPr>
            <a:lvl2pPr marL="914400" lvl="1" indent="-342900" algn="l" rtl="0">
              <a:lnSpc>
                <a:spcPct val="115000"/>
              </a:lnSpc>
              <a:spcBef>
                <a:spcPts val="0"/>
              </a:spcBef>
              <a:spcAft>
                <a:spcPts val="0"/>
              </a:spcAft>
              <a:buClr>
                <a:srgbClr val="222222"/>
              </a:buClr>
              <a:buSzPts val="1800"/>
              <a:buChar char="○"/>
              <a:defRPr sz="1800">
                <a:solidFill>
                  <a:srgbClr val="222222"/>
                </a:solidFill>
              </a:defRPr>
            </a:lvl2pPr>
            <a:lvl3pPr marL="1371600" lvl="2" indent="-342900" algn="l" rtl="0">
              <a:lnSpc>
                <a:spcPct val="115000"/>
              </a:lnSpc>
              <a:spcBef>
                <a:spcPts val="0"/>
              </a:spcBef>
              <a:spcAft>
                <a:spcPts val="0"/>
              </a:spcAft>
              <a:buClr>
                <a:srgbClr val="222222"/>
              </a:buClr>
              <a:buSzPts val="1800"/>
              <a:buChar char="■"/>
              <a:defRPr sz="1800">
                <a:solidFill>
                  <a:srgbClr val="222222"/>
                </a:solidFill>
              </a:defRPr>
            </a:lvl3pPr>
            <a:lvl4pPr marL="1828800" lvl="3" indent="-342900" algn="l" rtl="0">
              <a:lnSpc>
                <a:spcPct val="115000"/>
              </a:lnSpc>
              <a:spcBef>
                <a:spcPts val="0"/>
              </a:spcBef>
              <a:spcAft>
                <a:spcPts val="0"/>
              </a:spcAft>
              <a:buClr>
                <a:srgbClr val="222222"/>
              </a:buClr>
              <a:buSzPts val="1800"/>
              <a:buChar char="●"/>
              <a:defRPr sz="1800">
                <a:solidFill>
                  <a:srgbClr val="222222"/>
                </a:solidFill>
              </a:defRPr>
            </a:lvl4pPr>
            <a:lvl5pPr marL="2286000" lvl="4" indent="-342900" algn="l" rtl="0">
              <a:lnSpc>
                <a:spcPct val="115000"/>
              </a:lnSpc>
              <a:spcBef>
                <a:spcPts val="0"/>
              </a:spcBef>
              <a:spcAft>
                <a:spcPts val="0"/>
              </a:spcAft>
              <a:buClr>
                <a:srgbClr val="222222"/>
              </a:buClr>
              <a:buSzPts val="1800"/>
              <a:buChar char="○"/>
              <a:defRPr sz="1800">
                <a:solidFill>
                  <a:srgbClr val="222222"/>
                </a:solidFill>
              </a:defRPr>
            </a:lvl5pPr>
            <a:lvl6pPr marL="2743200" lvl="5" indent="-342900" algn="l" rtl="0">
              <a:lnSpc>
                <a:spcPct val="115000"/>
              </a:lnSpc>
              <a:spcBef>
                <a:spcPts val="0"/>
              </a:spcBef>
              <a:spcAft>
                <a:spcPts val="0"/>
              </a:spcAft>
              <a:buClr>
                <a:srgbClr val="222222"/>
              </a:buClr>
              <a:buSzPts val="1800"/>
              <a:buChar char="■"/>
              <a:defRPr sz="1800">
                <a:solidFill>
                  <a:srgbClr val="222222"/>
                </a:solidFill>
              </a:defRPr>
            </a:lvl6pPr>
            <a:lvl7pPr marL="3200400" lvl="6" indent="-342900" algn="l" rtl="0">
              <a:lnSpc>
                <a:spcPct val="115000"/>
              </a:lnSpc>
              <a:spcBef>
                <a:spcPts val="0"/>
              </a:spcBef>
              <a:spcAft>
                <a:spcPts val="0"/>
              </a:spcAft>
              <a:buClr>
                <a:srgbClr val="222222"/>
              </a:buClr>
              <a:buSzPts val="1800"/>
              <a:buChar char="●"/>
              <a:defRPr sz="1800">
                <a:solidFill>
                  <a:srgbClr val="222222"/>
                </a:solidFill>
              </a:defRPr>
            </a:lvl7pPr>
            <a:lvl8pPr marL="3657600" lvl="7" indent="-342900" algn="l" rtl="0">
              <a:lnSpc>
                <a:spcPct val="115000"/>
              </a:lnSpc>
              <a:spcBef>
                <a:spcPts val="0"/>
              </a:spcBef>
              <a:spcAft>
                <a:spcPts val="0"/>
              </a:spcAft>
              <a:buClr>
                <a:srgbClr val="222222"/>
              </a:buClr>
              <a:buSzPts val="1800"/>
              <a:buChar char="○"/>
              <a:defRPr sz="1800">
                <a:solidFill>
                  <a:srgbClr val="222222"/>
                </a:solidFill>
              </a:defRPr>
            </a:lvl8pPr>
            <a:lvl9pPr marL="4114800" lvl="8" indent="-342900" algn="l" rtl="0">
              <a:lnSpc>
                <a:spcPct val="115000"/>
              </a:lnSpc>
              <a:spcBef>
                <a:spcPts val="0"/>
              </a:spcBef>
              <a:spcAft>
                <a:spcPts val="0"/>
              </a:spcAft>
              <a:buClr>
                <a:srgbClr val="222222"/>
              </a:buClr>
              <a:buSzPts val="1800"/>
              <a:buChar char="■"/>
              <a:defRPr sz="1800">
                <a:solidFill>
                  <a:srgbClr val="222222"/>
                </a:solidFill>
              </a:defRPr>
            </a:lvl9pPr>
          </a:lstStyle>
          <a:p>
            <a:endParaRPr/>
          </a:p>
        </p:txBody>
      </p:sp>
      <p:sp>
        <p:nvSpPr>
          <p:cNvPr id="492" name="Google Shape;492;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sp>
        <p:nvSpPr>
          <p:cNvPr id="493" name="Google Shape;493;p72"/>
          <p:cNvSpPr txBox="1">
            <a:spLocks noGrp="1"/>
          </p:cNvSpPr>
          <p:nvPr>
            <p:ph type="title"/>
          </p:nvPr>
        </p:nvSpPr>
        <p:spPr>
          <a:xfrm>
            <a:off x="717275" y="416275"/>
            <a:ext cx="3701400" cy="896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494" name="Google Shape;494;p72"/>
          <p:cNvCxnSpPr/>
          <p:nvPr/>
        </p:nvCxnSpPr>
        <p:spPr>
          <a:xfrm>
            <a:off x="488675" y="402555"/>
            <a:ext cx="0" cy="939300"/>
          </a:xfrm>
          <a:prstGeom prst="straightConnector1">
            <a:avLst/>
          </a:prstGeom>
          <a:noFill/>
          <a:ln w="9525" cap="flat" cmpd="sng">
            <a:solidFill>
              <a:srgbClr val="FF5000"/>
            </a:solidFill>
            <a:prstDash val="solid"/>
            <a:round/>
            <a:headEnd type="none" w="sm" len="sm"/>
            <a:tailEnd type="none" w="sm" len="sm"/>
          </a:ln>
        </p:spPr>
      </p:cxnSp>
      <p:sp>
        <p:nvSpPr>
          <p:cNvPr id="495" name="Google Shape;495;p72"/>
          <p:cNvSpPr>
            <a:spLocks noGrp="1"/>
          </p:cNvSpPr>
          <p:nvPr>
            <p:ph type="pic" idx="3"/>
          </p:nvPr>
        </p:nvSpPr>
        <p:spPr>
          <a:xfrm>
            <a:off x="6588525" y="3526889"/>
            <a:ext cx="2260200" cy="1370700"/>
          </a:xfrm>
          <a:prstGeom prst="rect">
            <a:avLst/>
          </a:prstGeom>
          <a:noFill/>
          <a:ln>
            <a:noFill/>
          </a:ln>
        </p:spPr>
      </p:sp>
      <p:sp>
        <p:nvSpPr>
          <p:cNvPr id="496" name="Google Shape;496;p72"/>
          <p:cNvSpPr>
            <a:spLocks noGrp="1"/>
          </p:cNvSpPr>
          <p:nvPr>
            <p:ph type="pic" idx="4"/>
          </p:nvPr>
        </p:nvSpPr>
        <p:spPr>
          <a:xfrm>
            <a:off x="4688783" y="3526775"/>
            <a:ext cx="1645200" cy="1370700"/>
          </a:xfrm>
          <a:prstGeom prst="rect">
            <a:avLst/>
          </a:prstGeom>
          <a:noFill/>
          <a:ln>
            <a:noFill/>
          </a:ln>
        </p:spPr>
      </p:sp>
      <p:sp>
        <p:nvSpPr>
          <p:cNvPr id="497" name="Google Shape;497;p72"/>
          <p:cNvSpPr>
            <a:spLocks noGrp="1"/>
          </p:cNvSpPr>
          <p:nvPr>
            <p:ph type="pic" idx="5"/>
          </p:nvPr>
        </p:nvSpPr>
        <p:spPr>
          <a:xfrm>
            <a:off x="2789042" y="3526889"/>
            <a:ext cx="1645200" cy="1370700"/>
          </a:xfrm>
          <a:prstGeom prst="rect">
            <a:avLst/>
          </a:prstGeom>
          <a:noFill/>
          <a:ln>
            <a:noFill/>
          </a:ln>
        </p:spPr>
      </p:sp>
      <p:sp>
        <p:nvSpPr>
          <p:cNvPr id="498" name="Google Shape;498;p72"/>
          <p:cNvSpPr>
            <a:spLocks noGrp="1"/>
          </p:cNvSpPr>
          <p:nvPr>
            <p:ph type="pic" idx="6"/>
          </p:nvPr>
        </p:nvSpPr>
        <p:spPr>
          <a:xfrm>
            <a:off x="274300" y="3526889"/>
            <a:ext cx="2260200" cy="1370700"/>
          </a:xfrm>
          <a:prstGeom prst="rect">
            <a:avLst/>
          </a:prstGeom>
          <a:no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5 - Otsikko, kolme kuvaa, teksti">
  <p:cSld name="TITLE_AND_BODY_1_1_1">
    <p:spTree>
      <p:nvGrpSpPr>
        <p:cNvPr id="1" name="Shape 499"/>
        <p:cNvGrpSpPr/>
        <p:nvPr/>
      </p:nvGrpSpPr>
      <p:grpSpPr>
        <a:xfrm>
          <a:off x="0" y="0"/>
          <a:ext cx="0" cy="0"/>
          <a:chOff x="0" y="0"/>
          <a:chExt cx="0" cy="0"/>
        </a:xfrm>
      </p:grpSpPr>
      <p:sp>
        <p:nvSpPr>
          <p:cNvPr id="500" name="Google Shape;500;p73"/>
          <p:cNvSpPr/>
          <p:nvPr/>
        </p:nvSpPr>
        <p:spPr>
          <a:xfrm>
            <a:off x="0" y="1715700"/>
            <a:ext cx="9154800" cy="3427800"/>
          </a:xfrm>
          <a:prstGeom prst="rect">
            <a:avLst/>
          </a:prstGeom>
          <a:solidFill>
            <a:srgbClr val="FFF3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73"/>
          <p:cNvSpPr>
            <a:spLocks noGrp="1"/>
          </p:cNvSpPr>
          <p:nvPr>
            <p:ph type="pic" idx="2"/>
          </p:nvPr>
        </p:nvSpPr>
        <p:spPr>
          <a:xfrm>
            <a:off x="4688775" y="-75"/>
            <a:ext cx="4466100" cy="3297300"/>
          </a:xfrm>
          <a:prstGeom prst="rect">
            <a:avLst/>
          </a:prstGeom>
          <a:noFill/>
          <a:ln>
            <a:noFill/>
          </a:ln>
        </p:spPr>
      </p:sp>
      <p:sp>
        <p:nvSpPr>
          <p:cNvPr id="502" name="Google Shape;502;p73"/>
          <p:cNvSpPr txBox="1">
            <a:spLocks noGrp="1"/>
          </p:cNvSpPr>
          <p:nvPr>
            <p:ph type="body" idx="1"/>
          </p:nvPr>
        </p:nvSpPr>
        <p:spPr>
          <a:xfrm>
            <a:off x="488675" y="2090625"/>
            <a:ext cx="3834000" cy="25725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a:solidFill>
                  <a:srgbClr val="222222"/>
                </a:solidFill>
              </a:defRPr>
            </a:lvl1pPr>
            <a:lvl2pPr marL="914400" lvl="1" indent="-342900" algn="l" rtl="0">
              <a:lnSpc>
                <a:spcPct val="115000"/>
              </a:lnSpc>
              <a:spcBef>
                <a:spcPts val="0"/>
              </a:spcBef>
              <a:spcAft>
                <a:spcPts val="0"/>
              </a:spcAft>
              <a:buClr>
                <a:srgbClr val="222222"/>
              </a:buClr>
              <a:buSzPts val="1800"/>
              <a:buChar char="○"/>
              <a:defRPr sz="1800">
                <a:solidFill>
                  <a:srgbClr val="222222"/>
                </a:solidFill>
              </a:defRPr>
            </a:lvl2pPr>
            <a:lvl3pPr marL="1371600" lvl="2" indent="-342900" algn="l" rtl="0">
              <a:lnSpc>
                <a:spcPct val="115000"/>
              </a:lnSpc>
              <a:spcBef>
                <a:spcPts val="0"/>
              </a:spcBef>
              <a:spcAft>
                <a:spcPts val="0"/>
              </a:spcAft>
              <a:buClr>
                <a:srgbClr val="222222"/>
              </a:buClr>
              <a:buSzPts val="1800"/>
              <a:buChar char="■"/>
              <a:defRPr sz="1800">
                <a:solidFill>
                  <a:srgbClr val="222222"/>
                </a:solidFill>
              </a:defRPr>
            </a:lvl3pPr>
            <a:lvl4pPr marL="1828800" lvl="3" indent="-342900" algn="l" rtl="0">
              <a:lnSpc>
                <a:spcPct val="115000"/>
              </a:lnSpc>
              <a:spcBef>
                <a:spcPts val="0"/>
              </a:spcBef>
              <a:spcAft>
                <a:spcPts val="0"/>
              </a:spcAft>
              <a:buClr>
                <a:srgbClr val="222222"/>
              </a:buClr>
              <a:buSzPts val="1800"/>
              <a:buChar char="●"/>
              <a:defRPr sz="1800">
                <a:solidFill>
                  <a:srgbClr val="222222"/>
                </a:solidFill>
              </a:defRPr>
            </a:lvl4pPr>
            <a:lvl5pPr marL="2286000" lvl="4" indent="-342900" algn="l" rtl="0">
              <a:lnSpc>
                <a:spcPct val="115000"/>
              </a:lnSpc>
              <a:spcBef>
                <a:spcPts val="0"/>
              </a:spcBef>
              <a:spcAft>
                <a:spcPts val="0"/>
              </a:spcAft>
              <a:buClr>
                <a:srgbClr val="222222"/>
              </a:buClr>
              <a:buSzPts val="1800"/>
              <a:buChar char="○"/>
              <a:defRPr sz="1800">
                <a:solidFill>
                  <a:srgbClr val="222222"/>
                </a:solidFill>
              </a:defRPr>
            </a:lvl5pPr>
            <a:lvl6pPr marL="2743200" lvl="5" indent="-342900" algn="l" rtl="0">
              <a:lnSpc>
                <a:spcPct val="115000"/>
              </a:lnSpc>
              <a:spcBef>
                <a:spcPts val="0"/>
              </a:spcBef>
              <a:spcAft>
                <a:spcPts val="0"/>
              </a:spcAft>
              <a:buClr>
                <a:srgbClr val="222222"/>
              </a:buClr>
              <a:buSzPts val="1800"/>
              <a:buChar char="■"/>
              <a:defRPr sz="1800">
                <a:solidFill>
                  <a:srgbClr val="222222"/>
                </a:solidFill>
              </a:defRPr>
            </a:lvl6pPr>
            <a:lvl7pPr marL="3200400" lvl="6" indent="-342900" algn="l" rtl="0">
              <a:lnSpc>
                <a:spcPct val="115000"/>
              </a:lnSpc>
              <a:spcBef>
                <a:spcPts val="0"/>
              </a:spcBef>
              <a:spcAft>
                <a:spcPts val="0"/>
              </a:spcAft>
              <a:buClr>
                <a:srgbClr val="222222"/>
              </a:buClr>
              <a:buSzPts val="1800"/>
              <a:buChar char="●"/>
              <a:defRPr sz="1800">
                <a:solidFill>
                  <a:srgbClr val="222222"/>
                </a:solidFill>
              </a:defRPr>
            </a:lvl7pPr>
            <a:lvl8pPr marL="3657600" lvl="7" indent="-342900" algn="l" rtl="0">
              <a:lnSpc>
                <a:spcPct val="115000"/>
              </a:lnSpc>
              <a:spcBef>
                <a:spcPts val="0"/>
              </a:spcBef>
              <a:spcAft>
                <a:spcPts val="0"/>
              </a:spcAft>
              <a:buClr>
                <a:srgbClr val="222222"/>
              </a:buClr>
              <a:buSzPts val="1800"/>
              <a:buChar char="○"/>
              <a:defRPr sz="1800">
                <a:solidFill>
                  <a:srgbClr val="222222"/>
                </a:solidFill>
              </a:defRPr>
            </a:lvl8pPr>
            <a:lvl9pPr marL="4114800" lvl="8" indent="-342900" algn="l" rtl="0">
              <a:lnSpc>
                <a:spcPct val="115000"/>
              </a:lnSpc>
              <a:spcBef>
                <a:spcPts val="0"/>
              </a:spcBef>
              <a:spcAft>
                <a:spcPts val="0"/>
              </a:spcAft>
              <a:buClr>
                <a:srgbClr val="222222"/>
              </a:buClr>
              <a:buSzPts val="1800"/>
              <a:buChar char="■"/>
              <a:defRPr sz="1800">
                <a:solidFill>
                  <a:srgbClr val="222222"/>
                </a:solidFill>
              </a:defRPr>
            </a:lvl9pPr>
          </a:lstStyle>
          <a:p>
            <a:endParaRPr/>
          </a:p>
        </p:txBody>
      </p:sp>
      <p:sp>
        <p:nvSpPr>
          <p:cNvPr id="503" name="Google Shape;503;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sp>
        <p:nvSpPr>
          <p:cNvPr id="504" name="Google Shape;504;p73"/>
          <p:cNvSpPr txBox="1">
            <a:spLocks noGrp="1"/>
          </p:cNvSpPr>
          <p:nvPr>
            <p:ph type="title"/>
          </p:nvPr>
        </p:nvSpPr>
        <p:spPr>
          <a:xfrm>
            <a:off x="717275" y="416275"/>
            <a:ext cx="3701400" cy="896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505" name="Google Shape;505;p73"/>
          <p:cNvCxnSpPr/>
          <p:nvPr/>
        </p:nvCxnSpPr>
        <p:spPr>
          <a:xfrm>
            <a:off x="488675" y="402555"/>
            <a:ext cx="0" cy="939300"/>
          </a:xfrm>
          <a:prstGeom prst="straightConnector1">
            <a:avLst/>
          </a:prstGeom>
          <a:noFill/>
          <a:ln w="9525" cap="flat" cmpd="sng">
            <a:solidFill>
              <a:srgbClr val="FF5000"/>
            </a:solidFill>
            <a:prstDash val="solid"/>
            <a:round/>
            <a:headEnd type="none" w="sm" len="sm"/>
            <a:tailEnd type="none" w="sm" len="sm"/>
          </a:ln>
        </p:spPr>
      </p:cxnSp>
      <p:sp>
        <p:nvSpPr>
          <p:cNvPr id="506" name="Google Shape;506;p73"/>
          <p:cNvSpPr>
            <a:spLocks noGrp="1"/>
          </p:cNvSpPr>
          <p:nvPr>
            <p:ph type="pic" idx="3"/>
          </p:nvPr>
        </p:nvSpPr>
        <p:spPr>
          <a:xfrm>
            <a:off x="6588525" y="3526889"/>
            <a:ext cx="2260200" cy="1370700"/>
          </a:xfrm>
          <a:prstGeom prst="rect">
            <a:avLst/>
          </a:prstGeom>
          <a:noFill/>
          <a:ln>
            <a:noFill/>
          </a:ln>
        </p:spPr>
      </p:sp>
      <p:sp>
        <p:nvSpPr>
          <p:cNvPr id="507" name="Google Shape;507;p73"/>
          <p:cNvSpPr>
            <a:spLocks noGrp="1"/>
          </p:cNvSpPr>
          <p:nvPr>
            <p:ph type="pic" idx="4"/>
          </p:nvPr>
        </p:nvSpPr>
        <p:spPr>
          <a:xfrm>
            <a:off x="4688783" y="3526775"/>
            <a:ext cx="1645200" cy="1370700"/>
          </a:xfrm>
          <a:prstGeom prst="rect">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 - Otsikko, kuva, teksti">
  <p:cSld name="TITLE_AND_BODY_1_1_1_1">
    <p:spTree>
      <p:nvGrpSpPr>
        <p:cNvPr id="1" name="Shape 508"/>
        <p:cNvGrpSpPr/>
        <p:nvPr/>
      </p:nvGrpSpPr>
      <p:grpSpPr>
        <a:xfrm>
          <a:off x="0" y="0"/>
          <a:ext cx="0" cy="0"/>
          <a:chOff x="0" y="0"/>
          <a:chExt cx="0" cy="0"/>
        </a:xfrm>
      </p:grpSpPr>
      <p:sp>
        <p:nvSpPr>
          <p:cNvPr id="509" name="Google Shape;509;p74"/>
          <p:cNvSpPr/>
          <p:nvPr/>
        </p:nvSpPr>
        <p:spPr>
          <a:xfrm>
            <a:off x="0" y="1715700"/>
            <a:ext cx="9154800" cy="3427800"/>
          </a:xfrm>
          <a:prstGeom prst="rect">
            <a:avLst/>
          </a:prstGeom>
          <a:solidFill>
            <a:srgbClr val="FFF3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74"/>
          <p:cNvSpPr>
            <a:spLocks noGrp="1"/>
          </p:cNvSpPr>
          <p:nvPr>
            <p:ph type="pic" idx="2"/>
          </p:nvPr>
        </p:nvSpPr>
        <p:spPr>
          <a:xfrm>
            <a:off x="4688775" y="-75"/>
            <a:ext cx="4466100" cy="5143500"/>
          </a:xfrm>
          <a:prstGeom prst="rect">
            <a:avLst/>
          </a:prstGeom>
          <a:noFill/>
          <a:ln>
            <a:noFill/>
          </a:ln>
        </p:spPr>
      </p:sp>
      <p:sp>
        <p:nvSpPr>
          <p:cNvPr id="511" name="Google Shape;511;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sp>
        <p:nvSpPr>
          <p:cNvPr id="512" name="Google Shape;512;p74"/>
          <p:cNvSpPr txBox="1">
            <a:spLocks noGrp="1"/>
          </p:cNvSpPr>
          <p:nvPr>
            <p:ph type="title"/>
          </p:nvPr>
        </p:nvSpPr>
        <p:spPr>
          <a:xfrm>
            <a:off x="717275" y="416275"/>
            <a:ext cx="3701400" cy="896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513" name="Google Shape;513;p74"/>
          <p:cNvCxnSpPr/>
          <p:nvPr/>
        </p:nvCxnSpPr>
        <p:spPr>
          <a:xfrm>
            <a:off x="488675" y="402555"/>
            <a:ext cx="0" cy="939300"/>
          </a:xfrm>
          <a:prstGeom prst="straightConnector1">
            <a:avLst/>
          </a:prstGeom>
          <a:noFill/>
          <a:ln w="9525" cap="flat" cmpd="sng">
            <a:solidFill>
              <a:srgbClr val="FF5000"/>
            </a:solidFill>
            <a:prstDash val="solid"/>
            <a:round/>
            <a:headEnd type="none" w="sm" len="sm"/>
            <a:tailEnd type="none" w="sm" len="sm"/>
          </a:ln>
        </p:spPr>
      </p:cxnSp>
      <p:sp>
        <p:nvSpPr>
          <p:cNvPr id="514" name="Google Shape;514;p74"/>
          <p:cNvSpPr txBox="1">
            <a:spLocks noGrp="1"/>
          </p:cNvSpPr>
          <p:nvPr>
            <p:ph type="body" idx="1"/>
          </p:nvPr>
        </p:nvSpPr>
        <p:spPr>
          <a:xfrm>
            <a:off x="488675" y="2090625"/>
            <a:ext cx="3834000" cy="25725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a:solidFill>
                  <a:srgbClr val="222222"/>
                </a:solidFill>
              </a:defRPr>
            </a:lvl1pPr>
            <a:lvl2pPr marL="914400" lvl="1" indent="-342900" algn="l" rtl="0">
              <a:lnSpc>
                <a:spcPct val="115000"/>
              </a:lnSpc>
              <a:spcBef>
                <a:spcPts val="0"/>
              </a:spcBef>
              <a:spcAft>
                <a:spcPts val="0"/>
              </a:spcAft>
              <a:buClr>
                <a:srgbClr val="222222"/>
              </a:buClr>
              <a:buSzPts val="1800"/>
              <a:buChar char="○"/>
              <a:defRPr sz="1800">
                <a:solidFill>
                  <a:srgbClr val="222222"/>
                </a:solidFill>
              </a:defRPr>
            </a:lvl2pPr>
            <a:lvl3pPr marL="1371600" lvl="2" indent="-342900" algn="l" rtl="0">
              <a:lnSpc>
                <a:spcPct val="115000"/>
              </a:lnSpc>
              <a:spcBef>
                <a:spcPts val="0"/>
              </a:spcBef>
              <a:spcAft>
                <a:spcPts val="0"/>
              </a:spcAft>
              <a:buClr>
                <a:srgbClr val="222222"/>
              </a:buClr>
              <a:buSzPts val="1800"/>
              <a:buChar char="■"/>
              <a:defRPr sz="1800">
                <a:solidFill>
                  <a:srgbClr val="222222"/>
                </a:solidFill>
              </a:defRPr>
            </a:lvl3pPr>
            <a:lvl4pPr marL="1828800" lvl="3" indent="-342900" algn="l" rtl="0">
              <a:lnSpc>
                <a:spcPct val="115000"/>
              </a:lnSpc>
              <a:spcBef>
                <a:spcPts val="0"/>
              </a:spcBef>
              <a:spcAft>
                <a:spcPts val="0"/>
              </a:spcAft>
              <a:buClr>
                <a:srgbClr val="222222"/>
              </a:buClr>
              <a:buSzPts val="1800"/>
              <a:buChar char="●"/>
              <a:defRPr sz="1800">
                <a:solidFill>
                  <a:srgbClr val="222222"/>
                </a:solidFill>
              </a:defRPr>
            </a:lvl4pPr>
            <a:lvl5pPr marL="2286000" lvl="4" indent="-342900" algn="l" rtl="0">
              <a:lnSpc>
                <a:spcPct val="115000"/>
              </a:lnSpc>
              <a:spcBef>
                <a:spcPts val="0"/>
              </a:spcBef>
              <a:spcAft>
                <a:spcPts val="0"/>
              </a:spcAft>
              <a:buClr>
                <a:srgbClr val="222222"/>
              </a:buClr>
              <a:buSzPts val="1800"/>
              <a:buChar char="○"/>
              <a:defRPr sz="1800">
                <a:solidFill>
                  <a:srgbClr val="222222"/>
                </a:solidFill>
              </a:defRPr>
            </a:lvl5pPr>
            <a:lvl6pPr marL="2743200" lvl="5" indent="-342900" algn="l" rtl="0">
              <a:lnSpc>
                <a:spcPct val="115000"/>
              </a:lnSpc>
              <a:spcBef>
                <a:spcPts val="0"/>
              </a:spcBef>
              <a:spcAft>
                <a:spcPts val="0"/>
              </a:spcAft>
              <a:buClr>
                <a:srgbClr val="222222"/>
              </a:buClr>
              <a:buSzPts val="1800"/>
              <a:buChar char="■"/>
              <a:defRPr sz="1800">
                <a:solidFill>
                  <a:srgbClr val="222222"/>
                </a:solidFill>
              </a:defRPr>
            </a:lvl6pPr>
            <a:lvl7pPr marL="3200400" lvl="6" indent="-342900" algn="l" rtl="0">
              <a:lnSpc>
                <a:spcPct val="115000"/>
              </a:lnSpc>
              <a:spcBef>
                <a:spcPts val="0"/>
              </a:spcBef>
              <a:spcAft>
                <a:spcPts val="0"/>
              </a:spcAft>
              <a:buClr>
                <a:srgbClr val="222222"/>
              </a:buClr>
              <a:buSzPts val="1800"/>
              <a:buChar char="●"/>
              <a:defRPr sz="1800">
                <a:solidFill>
                  <a:srgbClr val="222222"/>
                </a:solidFill>
              </a:defRPr>
            </a:lvl7pPr>
            <a:lvl8pPr marL="3657600" lvl="7" indent="-342900" algn="l" rtl="0">
              <a:lnSpc>
                <a:spcPct val="115000"/>
              </a:lnSpc>
              <a:spcBef>
                <a:spcPts val="0"/>
              </a:spcBef>
              <a:spcAft>
                <a:spcPts val="0"/>
              </a:spcAft>
              <a:buClr>
                <a:srgbClr val="222222"/>
              </a:buClr>
              <a:buSzPts val="1800"/>
              <a:buChar char="○"/>
              <a:defRPr sz="1800">
                <a:solidFill>
                  <a:srgbClr val="222222"/>
                </a:solidFill>
              </a:defRPr>
            </a:lvl8pPr>
            <a:lvl9pPr marL="4114800" lvl="8" indent="-342900" algn="l" rtl="0">
              <a:lnSpc>
                <a:spcPct val="115000"/>
              </a:lnSpc>
              <a:spcBef>
                <a:spcPts val="0"/>
              </a:spcBef>
              <a:spcAft>
                <a:spcPts val="0"/>
              </a:spcAft>
              <a:buClr>
                <a:srgbClr val="222222"/>
              </a:buClr>
              <a:buSzPts val="1800"/>
              <a:buChar char="■"/>
              <a:defRPr sz="1800">
                <a:solidFill>
                  <a:srgbClr val="222222"/>
                </a:solidFil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8 - Otsikko, kuva">
  <p:cSld name="TITLE_AND_TWO_COLUMNS_2">
    <p:spTree>
      <p:nvGrpSpPr>
        <p:cNvPr id="1" name="Shape 515"/>
        <p:cNvGrpSpPr/>
        <p:nvPr/>
      </p:nvGrpSpPr>
      <p:grpSpPr>
        <a:xfrm>
          <a:off x="0" y="0"/>
          <a:ext cx="0" cy="0"/>
          <a:chOff x="0" y="0"/>
          <a:chExt cx="0" cy="0"/>
        </a:xfrm>
      </p:grpSpPr>
      <p:sp>
        <p:nvSpPr>
          <p:cNvPr id="516" name="Google Shape;516;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sp>
        <p:nvSpPr>
          <p:cNvPr id="517" name="Google Shape;517;p75"/>
          <p:cNvSpPr/>
          <p:nvPr/>
        </p:nvSpPr>
        <p:spPr>
          <a:xfrm flipH="1">
            <a:off x="6452100" y="-8275"/>
            <a:ext cx="2691900" cy="5143500"/>
          </a:xfrm>
          <a:prstGeom prst="rect">
            <a:avLst/>
          </a:prstGeom>
          <a:solidFill>
            <a:srgbClr val="FFF3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75"/>
          <p:cNvSpPr/>
          <p:nvPr/>
        </p:nvSpPr>
        <p:spPr>
          <a:xfrm>
            <a:off x="7083275" y="186350"/>
            <a:ext cx="1855200" cy="1855200"/>
          </a:xfrm>
          <a:prstGeom prst="teardrop">
            <a:avLst>
              <a:gd name="adj" fmla="val 10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75"/>
          <p:cNvSpPr txBox="1"/>
          <p:nvPr/>
        </p:nvSpPr>
        <p:spPr>
          <a:xfrm>
            <a:off x="7294475" y="186475"/>
            <a:ext cx="1432800" cy="1855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fi" sz="1000" b="0" i="0" u="none" strike="noStrike" cap="none">
                <a:solidFill>
                  <a:schemeClr val="dk1"/>
                </a:solidFill>
                <a:latin typeface="Avenir"/>
                <a:ea typeface="Avenir"/>
                <a:cs typeface="Avenir"/>
                <a:sym typeface="Avenir"/>
              </a:rPr>
              <a:t>Mahdollinen tekstipaikka xxxxxxxxxxxx xxxxxxxxx xxxx xxxxxxxxxx.</a:t>
            </a:r>
            <a:endParaRPr sz="1000" b="0" i="0" u="none" strike="noStrike" cap="none">
              <a:solidFill>
                <a:schemeClr val="dk1"/>
              </a:solidFill>
              <a:latin typeface="Avenir"/>
              <a:ea typeface="Avenir"/>
              <a:cs typeface="Avenir"/>
              <a:sym typeface="Avenir"/>
            </a:endParaRPr>
          </a:p>
        </p:txBody>
      </p:sp>
      <p:sp>
        <p:nvSpPr>
          <p:cNvPr id="520" name="Google Shape;520;p75"/>
          <p:cNvSpPr txBox="1">
            <a:spLocks noGrp="1"/>
          </p:cNvSpPr>
          <p:nvPr>
            <p:ph type="title"/>
          </p:nvPr>
        </p:nvSpPr>
        <p:spPr>
          <a:xfrm>
            <a:off x="717275" y="416270"/>
            <a:ext cx="5244600" cy="896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521" name="Google Shape;521;p75"/>
          <p:cNvCxnSpPr/>
          <p:nvPr/>
        </p:nvCxnSpPr>
        <p:spPr>
          <a:xfrm>
            <a:off x="488675" y="402555"/>
            <a:ext cx="0" cy="939300"/>
          </a:xfrm>
          <a:prstGeom prst="straightConnector1">
            <a:avLst/>
          </a:prstGeom>
          <a:noFill/>
          <a:ln w="9525" cap="flat" cmpd="sng">
            <a:solidFill>
              <a:srgbClr val="FF5000"/>
            </a:solidFill>
            <a:prstDash val="solid"/>
            <a:round/>
            <a:headEnd type="none" w="sm" len="sm"/>
            <a:tailEnd type="none" w="sm" len="sm"/>
          </a:ln>
        </p:spPr>
      </p:cxnSp>
      <p:sp>
        <p:nvSpPr>
          <p:cNvPr id="522" name="Google Shape;522;p75"/>
          <p:cNvSpPr>
            <a:spLocks noGrp="1"/>
          </p:cNvSpPr>
          <p:nvPr>
            <p:ph type="pic" idx="2"/>
          </p:nvPr>
        </p:nvSpPr>
        <p:spPr>
          <a:xfrm>
            <a:off x="479250" y="1706125"/>
            <a:ext cx="5482500" cy="30288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7 - Otsikko, teksti, sivupalkki">
  <p:cSld name="TITLE_AND_TWO_COLUMNS_1">
    <p:spTree>
      <p:nvGrpSpPr>
        <p:cNvPr id="1" name="Shape 523"/>
        <p:cNvGrpSpPr/>
        <p:nvPr/>
      </p:nvGrpSpPr>
      <p:grpSpPr>
        <a:xfrm>
          <a:off x="0" y="0"/>
          <a:ext cx="0" cy="0"/>
          <a:chOff x="0" y="0"/>
          <a:chExt cx="0" cy="0"/>
        </a:xfrm>
      </p:grpSpPr>
      <p:sp>
        <p:nvSpPr>
          <p:cNvPr id="524" name="Google Shape;524;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sp>
        <p:nvSpPr>
          <p:cNvPr id="525" name="Google Shape;525;p76"/>
          <p:cNvSpPr/>
          <p:nvPr/>
        </p:nvSpPr>
        <p:spPr>
          <a:xfrm flipH="1">
            <a:off x="6452100" y="-8275"/>
            <a:ext cx="2691900" cy="5143500"/>
          </a:xfrm>
          <a:prstGeom prst="rect">
            <a:avLst/>
          </a:prstGeom>
          <a:solidFill>
            <a:srgbClr val="FFF3E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76"/>
          <p:cNvSpPr/>
          <p:nvPr/>
        </p:nvSpPr>
        <p:spPr>
          <a:xfrm>
            <a:off x="7083275" y="186350"/>
            <a:ext cx="1855200" cy="1855200"/>
          </a:xfrm>
          <a:prstGeom prst="teardrop">
            <a:avLst>
              <a:gd name="adj" fmla="val 10000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76"/>
          <p:cNvSpPr txBox="1"/>
          <p:nvPr/>
        </p:nvSpPr>
        <p:spPr>
          <a:xfrm>
            <a:off x="7294475" y="186475"/>
            <a:ext cx="1432800" cy="1855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fi" sz="1000" b="0" i="0" u="none" strike="noStrike" cap="none">
                <a:solidFill>
                  <a:schemeClr val="dk1"/>
                </a:solidFill>
                <a:latin typeface="Avenir"/>
                <a:ea typeface="Avenir"/>
                <a:cs typeface="Avenir"/>
                <a:sym typeface="Avenir"/>
              </a:rPr>
              <a:t>Mahdollinen tekstipaikka xxxxxxxxxxxx xxxxxxxxx xxxx xxxxxxxxxx.</a:t>
            </a:r>
            <a:endParaRPr sz="1000" b="0" i="0" u="none" strike="noStrike" cap="none">
              <a:solidFill>
                <a:schemeClr val="dk1"/>
              </a:solidFill>
              <a:latin typeface="Avenir"/>
              <a:ea typeface="Avenir"/>
              <a:cs typeface="Avenir"/>
              <a:sym typeface="Avenir"/>
            </a:endParaRPr>
          </a:p>
        </p:txBody>
      </p:sp>
      <p:sp>
        <p:nvSpPr>
          <p:cNvPr id="528" name="Google Shape;528;p76"/>
          <p:cNvSpPr txBox="1">
            <a:spLocks noGrp="1"/>
          </p:cNvSpPr>
          <p:nvPr>
            <p:ph type="title"/>
          </p:nvPr>
        </p:nvSpPr>
        <p:spPr>
          <a:xfrm>
            <a:off x="717275" y="416270"/>
            <a:ext cx="5244600" cy="8967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29" name="Google Shape;529;p76"/>
          <p:cNvSpPr txBox="1">
            <a:spLocks noGrp="1"/>
          </p:cNvSpPr>
          <p:nvPr>
            <p:ph type="body" idx="1"/>
          </p:nvPr>
        </p:nvSpPr>
        <p:spPr>
          <a:xfrm>
            <a:off x="488675" y="1919275"/>
            <a:ext cx="5473200" cy="2744100"/>
          </a:xfrm>
          <a:prstGeom prst="rect">
            <a:avLst/>
          </a:prstGeom>
          <a:noFill/>
          <a:ln>
            <a:noFill/>
          </a:ln>
        </p:spPr>
        <p:txBody>
          <a:bodyPr spcFirstLastPara="1" wrap="square" lIns="0" tIns="0" rIns="0" bIns="0" anchor="t" anchorCtr="0">
            <a:noAutofit/>
          </a:bodyPr>
          <a:lstStyle>
            <a:lvl1pPr marL="457200" lvl="0" indent="-342900" algn="l" rtl="0">
              <a:lnSpc>
                <a:spcPct val="115000"/>
              </a:lnSpc>
              <a:spcBef>
                <a:spcPts val="0"/>
              </a:spcBef>
              <a:spcAft>
                <a:spcPts val="0"/>
              </a:spcAft>
              <a:buClr>
                <a:srgbClr val="222222"/>
              </a:buClr>
              <a:buSzPts val="1800"/>
              <a:buChar char="●"/>
              <a:defRPr>
                <a:solidFill>
                  <a:srgbClr val="222222"/>
                </a:solidFill>
              </a:defRPr>
            </a:lvl1pPr>
            <a:lvl2pPr marL="914400" lvl="1" indent="-342900" algn="l" rtl="0">
              <a:lnSpc>
                <a:spcPct val="115000"/>
              </a:lnSpc>
              <a:spcBef>
                <a:spcPts val="0"/>
              </a:spcBef>
              <a:spcAft>
                <a:spcPts val="0"/>
              </a:spcAft>
              <a:buClr>
                <a:srgbClr val="222222"/>
              </a:buClr>
              <a:buSzPts val="1800"/>
              <a:buChar char="○"/>
              <a:defRPr sz="1800">
                <a:solidFill>
                  <a:srgbClr val="222222"/>
                </a:solidFill>
              </a:defRPr>
            </a:lvl2pPr>
            <a:lvl3pPr marL="1371600" lvl="2" indent="-342900" algn="l" rtl="0">
              <a:lnSpc>
                <a:spcPct val="115000"/>
              </a:lnSpc>
              <a:spcBef>
                <a:spcPts val="0"/>
              </a:spcBef>
              <a:spcAft>
                <a:spcPts val="0"/>
              </a:spcAft>
              <a:buClr>
                <a:srgbClr val="222222"/>
              </a:buClr>
              <a:buSzPts val="1800"/>
              <a:buChar char="■"/>
              <a:defRPr sz="1800">
                <a:solidFill>
                  <a:srgbClr val="222222"/>
                </a:solidFill>
              </a:defRPr>
            </a:lvl3pPr>
            <a:lvl4pPr marL="1828800" lvl="3" indent="-342900" algn="l" rtl="0">
              <a:lnSpc>
                <a:spcPct val="115000"/>
              </a:lnSpc>
              <a:spcBef>
                <a:spcPts val="0"/>
              </a:spcBef>
              <a:spcAft>
                <a:spcPts val="0"/>
              </a:spcAft>
              <a:buClr>
                <a:srgbClr val="222222"/>
              </a:buClr>
              <a:buSzPts val="1800"/>
              <a:buChar char="●"/>
              <a:defRPr sz="1800">
                <a:solidFill>
                  <a:srgbClr val="222222"/>
                </a:solidFill>
              </a:defRPr>
            </a:lvl4pPr>
            <a:lvl5pPr marL="2286000" lvl="4" indent="-342900" algn="l" rtl="0">
              <a:lnSpc>
                <a:spcPct val="115000"/>
              </a:lnSpc>
              <a:spcBef>
                <a:spcPts val="0"/>
              </a:spcBef>
              <a:spcAft>
                <a:spcPts val="0"/>
              </a:spcAft>
              <a:buClr>
                <a:srgbClr val="222222"/>
              </a:buClr>
              <a:buSzPts val="1800"/>
              <a:buChar char="○"/>
              <a:defRPr sz="1800">
                <a:solidFill>
                  <a:srgbClr val="222222"/>
                </a:solidFill>
              </a:defRPr>
            </a:lvl5pPr>
            <a:lvl6pPr marL="2743200" lvl="5" indent="-342900" algn="l" rtl="0">
              <a:lnSpc>
                <a:spcPct val="115000"/>
              </a:lnSpc>
              <a:spcBef>
                <a:spcPts val="0"/>
              </a:spcBef>
              <a:spcAft>
                <a:spcPts val="0"/>
              </a:spcAft>
              <a:buClr>
                <a:srgbClr val="222222"/>
              </a:buClr>
              <a:buSzPts val="1800"/>
              <a:buChar char="■"/>
              <a:defRPr sz="1800">
                <a:solidFill>
                  <a:srgbClr val="222222"/>
                </a:solidFill>
              </a:defRPr>
            </a:lvl6pPr>
            <a:lvl7pPr marL="3200400" lvl="6" indent="-342900" algn="l" rtl="0">
              <a:lnSpc>
                <a:spcPct val="115000"/>
              </a:lnSpc>
              <a:spcBef>
                <a:spcPts val="0"/>
              </a:spcBef>
              <a:spcAft>
                <a:spcPts val="0"/>
              </a:spcAft>
              <a:buClr>
                <a:srgbClr val="222222"/>
              </a:buClr>
              <a:buSzPts val="1800"/>
              <a:buChar char="●"/>
              <a:defRPr sz="1800">
                <a:solidFill>
                  <a:srgbClr val="222222"/>
                </a:solidFill>
              </a:defRPr>
            </a:lvl7pPr>
            <a:lvl8pPr marL="3657600" lvl="7" indent="-342900" algn="l" rtl="0">
              <a:lnSpc>
                <a:spcPct val="115000"/>
              </a:lnSpc>
              <a:spcBef>
                <a:spcPts val="0"/>
              </a:spcBef>
              <a:spcAft>
                <a:spcPts val="0"/>
              </a:spcAft>
              <a:buClr>
                <a:srgbClr val="222222"/>
              </a:buClr>
              <a:buSzPts val="1800"/>
              <a:buChar char="○"/>
              <a:defRPr sz="1800">
                <a:solidFill>
                  <a:srgbClr val="222222"/>
                </a:solidFill>
              </a:defRPr>
            </a:lvl8pPr>
            <a:lvl9pPr marL="4114800" lvl="8" indent="-342900" algn="l" rtl="0">
              <a:lnSpc>
                <a:spcPct val="115000"/>
              </a:lnSpc>
              <a:spcBef>
                <a:spcPts val="0"/>
              </a:spcBef>
              <a:spcAft>
                <a:spcPts val="0"/>
              </a:spcAft>
              <a:buClr>
                <a:srgbClr val="222222"/>
              </a:buClr>
              <a:buSzPts val="1800"/>
              <a:buChar char="■"/>
              <a:defRPr sz="1800">
                <a:solidFill>
                  <a:srgbClr val="222222"/>
                </a:solidFill>
              </a:defRPr>
            </a:lvl9pPr>
          </a:lstStyle>
          <a:p>
            <a:endParaRPr/>
          </a:p>
        </p:txBody>
      </p:sp>
      <p:cxnSp>
        <p:nvCxnSpPr>
          <p:cNvPr id="530" name="Google Shape;530;p76"/>
          <p:cNvCxnSpPr/>
          <p:nvPr/>
        </p:nvCxnSpPr>
        <p:spPr>
          <a:xfrm>
            <a:off x="488675" y="402555"/>
            <a:ext cx="0" cy="939300"/>
          </a:xfrm>
          <a:prstGeom prst="straightConnector1">
            <a:avLst/>
          </a:prstGeom>
          <a:noFill/>
          <a:ln w="9525" cap="flat" cmpd="sng">
            <a:solidFill>
              <a:srgbClr val="FF5000"/>
            </a:solidFill>
            <a:prstDash val="solid"/>
            <a:round/>
            <a:headEnd type="none" w="sm" len="sm"/>
            <a:tailEnd type="none" w="sm" len="sm"/>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0 - Tyhjä valkoinen, logo">
  <p:cSld name="CUSTOM">
    <p:spTree>
      <p:nvGrpSpPr>
        <p:cNvPr id="1" name="Shape 531"/>
        <p:cNvGrpSpPr/>
        <p:nvPr/>
      </p:nvGrpSpPr>
      <p:grpSpPr>
        <a:xfrm>
          <a:off x="0" y="0"/>
          <a:ext cx="0" cy="0"/>
          <a:chOff x="0" y="0"/>
          <a:chExt cx="0" cy="0"/>
        </a:xfrm>
      </p:grpSpPr>
      <p:pic>
        <p:nvPicPr>
          <p:cNvPr id="532" name="Google Shape;532;p77"/>
          <p:cNvPicPr preferRelativeResize="0"/>
          <p:nvPr/>
        </p:nvPicPr>
        <p:blipFill rotWithShape="1">
          <a:blip r:embed="rId2">
            <a:alphaModFix/>
          </a:blip>
          <a:srcRect/>
          <a:stretch/>
        </p:blipFill>
        <p:spPr>
          <a:xfrm>
            <a:off x="7719976" y="131527"/>
            <a:ext cx="1286600" cy="67932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kstipohja ja kuosi">
  <p:cSld name="Perus tekstipohja, listauksella">
    <p:spTree>
      <p:nvGrpSpPr>
        <p:cNvPr id="1" name="Shape 533"/>
        <p:cNvGrpSpPr/>
        <p:nvPr/>
      </p:nvGrpSpPr>
      <p:grpSpPr>
        <a:xfrm>
          <a:off x="0" y="0"/>
          <a:ext cx="0" cy="0"/>
          <a:chOff x="0" y="0"/>
          <a:chExt cx="0" cy="0"/>
        </a:xfrm>
      </p:grpSpPr>
      <p:sp>
        <p:nvSpPr>
          <p:cNvPr id="534" name="Google Shape;534;p78"/>
          <p:cNvSpPr/>
          <p:nvPr/>
        </p:nvSpPr>
        <p:spPr>
          <a:xfrm>
            <a:off x="0" y="0"/>
            <a:ext cx="2478000" cy="5143500"/>
          </a:xfrm>
          <a:prstGeom prst="rect">
            <a:avLst/>
          </a:prstGeom>
          <a:solidFill>
            <a:srgbClr val="FE5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78"/>
          <p:cNvSpPr/>
          <p:nvPr/>
        </p:nvSpPr>
        <p:spPr>
          <a:xfrm>
            <a:off x="7936900" y="4483575"/>
            <a:ext cx="732900" cy="305400"/>
          </a:xfrm>
          <a:custGeom>
            <a:avLst/>
            <a:gdLst/>
            <a:ahLst/>
            <a:cxnLst/>
            <a:rect l="l" t="t" r="r" b="b"/>
            <a:pathLst>
              <a:path w="120000" h="120000" extrusionOk="0">
                <a:moveTo>
                  <a:pt x="81980" y="84866"/>
                </a:moveTo>
                <a:cubicBezTo>
                  <a:pt x="78613" y="84866"/>
                  <a:pt x="78613" y="84866"/>
                  <a:pt x="78613" y="84866"/>
                </a:cubicBezTo>
                <a:cubicBezTo>
                  <a:pt x="78613" y="119087"/>
                  <a:pt x="78613" y="119087"/>
                  <a:pt x="78613" y="119087"/>
                </a:cubicBezTo>
                <a:cubicBezTo>
                  <a:pt x="81980" y="119087"/>
                  <a:pt x="81980" y="119087"/>
                  <a:pt x="81980" y="119087"/>
                </a:cubicBezTo>
                <a:lnTo>
                  <a:pt x="81980" y="84866"/>
                </a:lnTo>
                <a:close/>
                <a:moveTo>
                  <a:pt x="67722" y="109961"/>
                </a:moveTo>
                <a:cubicBezTo>
                  <a:pt x="65346" y="115893"/>
                  <a:pt x="65346" y="115893"/>
                  <a:pt x="65346" y="115893"/>
                </a:cubicBezTo>
                <a:cubicBezTo>
                  <a:pt x="66138" y="117262"/>
                  <a:pt x="66930" y="118174"/>
                  <a:pt x="67722" y="119087"/>
                </a:cubicBezTo>
                <a:cubicBezTo>
                  <a:pt x="68514" y="119543"/>
                  <a:pt x="69504" y="120000"/>
                  <a:pt x="70495" y="120000"/>
                </a:cubicBezTo>
                <a:cubicBezTo>
                  <a:pt x="71287" y="120000"/>
                  <a:pt x="71881" y="120000"/>
                  <a:pt x="72673" y="119543"/>
                </a:cubicBezTo>
                <a:cubicBezTo>
                  <a:pt x="73267" y="119087"/>
                  <a:pt x="73861" y="118174"/>
                  <a:pt x="74455" y="117262"/>
                </a:cubicBezTo>
                <a:cubicBezTo>
                  <a:pt x="75049" y="116349"/>
                  <a:pt x="75445" y="114980"/>
                  <a:pt x="75643" y="113612"/>
                </a:cubicBezTo>
                <a:cubicBezTo>
                  <a:pt x="76039" y="112243"/>
                  <a:pt x="76237" y="110418"/>
                  <a:pt x="76237" y="108593"/>
                </a:cubicBezTo>
                <a:cubicBezTo>
                  <a:pt x="76237" y="106768"/>
                  <a:pt x="76039" y="104942"/>
                  <a:pt x="75643" y="104030"/>
                </a:cubicBezTo>
                <a:cubicBezTo>
                  <a:pt x="75445" y="102661"/>
                  <a:pt x="74851" y="101749"/>
                  <a:pt x="74455" y="100836"/>
                </a:cubicBezTo>
                <a:cubicBezTo>
                  <a:pt x="73861" y="100380"/>
                  <a:pt x="73267" y="99923"/>
                  <a:pt x="72673" y="99467"/>
                </a:cubicBezTo>
                <a:cubicBezTo>
                  <a:pt x="72079" y="99011"/>
                  <a:pt x="71683" y="98555"/>
                  <a:pt x="71089" y="98098"/>
                </a:cubicBezTo>
                <a:cubicBezTo>
                  <a:pt x="70495" y="97642"/>
                  <a:pt x="70099" y="97186"/>
                  <a:pt x="69900" y="96730"/>
                </a:cubicBezTo>
                <a:cubicBezTo>
                  <a:pt x="69504" y="96273"/>
                  <a:pt x="69306" y="95361"/>
                  <a:pt x="69306" y="94448"/>
                </a:cubicBezTo>
                <a:cubicBezTo>
                  <a:pt x="69306" y="93536"/>
                  <a:pt x="69306" y="93079"/>
                  <a:pt x="69504" y="92623"/>
                </a:cubicBezTo>
                <a:cubicBezTo>
                  <a:pt x="69702" y="92167"/>
                  <a:pt x="69900" y="91711"/>
                  <a:pt x="70099" y="91711"/>
                </a:cubicBezTo>
                <a:cubicBezTo>
                  <a:pt x="70297" y="91254"/>
                  <a:pt x="70495" y="91254"/>
                  <a:pt x="70891" y="91254"/>
                </a:cubicBezTo>
                <a:cubicBezTo>
                  <a:pt x="71089" y="90798"/>
                  <a:pt x="71287" y="90798"/>
                  <a:pt x="71485" y="90798"/>
                </a:cubicBezTo>
                <a:cubicBezTo>
                  <a:pt x="71881" y="90798"/>
                  <a:pt x="72475" y="91254"/>
                  <a:pt x="72871" y="91254"/>
                </a:cubicBezTo>
                <a:cubicBezTo>
                  <a:pt x="73267" y="91711"/>
                  <a:pt x="73663" y="92167"/>
                  <a:pt x="73861" y="93079"/>
                </a:cubicBezTo>
                <a:cubicBezTo>
                  <a:pt x="76237" y="87604"/>
                  <a:pt x="76237" y="87604"/>
                  <a:pt x="76237" y="87604"/>
                </a:cubicBezTo>
                <a:cubicBezTo>
                  <a:pt x="75445" y="86235"/>
                  <a:pt x="74851" y="85323"/>
                  <a:pt x="74059" y="84866"/>
                </a:cubicBezTo>
                <a:cubicBezTo>
                  <a:pt x="73267" y="83954"/>
                  <a:pt x="72475" y="83954"/>
                  <a:pt x="71683" y="83954"/>
                </a:cubicBezTo>
                <a:cubicBezTo>
                  <a:pt x="70891" y="83954"/>
                  <a:pt x="70099" y="83954"/>
                  <a:pt x="69504" y="84410"/>
                </a:cubicBezTo>
                <a:cubicBezTo>
                  <a:pt x="68712" y="84866"/>
                  <a:pt x="68118" y="85779"/>
                  <a:pt x="67722" y="86692"/>
                </a:cubicBezTo>
                <a:cubicBezTo>
                  <a:pt x="67128" y="87604"/>
                  <a:pt x="66732" y="88973"/>
                  <a:pt x="66336" y="90342"/>
                </a:cubicBezTo>
                <a:cubicBezTo>
                  <a:pt x="66138" y="91711"/>
                  <a:pt x="65940" y="93079"/>
                  <a:pt x="65940" y="94904"/>
                </a:cubicBezTo>
                <a:cubicBezTo>
                  <a:pt x="65940" y="96730"/>
                  <a:pt x="66138" y="98555"/>
                  <a:pt x="66336" y="99467"/>
                </a:cubicBezTo>
                <a:cubicBezTo>
                  <a:pt x="66732" y="100836"/>
                  <a:pt x="67128" y="101749"/>
                  <a:pt x="67722" y="102661"/>
                </a:cubicBezTo>
                <a:cubicBezTo>
                  <a:pt x="68316" y="103117"/>
                  <a:pt x="68712" y="103574"/>
                  <a:pt x="69504" y="104030"/>
                </a:cubicBezTo>
                <a:cubicBezTo>
                  <a:pt x="70099" y="104486"/>
                  <a:pt x="70495" y="104942"/>
                  <a:pt x="71089" y="105399"/>
                </a:cubicBezTo>
                <a:cubicBezTo>
                  <a:pt x="71683" y="105855"/>
                  <a:pt x="72079" y="106311"/>
                  <a:pt x="72475" y="106768"/>
                </a:cubicBezTo>
                <a:cubicBezTo>
                  <a:pt x="72673" y="107680"/>
                  <a:pt x="72871" y="108593"/>
                  <a:pt x="72871" y="109505"/>
                </a:cubicBezTo>
                <a:cubicBezTo>
                  <a:pt x="72871" y="109961"/>
                  <a:pt x="72871" y="110418"/>
                  <a:pt x="72673" y="110874"/>
                </a:cubicBezTo>
                <a:cubicBezTo>
                  <a:pt x="72673" y="111330"/>
                  <a:pt x="72475" y="111787"/>
                  <a:pt x="72277" y="112243"/>
                </a:cubicBezTo>
                <a:cubicBezTo>
                  <a:pt x="71881" y="112243"/>
                  <a:pt x="71683" y="112699"/>
                  <a:pt x="71485" y="112699"/>
                </a:cubicBezTo>
                <a:cubicBezTo>
                  <a:pt x="71089" y="113155"/>
                  <a:pt x="70891" y="113155"/>
                  <a:pt x="70693" y="113155"/>
                </a:cubicBezTo>
                <a:cubicBezTo>
                  <a:pt x="70099" y="113155"/>
                  <a:pt x="69504" y="112699"/>
                  <a:pt x="69108" y="112243"/>
                </a:cubicBezTo>
                <a:cubicBezTo>
                  <a:pt x="68514" y="111787"/>
                  <a:pt x="68118" y="110874"/>
                  <a:pt x="67722" y="109961"/>
                </a:cubicBezTo>
                <a:moveTo>
                  <a:pt x="58613" y="84866"/>
                </a:moveTo>
                <a:cubicBezTo>
                  <a:pt x="55445" y="84866"/>
                  <a:pt x="55445" y="84866"/>
                  <a:pt x="55445" y="84866"/>
                </a:cubicBezTo>
                <a:cubicBezTo>
                  <a:pt x="55445" y="119087"/>
                  <a:pt x="55445" y="119087"/>
                  <a:pt x="55445" y="119087"/>
                </a:cubicBezTo>
                <a:cubicBezTo>
                  <a:pt x="64752" y="119087"/>
                  <a:pt x="64752" y="119087"/>
                  <a:pt x="64752" y="119087"/>
                </a:cubicBezTo>
                <a:cubicBezTo>
                  <a:pt x="64752" y="112243"/>
                  <a:pt x="64752" y="112243"/>
                  <a:pt x="64752" y="112243"/>
                </a:cubicBezTo>
                <a:cubicBezTo>
                  <a:pt x="58613" y="112243"/>
                  <a:pt x="58613" y="112243"/>
                  <a:pt x="58613" y="112243"/>
                </a:cubicBezTo>
                <a:lnTo>
                  <a:pt x="58613" y="84866"/>
                </a:lnTo>
                <a:close/>
                <a:moveTo>
                  <a:pt x="52673" y="84866"/>
                </a:moveTo>
                <a:cubicBezTo>
                  <a:pt x="42574" y="84866"/>
                  <a:pt x="42574" y="84866"/>
                  <a:pt x="42574" y="84866"/>
                </a:cubicBezTo>
                <a:cubicBezTo>
                  <a:pt x="42574" y="119087"/>
                  <a:pt x="42574" y="119087"/>
                  <a:pt x="42574" y="119087"/>
                </a:cubicBezTo>
                <a:cubicBezTo>
                  <a:pt x="53069" y="119087"/>
                  <a:pt x="53069" y="119087"/>
                  <a:pt x="53069" y="119087"/>
                </a:cubicBezTo>
                <a:cubicBezTo>
                  <a:pt x="53069" y="112243"/>
                  <a:pt x="53069" y="112243"/>
                  <a:pt x="53069" y="112243"/>
                </a:cubicBezTo>
                <a:cubicBezTo>
                  <a:pt x="45742" y="112243"/>
                  <a:pt x="45742" y="112243"/>
                  <a:pt x="45742" y="112243"/>
                </a:cubicBezTo>
                <a:cubicBezTo>
                  <a:pt x="45742" y="104942"/>
                  <a:pt x="45742" y="104942"/>
                  <a:pt x="45742" y="104942"/>
                </a:cubicBezTo>
                <a:cubicBezTo>
                  <a:pt x="52277" y="104942"/>
                  <a:pt x="52277" y="104942"/>
                  <a:pt x="52277" y="104942"/>
                </a:cubicBezTo>
                <a:cubicBezTo>
                  <a:pt x="52277" y="98098"/>
                  <a:pt x="52277" y="98098"/>
                  <a:pt x="52277" y="98098"/>
                </a:cubicBezTo>
                <a:cubicBezTo>
                  <a:pt x="45742" y="98098"/>
                  <a:pt x="45742" y="98098"/>
                  <a:pt x="45742" y="98098"/>
                </a:cubicBezTo>
                <a:cubicBezTo>
                  <a:pt x="45742" y="91711"/>
                  <a:pt x="45742" y="91711"/>
                  <a:pt x="45742" y="91711"/>
                </a:cubicBezTo>
                <a:cubicBezTo>
                  <a:pt x="52673" y="91711"/>
                  <a:pt x="52673" y="91711"/>
                  <a:pt x="52673" y="91711"/>
                </a:cubicBezTo>
                <a:lnTo>
                  <a:pt x="52673" y="84866"/>
                </a:lnTo>
                <a:close/>
                <a:moveTo>
                  <a:pt x="30099" y="84866"/>
                </a:moveTo>
                <a:cubicBezTo>
                  <a:pt x="26732" y="84866"/>
                  <a:pt x="26732" y="84866"/>
                  <a:pt x="26732" y="84866"/>
                </a:cubicBezTo>
                <a:cubicBezTo>
                  <a:pt x="26732" y="119087"/>
                  <a:pt x="26732" y="119087"/>
                  <a:pt x="26732" y="119087"/>
                </a:cubicBezTo>
                <a:cubicBezTo>
                  <a:pt x="30099" y="119087"/>
                  <a:pt x="30099" y="119087"/>
                  <a:pt x="30099" y="119087"/>
                </a:cubicBezTo>
                <a:cubicBezTo>
                  <a:pt x="30099" y="104486"/>
                  <a:pt x="30099" y="104486"/>
                  <a:pt x="30099" y="104486"/>
                </a:cubicBezTo>
                <a:cubicBezTo>
                  <a:pt x="36435" y="104486"/>
                  <a:pt x="36435" y="104486"/>
                  <a:pt x="36435" y="104486"/>
                </a:cubicBezTo>
                <a:cubicBezTo>
                  <a:pt x="36435" y="119087"/>
                  <a:pt x="36435" y="119087"/>
                  <a:pt x="36435" y="119087"/>
                </a:cubicBezTo>
                <a:cubicBezTo>
                  <a:pt x="39801" y="119087"/>
                  <a:pt x="39801" y="119087"/>
                  <a:pt x="39801" y="119087"/>
                </a:cubicBezTo>
                <a:cubicBezTo>
                  <a:pt x="39801" y="84866"/>
                  <a:pt x="39801" y="84866"/>
                  <a:pt x="39801" y="84866"/>
                </a:cubicBezTo>
                <a:cubicBezTo>
                  <a:pt x="36435" y="84866"/>
                  <a:pt x="36435" y="84866"/>
                  <a:pt x="36435" y="84866"/>
                </a:cubicBezTo>
                <a:cubicBezTo>
                  <a:pt x="36435" y="97642"/>
                  <a:pt x="36435" y="97642"/>
                  <a:pt x="36435" y="97642"/>
                </a:cubicBezTo>
                <a:cubicBezTo>
                  <a:pt x="30099" y="97642"/>
                  <a:pt x="30099" y="97642"/>
                  <a:pt x="30099" y="97642"/>
                </a:cubicBezTo>
                <a:lnTo>
                  <a:pt x="30099" y="84866"/>
                </a:lnTo>
                <a:close/>
                <a:moveTo>
                  <a:pt x="36435" y="77110"/>
                </a:moveTo>
                <a:cubicBezTo>
                  <a:pt x="39801" y="77110"/>
                  <a:pt x="39801" y="77110"/>
                  <a:pt x="39801" y="77110"/>
                </a:cubicBezTo>
                <a:cubicBezTo>
                  <a:pt x="39801" y="42889"/>
                  <a:pt x="39801" y="42889"/>
                  <a:pt x="39801" y="42889"/>
                </a:cubicBezTo>
                <a:cubicBezTo>
                  <a:pt x="36435" y="42889"/>
                  <a:pt x="36435" y="42889"/>
                  <a:pt x="36435" y="42889"/>
                </a:cubicBezTo>
                <a:lnTo>
                  <a:pt x="36435" y="77110"/>
                </a:lnTo>
                <a:close/>
                <a:moveTo>
                  <a:pt x="21386" y="20532"/>
                </a:moveTo>
                <a:cubicBezTo>
                  <a:pt x="21386" y="23269"/>
                  <a:pt x="22376" y="25551"/>
                  <a:pt x="23564" y="25551"/>
                </a:cubicBezTo>
                <a:cubicBezTo>
                  <a:pt x="24950" y="25551"/>
                  <a:pt x="25940" y="23269"/>
                  <a:pt x="25940" y="20532"/>
                </a:cubicBezTo>
                <a:cubicBezTo>
                  <a:pt x="25940" y="17794"/>
                  <a:pt x="24950" y="15513"/>
                  <a:pt x="23564" y="15513"/>
                </a:cubicBezTo>
                <a:cubicBezTo>
                  <a:pt x="22376" y="15513"/>
                  <a:pt x="21386" y="17794"/>
                  <a:pt x="21386" y="20532"/>
                </a:cubicBezTo>
                <a:moveTo>
                  <a:pt x="8514" y="77110"/>
                </a:moveTo>
                <a:cubicBezTo>
                  <a:pt x="14653" y="42889"/>
                  <a:pt x="14653" y="42889"/>
                  <a:pt x="14653" y="42889"/>
                </a:cubicBezTo>
                <a:cubicBezTo>
                  <a:pt x="11089" y="42889"/>
                  <a:pt x="11089" y="42889"/>
                  <a:pt x="11089" y="42889"/>
                </a:cubicBezTo>
                <a:cubicBezTo>
                  <a:pt x="7326" y="65247"/>
                  <a:pt x="7326" y="65247"/>
                  <a:pt x="7326" y="65247"/>
                </a:cubicBezTo>
                <a:cubicBezTo>
                  <a:pt x="7326" y="65247"/>
                  <a:pt x="7326" y="65247"/>
                  <a:pt x="7326" y="65247"/>
                </a:cubicBezTo>
                <a:cubicBezTo>
                  <a:pt x="3564" y="42889"/>
                  <a:pt x="3564" y="42889"/>
                  <a:pt x="3564" y="42889"/>
                </a:cubicBezTo>
                <a:cubicBezTo>
                  <a:pt x="0" y="42889"/>
                  <a:pt x="0" y="42889"/>
                  <a:pt x="0" y="42889"/>
                </a:cubicBezTo>
                <a:cubicBezTo>
                  <a:pt x="5940" y="77110"/>
                  <a:pt x="5940" y="77110"/>
                  <a:pt x="5940" y="77110"/>
                </a:cubicBezTo>
                <a:lnTo>
                  <a:pt x="8514" y="77110"/>
                </a:lnTo>
                <a:close/>
                <a:moveTo>
                  <a:pt x="19603" y="42889"/>
                </a:moveTo>
                <a:cubicBezTo>
                  <a:pt x="16435" y="42889"/>
                  <a:pt x="16435" y="42889"/>
                  <a:pt x="16435" y="42889"/>
                </a:cubicBezTo>
                <a:cubicBezTo>
                  <a:pt x="16435" y="77110"/>
                  <a:pt x="16435" y="77110"/>
                  <a:pt x="16435" y="77110"/>
                </a:cubicBezTo>
                <a:cubicBezTo>
                  <a:pt x="19603" y="77110"/>
                  <a:pt x="19603" y="77110"/>
                  <a:pt x="19603" y="77110"/>
                </a:cubicBezTo>
                <a:lnTo>
                  <a:pt x="19603" y="42889"/>
                </a:lnTo>
                <a:close/>
                <a:moveTo>
                  <a:pt x="19603" y="8669"/>
                </a:moveTo>
                <a:cubicBezTo>
                  <a:pt x="26732" y="8669"/>
                  <a:pt x="26732" y="8669"/>
                  <a:pt x="26732" y="8669"/>
                </a:cubicBezTo>
                <a:cubicBezTo>
                  <a:pt x="26732" y="912"/>
                  <a:pt x="26732" y="912"/>
                  <a:pt x="26732" y="912"/>
                </a:cubicBezTo>
                <a:cubicBezTo>
                  <a:pt x="16435" y="912"/>
                  <a:pt x="16435" y="912"/>
                  <a:pt x="16435" y="912"/>
                </a:cubicBezTo>
                <a:cubicBezTo>
                  <a:pt x="16435" y="35133"/>
                  <a:pt x="16435" y="35133"/>
                  <a:pt x="16435" y="35133"/>
                </a:cubicBezTo>
                <a:cubicBezTo>
                  <a:pt x="19603" y="35133"/>
                  <a:pt x="19603" y="35133"/>
                  <a:pt x="19603" y="35133"/>
                </a:cubicBezTo>
                <a:cubicBezTo>
                  <a:pt x="19603" y="21901"/>
                  <a:pt x="19603" y="21901"/>
                  <a:pt x="19603" y="21901"/>
                </a:cubicBezTo>
                <a:cubicBezTo>
                  <a:pt x="19603" y="14600"/>
                  <a:pt x="19603" y="14600"/>
                  <a:pt x="19603" y="14600"/>
                </a:cubicBezTo>
                <a:lnTo>
                  <a:pt x="19603" y="8669"/>
                </a:lnTo>
                <a:close/>
                <a:moveTo>
                  <a:pt x="30495" y="51102"/>
                </a:moveTo>
                <a:cubicBezTo>
                  <a:pt x="30693" y="51558"/>
                  <a:pt x="30693" y="52471"/>
                  <a:pt x="30693" y="53384"/>
                </a:cubicBezTo>
                <a:cubicBezTo>
                  <a:pt x="30693" y="54296"/>
                  <a:pt x="30693" y="54752"/>
                  <a:pt x="30495" y="55665"/>
                </a:cubicBezTo>
                <a:cubicBezTo>
                  <a:pt x="30297" y="56121"/>
                  <a:pt x="30099" y="56577"/>
                  <a:pt x="29900" y="56577"/>
                </a:cubicBezTo>
                <a:cubicBezTo>
                  <a:pt x="29504" y="57034"/>
                  <a:pt x="29306" y="57034"/>
                  <a:pt x="28910" y="57034"/>
                </a:cubicBezTo>
                <a:cubicBezTo>
                  <a:pt x="28514" y="57034"/>
                  <a:pt x="28316" y="57034"/>
                  <a:pt x="27920" y="57034"/>
                </a:cubicBezTo>
                <a:cubicBezTo>
                  <a:pt x="26138" y="57034"/>
                  <a:pt x="26138" y="57034"/>
                  <a:pt x="26138" y="57034"/>
                </a:cubicBezTo>
                <a:cubicBezTo>
                  <a:pt x="26138" y="49277"/>
                  <a:pt x="26138" y="49277"/>
                  <a:pt x="26138" y="49277"/>
                </a:cubicBezTo>
                <a:cubicBezTo>
                  <a:pt x="28118" y="49277"/>
                  <a:pt x="28118" y="49277"/>
                  <a:pt x="28118" y="49277"/>
                </a:cubicBezTo>
                <a:cubicBezTo>
                  <a:pt x="28514" y="49277"/>
                  <a:pt x="28712" y="49277"/>
                  <a:pt x="29108" y="49277"/>
                </a:cubicBezTo>
                <a:cubicBezTo>
                  <a:pt x="29504" y="49733"/>
                  <a:pt x="29702" y="49733"/>
                  <a:pt x="29900" y="50190"/>
                </a:cubicBezTo>
                <a:cubicBezTo>
                  <a:pt x="30099" y="50190"/>
                  <a:pt x="30297" y="50646"/>
                  <a:pt x="30495" y="51102"/>
                </a:cubicBezTo>
                <a:moveTo>
                  <a:pt x="30693" y="43346"/>
                </a:moveTo>
                <a:cubicBezTo>
                  <a:pt x="30099" y="42889"/>
                  <a:pt x="29306" y="42889"/>
                  <a:pt x="28514" y="42889"/>
                </a:cubicBezTo>
                <a:cubicBezTo>
                  <a:pt x="22772" y="42889"/>
                  <a:pt x="22772" y="42889"/>
                  <a:pt x="22772" y="42889"/>
                </a:cubicBezTo>
                <a:cubicBezTo>
                  <a:pt x="22772" y="77110"/>
                  <a:pt x="22772" y="77110"/>
                  <a:pt x="22772" y="77110"/>
                </a:cubicBezTo>
                <a:cubicBezTo>
                  <a:pt x="26138" y="77110"/>
                  <a:pt x="26138" y="77110"/>
                  <a:pt x="26138" y="77110"/>
                </a:cubicBezTo>
                <a:cubicBezTo>
                  <a:pt x="26138" y="63422"/>
                  <a:pt x="26138" y="63422"/>
                  <a:pt x="26138" y="63422"/>
                </a:cubicBezTo>
                <a:cubicBezTo>
                  <a:pt x="27722" y="63422"/>
                  <a:pt x="27722" y="63422"/>
                  <a:pt x="27722" y="63422"/>
                </a:cubicBezTo>
                <a:cubicBezTo>
                  <a:pt x="30693" y="77110"/>
                  <a:pt x="30693" y="77110"/>
                  <a:pt x="30693" y="77110"/>
                </a:cubicBezTo>
                <a:cubicBezTo>
                  <a:pt x="34653" y="77110"/>
                  <a:pt x="34653" y="77110"/>
                  <a:pt x="34653" y="77110"/>
                </a:cubicBezTo>
                <a:cubicBezTo>
                  <a:pt x="30891" y="62965"/>
                  <a:pt x="30891" y="62965"/>
                  <a:pt x="30891" y="62965"/>
                </a:cubicBezTo>
                <a:cubicBezTo>
                  <a:pt x="32079" y="62509"/>
                  <a:pt x="32871" y="61140"/>
                  <a:pt x="33267" y="59315"/>
                </a:cubicBezTo>
                <a:cubicBezTo>
                  <a:pt x="33861" y="57946"/>
                  <a:pt x="34059" y="55665"/>
                  <a:pt x="34059" y="53384"/>
                </a:cubicBezTo>
                <a:cubicBezTo>
                  <a:pt x="34059" y="51102"/>
                  <a:pt x="34059" y="49733"/>
                  <a:pt x="33663" y="48365"/>
                </a:cubicBezTo>
                <a:cubicBezTo>
                  <a:pt x="33465" y="46996"/>
                  <a:pt x="33069" y="46083"/>
                  <a:pt x="32475" y="45171"/>
                </a:cubicBezTo>
                <a:cubicBezTo>
                  <a:pt x="31881" y="44258"/>
                  <a:pt x="31287" y="43802"/>
                  <a:pt x="30693" y="43346"/>
                </a:cubicBezTo>
                <a:moveTo>
                  <a:pt x="41188" y="17794"/>
                </a:moveTo>
                <a:cubicBezTo>
                  <a:pt x="41188" y="19619"/>
                  <a:pt x="41188" y="20988"/>
                  <a:pt x="40990" y="22357"/>
                </a:cubicBezTo>
                <a:cubicBezTo>
                  <a:pt x="40792" y="23726"/>
                  <a:pt x="40396" y="24638"/>
                  <a:pt x="40000" y="26007"/>
                </a:cubicBezTo>
                <a:cubicBezTo>
                  <a:pt x="39603" y="26920"/>
                  <a:pt x="39009" y="27832"/>
                  <a:pt x="38613" y="28288"/>
                </a:cubicBezTo>
                <a:cubicBezTo>
                  <a:pt x="38019" y="28745"/>
                  <a:pt x="37425" y="29201"/>
                  <a:pt x="36633" y="29201"/>
                </a:cubicBezTo>
                <a:cubicBezTo>
                  <a:pt x="35841" y="29201"/>
                  <a:pt x="35247" y="28745"/>
                  <a:pt x="34653" y="28288"/>
                </a:cubicBezTo>
                <a:cubicBezTo>
                  <a:pt x="34059" y="27832"/>
                  <a:pt x="33663" y="26920"/>
                  <a:pt x="33267" y="26007"/>
                </a:cubicBezTo>
                <a:cubicBezTo>
                  <a:pt x="32871" y="24638"/>
                  <a:pt x="32475" y="23726"/>
                  <a:pt x="32277" y="22357"/>
                </a:cubicBezTo>
                <a:cubicBezTo>
                  <a:pt x="32079" y="20988"/>
                  <a:pt x="32079" y="19619"/>
                  <a:pt x="32079" y="17794"/>
                </a:cubicBezTo>
                <a:cubicBezTo>
                  <a:pt x="32079" y="16425"/>
                  <a:pt x="32079" y="15057"/>
                  <a:pt x="32277" y="13688"/>
                </a:cubicBezTo>
                <a:cubicBezTo>
                  <a:pt x="32475" y="12319"/>
                  <a:pt x="32871" y="10950"/>
                  <a:pt x="33267" y="10038"/>
                </a:cubicBezTo>
                <a:cubicBezTo>
                  <a:pt x="33663" y="9125"/>
                  <a:pt x="34059" y="8212"/>
                  <a:pt x="34653" y="7756"/>
                </a:cubicBezTo>
                <a:cubicBezTo>
                  <a:pt x="35247" y="7300"/>
                  <a:pt x="35841" y="6844"/>
                  <a:pt x="36633" y="6844"/>
                </a:cubicBezTo>
                <a:cubicBezTo>
                  <a:pt x="37425" y="6844"/>
                  <a:pt x="38019" y="7300"/>
                  <a:pt x="38613" y="7756"/>
                </a:cubicBezTo>
                <a:cubicBezTo>
                  <a:pt x="39009" y="8212"/>
                  <a:pt x="39603" y="9125"/>
                  <a:pt x="40000" y="10038"/>
                </a:cubicBezTo>
                <a:cubicBezTo>
                  <a:pt x="40396" y="10950"/>
                  <a:pt x="40792" y="12319"/>
                  <a:pt x="40990" y="13688"/>
                </a:cubicBezTo>
                <a:cubicBezTo>
                  <a:pt x="41188" y="15057"/>
                  <a:pt x="41188" y="16425"/>
                  <a:pt x="41188" y="17794"/>
                </a:cubicBezTo>
                <a:moveTo>
                  <a:pt x="44158" y="25551"/>
                </a:moveTo>
                <a:cubicBezTo>
                  <a:pt x="44554" y="23269"/>
                  <a:pt x="44752" y="20532"/>
                  <a:pt x="44752" y="17794"/>
                </a:cubicBezTo>
                <a:cubicBezTo>
                  <a:pt x="44752" y="15057"/>
                  <a:pt x="44554" y="12775"/>
                  <a:pt x="44158" y="10494"/>
                </a:cubicBezTo>
                <a:cubicBezTo>
                  <a:pt x="43762" y="8212"/>
                  <a:pt x="43168" y="6387"/>
                  <a:pt x="42376" y="4562"/>
                </a:cubicBezTo>
                <a:cubicBezTo>
                  <a:pt x="41782" y="3193"/>
                  <a:pt x="40792" y="1825"/>
                  <a:pt x="39801" y="912"/>
                </a:cubicBezTo>
                <a:cubicBezTo>
                  <a:pt x="38811" y="456"/>
                  <a:pt x="37821" y="0"/>
                  <a:pt x="36633" y="0"/>
                </a:cubicBezTo>
                <a:cubicBezTo>
                  <a:pt x="35445" y="0"/>
                  <a:pt x="34455" y="456"/>
                  <a:pt x="33465" y="912"/>
                </a:cubicBezTo>
                <a:cubicBezTo>
                  <a:pt x="32475" y="1825"/>
                  <a:pt x="31485" y="3193"/>
                  <a:pt x="30891" y="4562"/>
                </a:cubicBezTo>
                <a:cubicBezTo>
                  <a:pt x="30099" y="6387"/>
                  <a:pt x="29504" y="8212"/>
                  <a:pt x="29108" y="10494"/>
                </a:cubicBezTo>
                <a:cubicBezTo>
                  <a:pt x="28712" y="12775"/>
                  <a:pt x="28514" y="15057"/>
                  <a:pt x="28514" y="17794"/>
                </a:cubicBezTo>
                <a:cubicBezTo>
                  <a:pt x="28514" y="20532"/>
                  <a:pt x="28712" y="23269"/>
                  <a:pt x="29108" y="25551"/>
                </a:cubicBezTo>
                <a:cubicBezTo>
                  <a:pt x="29504" y="27832"/>
                  <a:pt x="30099" y="29657"/>
                  <a:pt x="30891" y="31026"/>
                </a:cubicBezTo>
                <a:cubicBezTo>
                  <a:pt x="31485" y="32851"/>
                  <a:pt x="32475" y="33764"/>
                  <a:pt x="33465" y="34676"/>
                </a:cubicBezTo>
                <a:cubicBezTo>
                  <a:pt x="34455" y="35589"/>
                  <a:pt x="35445" y="36045"/>
                  <a:pt x="36633" y="36045"/>
                </a:cubicBezTo>
                <a:cubicBezTo>
                  <a:pt x="37821" y="36045"/>
                  <a:pt x="38811" y="35589"/>
                  <a:pt x="39801" y="34676"/>
                </a:cubicBezTo>
                <a:cubicBezTo>
                  <a:pt x="40792" y="33764"/>
                  <a:pt x="41782" y="32851"/>
                  <a:pt x="42376" y="31026"/>
                </a:cubicBezTo>
                <a:cubicBezTo>
                  <a:pt x="43168" y="29657"/>
                  <a:pt x="43762" y="27832"/>
                  <a:pt x="44158" y="25551"/>
                </a:cubicBezTo>
                <a:moveTo>
                  <a:pt x="47722" y="70722"/>
                </a:moveTo>
                <a:cubicBezTo>
                  <a:pt x="47326" y="70266"/>
                  <a:pt x="46930" y="69809"/>
                  <a:pt x="46732" y="68897"/>
                </a:cubicBezTo>
                <a:cubicBezTo>
                  <a:pt x="46534" y="68441"/>
                  <a:pt x="46336" y="67528"/>
                  <a:pt x="46138" y="66615"/>
                </a:cubicBezTo>
                <a:cubicBezTo>
                  <a:pt x="45940" y="65703"/>
                  <a:pt x="45940" y="64790"/>
                  <a:pt x="45940" y="63878"/>
                </a:cubicBezTo>
                <a:cubicBezTo>
                  <a:pt x="45940" y="42889"/>
                  <a:pt x="45940" y="42889"/>
                  <a:pt x="45940" y="42889"/>
                </a:cubicBezTo>
                <a:cubicBezTo>
                  <a:pt x="42574" y="42889"/>
                  <a:pt x="42574" y="42889"/>
                  <a:pt x="42574" y="42889"/>
                </a:cubicBezTo>
                <a:cubicBezTo>
                  <a:pt x="42574" y="63878"/>
                  <a:pt x="42574" y="63878"/>
                  <a:pt x="42574" y="63878"/>
                </a:cubicBezTo>
                <a:cubicBezTo>
                  <a:pt x="42574" y="66159"/>
                  <a:pt x="42772" y="67984"/>
                  <a:pt x="42970" y="69809"/>
                </a:cubicBezTo>
                <a:cubicBezTo>
                  <a:pt x="43366" y="71178"/>
                  <a:pt x="43762" y="73003"/>
                  <a:pt x="44158" y="73916"/>
                </a:cubicBezTo>
                <a:cubicBezTo>
                  <a:pt x="44752" y="75285"/>
                  <a:pt x="45346" y="76197"/>
                  <a:pt x="46138" y="77110"/>
                </a:cubicBezTo>
                <a:cubicBezTo>
                  <a:pt x="46930" y="77566"/>
                  <a:pt x="47920" y="78022"/>
                  <a:pt x="48910" y="78022"/>
                </a:cubicBezTo>
                <a:cubicBezTo>
                  <a:pt x="49900" y="78022"/>
                  <a:pt x="50891" y="77566"/>
                  <a:pt x="51683" y="77110"/>
                </a:cubicBezTo>
                <a:cubicBezTo>
                  <a:pt x="52475" y="76197"/>
                  <a:pt x="53069" y="75285"/>
                  <a:pt x="53663" y="73916"/>
                </a:cubicBezTo>
                <a:cubicBezTo>
                  <a:pt x="54059" y="73003"/>
                  <a:pt x="54455" y="71178"/>
                  <a:pt x="54851" y="69809"/>
                </a:cubicBezTo>
                <a:cubicBezTo>
                  <a:pt x="55049" y="67984"/>
                  <a:pt x="55247" y="66159"/>
                  <a:pt x="55247" y="63878"/>
                </a:cubicBezTo>
                <a:cubicBezTo>
                  <a:pt x="55247" y="42889"/>
                  <a:pt x="55247" y="42889"/>
                  <a:pt x="55247" y="42889"/>
                </a:cubicBezTo>
                <a:cubicBezTo>
                  <a:pt x="51881" y="42889"/>
                  <a:pt x="51881" y="42889"/>
                  <a:pt x="51881" y="42889"/>
                </a:cubicBezTo>
                <a:cubicBezTo>
                  <a:pt x="51881" y="63878"/>
                  <a:pt x="51881" y="63878"/>
                  <a:pt x="51881" y="63878"/>
                </a:cubicBezTo>
                <a:cubicBezTo>
                  <a:pt x="51881" y="64790"/>
                  <a:pt x="51881" y="65703"/>
                  <a:pt x="51683" y="66615"/>
                </a:cubicBezTo>
                <a:cubicBezTo>
                  <a:pt x="51485" y="67528"/>
                  <a:pt x="51287" y="68441"/>
                  <a:pt x="51089" y="68897"/>
                </a:cubicBezTo>
                <a:cubicBezTo>
                  <a:pt x="50693" y="69809"/>
                  <a:pt x="50495" y="70266"/>
                  <a:pt x="50099" y="70722"/>
                </a:cubicBezTo>
                <a:cubicBezTo>
                  <a:pt x="49702" y="71178"/>
                  <a:pt x="49306" y="71178"/>
                  <a:pt x="48910" y="71178"/>
                </a:cubicBezTo>
                <a:cubicBezTo>
                  <a:pt x="48514" y="71178"/>
                  <a:pt x="48118" y="71178"/>
                  <a:pt x="47722" y="70722"/>
                </a:cubicBezTo>
                <a:moveTo>
                  <a:pt x="54851" y="10950"/>
                </a:moveTo>
                <a:cubicBezTo>
                  <a:pt x="54851" y="11863"/>
                  <a:pt x="54851" y="12775"/>
                  <a:pt x="54653" y="13231"/>
                </a:cubicBezTo>
                <a:cubicBezTo>
                  <a:pt x="54455" y="13688"/>
                  <a:pt x="54257" y="14144"/>
                  <a:pt x="54059" y="14600"/>
                </a:cubicBezTo>
                <a:cubicBezTo>
                  <a:pt x="53663" y="14600"/>
                  <a:pt x="53465" y="14600"/>
                  <a:pt x="53069" y="15057"/>
                </a:cubicBezTo>
                <a:cubicBezTo>
                  <a:pt x="52673" y="15057"/>
                  <a:pt x="52475" y="15057"/>
                  <a:pt x="52079" y="15057"/>
                </a:cubicBezTo>
                <a:cubicBezTo>
                  <a:pt x="50099" y="15057"/>
                  <a:pt x="50099" y="15057"/>
                  <a:pt x="50099" y="15057"/>
                </a:cubicBezTo>
                <a:cubicBezTo>
                  <a:pt x="50099" y="7300"/>
                  <a:pt x="50099" y="7300"/>
                  <a:pt x="50099" y="7300"/>
                </a:cubicBezTo>
                <a:cubicBezTo>
                  <a:pt x="52277" y="7300"/>
                  <a:pt x="52277" y="7300"/>
                  <a:pt x="52277" y="7300"/>
                </a:cubicBezTo>
                <a:cubicBezTo>
                  <a:pt x="52673" y="7300"/>
                  <a:pt x="52871" y="7300"/>
                  <a:pt x="53267" y="7300"/>
                </a:cubicBezTo>
                <a:cubicBezTo>
                  <a:pt x="53465" y="7300"/>
                  <a:pt x="53861" y="7756"/>
                  <a:pt x="54059" y="7756"/>
                </a:cubicBezTo>
                <a:cubicBezTo>
                  <a:pt x="54257" y="8212"/>
                  <a:pt x="54455" y="8669"/>
                  <a:pt x="54653" y="9125"/>
                </a:cubicBezTo>
                <a:cubicBezTo>
                  <a:pt x="54851" y="9581"/>
                  <a:pt x="54851" y="10038"/>
                  <a:pt x="54851" y="10950"/>
                </a:cubicBezTo>
                <a:moveTo>
                  <a:pt x="58811" y="35133"/>
                </a:moveTo>
                <a:cubicBezTo>
                  <a:pt x="55049" y="20532"/>
                  <a:pt x="55049" y="20532"/>
                  <a:pt x="55049" y="20532"/>
                </a:cubicBezTo>
                <a:cubicBezTo>
                  <a:pt x="56237" y="20076"/>
                  <a:pt x="57029" y="19163"/>
                  <a:pt x="57425" y="17338"/>
                </a:cubicBezTo>
                <a:cubicBezTo>
                  <a:pt x="58019" y="15513"/>
                  <a:pt x="58217" y="13688"/>
                  <a:pt x="58217" y="10950"/>
                </a:cubicBezTo>
                <a:cubicBezTo>
                  <a:pt x="58217" y="9125"/>
                  <a:pt x="58217" y="7300"/>
                  <a:pt x="57821" y="5931"/>
                </a:cubicBezTo>
                <a:cubicBezTo>
                  <a:pt x="57623" y="4562"/>
                  <a:pt x="57227" y="3650"/>
                  <a:pt x="56633" y="2737"/>
                </a:cubicBezTo>
                <a:cubicBezTo>
                  <a:pt x="56039" y="2281"/>
                  <a:pt x="55445" y="1368"/>
                  <a:pt x="54851" y="1368"/>
                </a:cubicBezTo>
                <a:cubicBezTo>
                  <a:pt x="54257" y="912"/>
                  <a:pt x="53465" y="912"/>
                  <a:pt x="52673" y="912"/>
                </a:cubicBezTo>
                <a:cubicBezTo>
                  <a:pt x="46930" y="912"/>
                  <a:pt x="46930" y="912"/>
                  <a:pt x="46930" y="912"/>
                </a:cubicBezTo>
                <a:cubicBezTo>
                  <a:pt x="46930" y="35133"/>
                  <a:pt x="46930" y="35133"/>
                  <a:pt x="46930" y="35133"/>
                </a:cubicBezTo>
                <a:cubicBezTo>
                  <a:pt x="50099" y="35133"/>
                  <a:pt x="50099" y="35133"/>
                  <a:pt x="50099" y="35133"/>
                </a:cubicBezTo>
                <a:cubicBezTo>
                  <a:pt x="50099" y="21444"/>
                  <a:pt x="50099" y="21444"/>
                  <a:pt x="50099" y="21444"/>
                </a:cubicBezTo>
                <a:cubicBezTo>
                  <a:pt x="51881" y="21444"/>
                  <a:pt x="51881" y="21444"/>
                  <a:pt x="51881" y="21444"/>
                </a:cubicBezTo>
                <a:cubicBezTo>
                  <a:pt x="54851" y="35133"/>
                  <a:pt x="54851" y="35133"/>
                  <a:pt x="54851" y="35133"/>
                </a:cubicBezTo>
                <a:lnTo>
                  <a:pt x="58811" y="35133"/>
                </a:lnTo>
                <a:close/>
                <a:moveTo>
                  <a:pt x="72871" y="27376"/>
                </a:moveTo>
                <a:cubicBezTo>
                  <a:pt x="73267" y="25551"/>
                  <a:pt x="73267" y="23726"/>
                  <a:pt x="73267" y="21901"/>
                </a:cubicBezTo>
                <a:cubicBezTo>
                  <a:pt x="73267" y="912"/>
                  <a:pt x="73267" y="912"/>
                  <a:pt x="73267" y="912"/>
                </a:cubicBezTo>
                <a:cubicBezTo>
                  <a:pt x="70099" y="912"/>
                  <a:pt x="70099" y="912"/>
                  <a:pt x="70099" y="912"/>
                </a:cubicBezTo>
                <a:cubicBezTo>
                  <a:pt x="70099" y="21444"/>
                  <a:pt x="70099" y="21444"/>
                  <a:pt x="70099" y="21444"/>
                </a:cubicBezTo>
                <a:cubicBezTo>
                  <a:pt x="70099" y="22813"/>
                  <a:pt x="69900" y="23726"/>
                  <a:pt x="69900" y="24638"/>
                </a:cubicBezTo>
                <a:cubicBezTo>
                  <a:pt x="69702" y="25551"/>
                  <a:pt x="69504" y="26007"/>
                  <a:pt x="69108" y="26920"/>
                </a:cubicBezTo>
                <a:cubicBezTo>
                  <a:pt x="68910" y="27376"/>
                  <a:pt x="68514" y="27832"/>
                  <a:pt x="68316" y="28288"/>
                </a:cubicBezTo>
                <a:cubicBezTo>
                  <a:pt x="67920" y="28745"/>
                  <a:pt x="67524" y="29201"/>
                  <a:pt x="67128" y="29201"/>
                </a:cubicBezTo>
                <a:cubicBezTo>
                  <a:pt x="66534" y="29201"/>
                  <a:pt x="66138" y="28745"/>
                  <a:pt x="65742" y="28288"/>
                </a:cubicBezTo>
                <a:cubicBezTo>
                  <a:pt x="65544" y="27832"/>
                  <a:pt x="65148" y="27376"/>
                  <a:pt x="64950" y="26920"/>
                </a:cubicBezTo>
                <a:cubicBezTo>
                  <a:pt x="64554" y="26007"/>
                  <a:pt x="64356" y="25551"/>
                  <a:pt x="64158" y="24638"/>
                </a:cubicBezTo>
                <a:cubicBezTo>
                  <a:pt x="64158" y="23726"/>
                  <a:pt x="63960" y="22813"/>
                  <a:pt x="63960" y="21444"/>
                </a:cubicBezTo>
                <a:cubicBezTo>
                  <a:pt x="63960" y="912"/>
                  <a:pt x="63960" y="912"/>
                  <a:pt x="63960" y="912"/>
                </a:cubicBezTo>
                <a:cubicBezTo>
                  <a:pt x="60792" y="912"/>
                  <a:pt x="60792" y="912"/>
                  <a:pt x="60792" y="912"/>
                </a:cubicBezTo>
                <a:cubicBezTo>
                  <a:pt x="60792" y="21901"/>
                  <a:pt x="60792" y="21901"/>
                  <a:pt x="60792" y="21901"/>
                </a:cubicBezTo>
                <a:cubicBezTo>
                  <a:pt x="60792" y="23726"/>
                  <a:pt x="60792" y="25551"/>
                  <a:pt x="61188" y="27376"/>
                </a:cubicBezTo>
                <a:cubicBezTo>
                  <a:pt x="61386" y="29201"/>
                  <a:pt x="61782" y="30570"/>
                  <a:pt x="62376" y="31939"/>
                </a:cubicBezTo>
                <a:cubicBezTo>
                  <a:pt x="62772" y="33307"/>
                  <a:pt x="63564" y="34220"/>
                  <a:pt x="64356" y="35133"/>
                </a:cubicBezTo>
                <a:cubicBezTo>
                  <a:pt x="65148" y="35589"/>
                  <a:pt x="65940" y="36045"/>
                  <a:pt x="67128" y="36045"/>
                </a:cubicBezTo>
                <a:cubicBezTo>
                  <a:pt x="68118" y="36045"/>
                  <a:pt x="68910" y="35589"/>
                  <a:pt x="69702" y="35133"/>
                </a:cubicBezTo>
                <a:cubicBezTo>
                  <a:pt x="70495" y="34220"/>
                  <a:pt x="71287" y="33307"/>
                  <a:pt x="71683" y="31939"/>
                </a:cubicBezTo>
                <a:cubicBezTo>
                  <a:pt x="72277" y="30570"/>
                  <a:pt x="72673" y="29201"/>
                  <a:pt x="72871" y="27376"/>
                </a:cubicBezTo>
                <a:moveTo>
                  <a:pt x="71485" y="77110"/>
                </a:moveTo>
                <a:cubicBezTo>
                  <a:pt x="74851" y="77110"/>
                  <a:pt x="74851" y="77110"/>
                  <a:pt x="74851" y="77110"/>
                </a:cubicBezTo>
                <a:cubicBezTo>
                  <a:pt x="74851" y="42889"/>
                  <a:pt x="74851" y="42889"/>
                  <a:pt x="74851" y="42889"/>
                </a:cubicBezTo>
                <a:cubicBezTo>
                  <a:pt x="69900" y="42889"/>
                  <a:pt x="69900" y="42889"/>
                  <a:pt x="69900" y="42889"/>
                </a:cubicBezTo>
                <a:cubicBezTo>
                  <a:pt x="66336" y="65247"/>
                  <a:pt x="66336" y="65247"/>
                  <a:pt x="66336" y="65247"/>
                </a:cubicBezTo>
                <a:cubicBezTo>
                  <a:pt x="66336" y="65247"/>
                  <a:pt x="66336" y="65247"/>
                  <a:pt x="66336" y="65247"/>
                </a:cubicBezTo>
                <a:cubicBezTo>
                  <a:pt x="62970" y="42889"/>
                  <a:pt x="62970" y="42889"/>
                  <a:pt x="62970" y="42889"/>
                </a:cubicBezTo>
                <a:cubicBezTo>
                  <a:pt x="58019" y="42889"/>
                  <a:pt x="58019" y="42889"/>
                  <a:pt x="58019" y="42889"/>
                </a:cubicBezTo>
                <a:cubicBezTo>
                  <a:pt x="58019" y="77110"/>
                  <a:pt x="58019" y="77110"/>
                  <a:pt x="58019" y="77110"/>
                </a:cubicBezTo>
                <a:cubicBezTo>
                  <a:pt x="61188" y="77110"/>
                  <a:pt x="61188" y="77110"/>
                  <a:pt x="61188" y="77110"/>
                </a:cubicBezTo>
                <a:cubicBezTo>
                  <a:pt x="61188" y="51102"/>
                  <a:pt x="61188" y="51102"/>
                  <a:pt x="61188" y="51102"/>
                </a:cubicBezTo>
                <a:cubicBezTo>
                  <a:pt x="61386" y="51102"/>
                  <a:pt x="61386" y="51102"/>
                  <a:pt x="61386" y="51102"/>
                </a:cubicBezTo>
                <a:cubicBezTo>
                  <a:pt x="65148" y="77110"/>
                  <a:pt x="65148" y="77110"/>
                  <a:pt x="65148" y="77110"/>
                </a:cubicBezTo>
                <a:cubicBezTo>
                  <a:pt x="67524" y="77110"/>
                  <a:pt x="67524" y="77110"/>
                  <a:pt x="67524" y="77110"/>
                </a:cubicBezTo>
                <a:cubicBezTo>
                  <a:pt x="71485" y="51102"/>
                  <a:pt x="71485" y="51102"/>
                  <a:pt x="71485" y="51102"/>
                </a:cubicBezTo>
                <a:cubicBezTo>
                  <a:pt x="71485" y="51102"/>
                  <a:pt x="71485" y="51102"/>
                  <a:pt x="71485" y="51102"/>
                </a:cubicBezTo>
                <a:lnTo>
                  <a:pt x="71485" y="77110"/>
                </a:lnTo>
                <a:close/>
                <a:moveTo>
                  <a:pt x="89702" y="35133"/>
                </a:moveTo>
                <a:cubicBezTo>
                  <a:pt x="92871" y="35133"/>
                  <a:pt x="92871" y="35133"/>
                  <a:pt x="92871" y="35133"/>
                </a:cubicBezTo>
                <a:cubicBezTo>
                  <a:pt x="92871" y="912"/>
                  <a:pt x="92871" y="912"/>
                  <a:pt x="92871" y="912"/>
                </a:cubicBezTo>
                <a:cubicBezTo>
                  <a:pt x="87920" y="912"/>
                  <a:pt x="87920" y="912"/>
                  <a:pt x="87920" y="912"/>
                </a:cubicBezTo>
                <a:cubicBezTo>
                  <a:pt x="84554" y="23269"/>
                  <a:pt x="84554" y="23269"/>
                  <a:pt x="84554" y="23269"/>
                </a:cubicBezTo>
                <a:cubicBezTo>
                  <a:pt x="84554" y="23269"/>
                  <a:pt x="84554" y="23269"/>
                  <a:pt x="84554" y="23269"/>
                </a:cubicBezTo>
                <a:cubicBezTo>
                  <a:pt x="80990" y="912"/>
                  <a:pt x="80990" y="912"/>
                  <a:pt x="80990" y="912"/>
                </a:cubicBezTo>
                <a:cubicBezTo>
                  <a:pt x="76039" y="912"/>
                  <a:pt x="76039" y="912"/>
                  <a:pt x="76039" y="912"/>
                </a:cubicBezTo>
                <a:cubicBezTo>
                  <a:pt x="76039" y="35133"/>
                  <a:pt x="76039" y="35133"/>
                  <a:pt x="76039" y="35133"/>
                </a:cubicBezTo>
                <a:cubicBezTo>
                  <a:pt x="79405" y="35133"/>
                  <a:pt x="79405" y="35133"/>
                  <a:pt x="79405" y="35133"/>
                </a:cubicBezTo>
                <a:cubicBezTo>
                  <a:pt x="79405" y="8669"/>
                  <a:pt x="79405" y="8669"/>
                  <a:pt x="79405" y="8669"/>
                </a:cubicBezTo>
                <a:cubicBezTo>
                  <a:pt x="79405" y="8669"/>
                  <a:pt x="79405" y="8669"/>
                  <a:pt x="79405" y="8669"/>
                </a:cubicBezTo>
                <a:cubicBezTo>
                  <a:pt x="83168" y="35133"/>
                  <a:pt x="83168" y="35133"/>
                  <a:pt x="83168" y="35133"/>
                </a:cubicBezTo>
                <a:cubicBezTo>
                  <a:pt x="85742" y="35133"/>
                  <a:pt x="85742" y="35133"/>
                  <a:pt x="85742" y="35133"/>
                </a:cubicBezTo>
                <a:cubicBezTo>
                  <a:pt x="89702" y="8669"/>
                  <a:pt x="89702" y="8669"/>
                  <a:pt x="89702" y="8669"/>
                </a:cubicBezTo>
                <a:cubicBezTo>
                  <a:pt x="89702" y="8669"/>
                  <a:pt x="89702" y="8669"/>
                  <a:pt x="89702" y="8669"/>
                </a:cubicBezTo>
                <a:lnTo>
                  <a:pt x="89702" y="35133"/>
                </a:lnTo>
                <a:close/>
                <a:moveTo>
                  <a:pt x="94653" y="119087"/>
                </a:moveTo>
                <a:cubicBezTo>
                  <a:pt x="99009" y="119087"/>
                  <a:pt x="99009" y="119087"/>
                  <a:pt x="99009" y="119087"/>
                </a:cubicBezTo>
                <a:cubicBezTo>
                  <a:pt x="99009" y="84866"/>
                  <a:pt x="99009" y="84866"/>
                  <a:pt x="99009" y="84866"/>
                </a:cubicBezTo>
                <a:cubicBezTo>
                  <a:pt x="95643" y="84866"/>
                  <a:pt x="95643" y="84866"/>
                  <a:pt x="95643" y="84866"/>
                </a:cubicBezTo>
                <a:cubicBezTo>
                  <a:pt x="95643" y="108593"/>
                  <a:pt x="95643" y="108593"/>
                  <a:pt x="95643" y="108593"/>
                </a:cubicBezTo>
                <a:cubicBezTo>
                  <a:pt x="95643" y="108593"/>
                  <a:pt x="95643" y="108593"/>
                  <a:pt x="95643" y="108593"/>
                </a:cubicBezTo>
                <a:cubicBezTo>
                  <a:pt x="89306" y="84866"/>
                  <a:pt x="89306" y="84866"/>
                  <a:pt x="89306" y="84866"/>
                </a:cubicBezTo>
                <a:cubicBezTo>
                  <a:pt x="84950" y="84866"/>
                  <a:pt x="84950" y="84866"/>
                  <a:pt x="84950" y="84866"/>
                </a:cubicBezTo>
                <a:cubicBezTo>
                  <a:pt x="84950" y="119087"/>
                  <a:pt x="84950" y="119087"/>
                  <a:pt x="84950" y="119087"/>
                </a:cubicBezTo>
                <a:cubicBezTo>
                  <a:pt x="88118" y="119087"/>
                  <a:pt x="88118" y="119087"/>
                  <a:pt x="88118" y="119087"/>
                </a:cubicBezTo>
                <a:cubicBezTo>
                  <a:pt x="88118" y="94448"/>
                  <a:pt x="88118" y="94448"/>
                  <a:pt x="88118" y="94448"/>
                </a:cubicBezTo>
                <a:cubicBezTo>
                  <a:pt x="88118" y="94448"/>
                  <a:pt x="88118" y="94448"/>
                  <a:pt x="88118" y="94448"/>
                </a:cubicBezTo>
                <a:lnTo>
                  <a:pt x="94653" y="119087"/>
                </a:lnTo>
                <a:close/>
                <a:moveTo>
                  <a:pt x="115643" y="119087"/>
                </a:moveTo>
                <a:cubicBezTo>
                  <a:pt x="108514" y="100836"/>
                  <a:pt x="108514" y="100836"/>
                  <a:pt x="108514" y="100836"/>
                </a:cubicBezTo>
                <a:cubicBezTo>
                  <a:pt x="115049" y="84866"/>
                  <a:pt x="115049" y="84866"/>
                  <a:pt x="115049" y="84866"/>
                </a:cubicBezTo>
                <a:cubicBezTo>
                  <a:pt x="110891" y="84866"/>
                  <a:pt x="110891" y="84866"/>
                  <a:pt x="110891" y="84866"/>
                </a:cubicBezTo>
                <a:cubicBezTo>
                  <a:pt x="104950" y="99011"/>
                  <a:pt x="104950" y="99011"/>
                  <a:pt x="104950" y="99011"/>
                </a:cubicBezTo>
                <a:cubicBezTo>
                  <a:pt x="104950" y="84866"/>
                  <a:pt x="104950" y="84866"/>
                  <a:pt x="104950" y="84866"/>
                </a:cubicBezTo>
                <a:cubicBezTo>
                  <a:pt x="101782" y="84866"/>
                  <a:pt x="101782" y="84866"/>
                  <a:pt x="101782" y="84866"/>
                </a:cubicBezTo>
                <a:cubicBezTo>
                  <a:pt x="101782" y="119087"/>
                  <a:pt x="101782" y="119087"/>
                  <a:pt x="101782" y="119087"/>
                </a:cubicBezTo>
                <a:cubicBezTo>
                  <a:pt x="104950" y="119087"/>
                  <a:pt x="104950" y="119087"/>
                  <a:pt x="104950" y="119087"/>
                </a:cubicBezTo>
                <a:cubicBezTo>
                  <a:pt x="104950" y="102661"/>
                  <a:pt x="104950" y="102661"/>
                  <a:pt x="104950" y="102661"/>
                </a:cubicBezTo>
                <a:cubicBezTo>
                  <a:pt x="111089" y="119087"/>
                  <a:pt x="111089" y="119087"/>
                  <a:pt x="111089" y="119087"/>
                </a:cubicBezTo>
                <a:lnTo>
                  <a:pt x="115643" y="119087"/>
                </a:lnTo>
                <a:close/>
                <a:moveTo>
                  <a:pt x="120000" y="84866"/>
                </a:moveTo>
                <a:cubicBezTo>
                  <a:pt x="116831" y="84866"/>
                  <a:pt x="116831" y="84866"/>
                  <a:pt x="116831" y="84866"/>
                </a:cubicBezTo>
                <a:cubicBezTo>
                  <a:pt x="116831" y="119087"/>
                  <a:pt x="116831" y="119087"/>
                  <a:pt x="116831" y="119087"/>
                </a:cubicBezTo>
                <a:cubicBezTo>
                  <a:pt x="120000" y="119087"/>
                  <a:pt x="120000" y="119087"/>
                  <a:pt x="120000" y="119087"/>
                </a:cubicBezTo>
                <a:lnTo>
                  <a:pt x="120000" y="8486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36" name="Google Shape;536;p78"/>
          <p:cNvGrpSpPr/>
          <p:nvPr/>
        </p:nvGrpSpPr>
        <p:grpSpPr>
          <a:xfrm>
            <a:off x="-334330" y="-441855"/>
            <a:ext cx="2814221" cy="6027289"/>
            <a:chOff x="354383" y="2076398"/>
            <a:chExt cx="1663055" cy="4464327"/>
          </a:xfrm>
        </p:grpSpPr>
        <p:grpSp>
          <p:nvGrpSpPr>
            <p:cNvPr id="537" name="Google Shape;537;p78"/>
            <p:cNvGrpSpPr/>
            <p:nvPr/>
          </p:nvGrpSpPr>
          <p:grpSpPr>
            <a:xfrm>
              <a:off x="354383" y="5609348"/>
              <a:ext cx="835030" cy="931377"/>
              <a:chOff x="1447800" y="5106987"/>
              <a:chExt cx="1569900" cy="1751038"/>
            </a:xfrm>
          </p:grpSpPr>
          <p:sp>
            <p:nvSpPr>
              <p:cNvPr id="538" name="Google Shape;538;p78"/>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9" name="Google Shape;539;p78"/>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0" name="Google Shape;540;p78"/>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1" name="Google Shape;541;p78"/>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2" name="Google Shape;542;p78"/>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3" name="Google Shape;543;p78"/>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44" name="Google Shape;544;p78"/>
            <p:cNvGrpSpPr/>
            <p:nvPr/>
          </p:nvGrpSpPr>
          <p:grpSpPr>
            <a:xfrm>
              <a:off x="1182408" y="5609348"/>
              <a:ext cx="835030" cy="931377"/>
              <a:chOff x="1447800" y="5106987"/>
              <a:chExt cx="1569900" cy="1751038"/>
            </a:xfrm>
          </p:grpSpPr>
          <p:sp>
            <p:nvSpPr>
              <p:cNvPr id="545" name="Google Shape;545;p78"/>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6" name="Google Shape;546;p78"/>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7" name="Google Shape;547;p78"/>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8" name="Google Shape;548;p78"/>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9" name="Google Shape;549;p78"/>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0" name="Google Shape;550;p78"/>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51" name="Google Shape;551;p78"/>
            <p:cNvGrpSpPr/>
            <p:nvPr/>
          </p:nvGrpSpPr>
          <p:grpSpPr>
            <a:xfrm>
              <a:off x="354383" y="4601773"/>
              <a:ext cx="835030" cy="931377"/>
              <a:chOff x="1447800" y="5106987"/>
              <a:chExt cx="1569900" cy="1751038"/>
            </a:xfrm>
          </p:grpSpPr>
          <p:sp>
            <p:nvSpPr>
              <p:cNvPr id="552" name="Google Shape;552;p78"/>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3" name="Google Shape;553;p78"/>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4" name="Google Shape;554;p78"/>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5" name="Google Shape;555;p78"/>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6" name="Google Shape;556;p78"/>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7" name="Google Shape;557;p78"/>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58" name="Google Shape;558;p78"/>
            <p:cNvGrpSpPr/>
            <p:nvPr/>
          </p:nvGrpSpPr>
          <p:grpSpPr>
            <a:xfrm>
              <a:off x="1182408" y="4601773"/>
              <a:ext cx="835030" cy="931377"/>
              <a:chOff x="1447800" y="5106987"/>
              <a:chExt cx="1569900" cy="1751038"/>
            </a:xfrm>
          </p:grpSpPr>
          <p:sp>
            <p:nvSpPr>
              <p:cNvPr id="559" name="Google Shape;559;p78"/>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0" name="Google Shape;560;p78"/>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1" name="Google Shape;561;p78"/>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2" name="Google Shape;562;p78"/>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3" name="Google Shape;563;p78"/>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4" name="Google Shape;564;p78"/>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65" name="Google Shape;565;p78"/>
            <p:cNvGrpSpPr/>
            <p:nvPr/>
          </p:nvGrpSpPr>
          <p:grpSpPr>
            <a:xfrm>
              <a:off x="354383" y="3594198"/>
              <a:ext cx="835030" cy="931377"/>
              <a:chOff x="1447800" y="5106987"/>
              <a:chExt cx="1569900" cy="1751038"/>
            </a:xfrm>
          </p:grpSpPr>
          <p:sp>
            <p:nvSpPr>
              <p:cNvPr id="566" name="Google Shape;566;p78"/>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7" name="Google Shape;567;p78"/>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8" name="Google Shape;568;p78"/>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9" name="Google Shape;569;p78"/>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0" name="Google Shape;570;p78"/>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1" name="Google Shape;571;p78"/>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72" name="Google Shape;572;p78"/>
            <p:cNvGrpSpPr/>
            <p:nvPr/>
          </p:nvGrpSpPr>
          <p:grpSpPr>
            <a:xfrm>
              <a:off x="1182408" y="3594198"/>
              <a:ext cx="835030" cy="931377"/>
              <a:chOff x="1447800" y="5106987"/>
              <a:chExt cx="1569900" cy="1751038"/>
            </a:xfrm>
          </p:grpSpPr>
          <p:sp>
            <p:nvSpPr>
              <p:cNvPr id="573" name="Google Shape;573;p78"/>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4" name="Google Shape;574;p78"/>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5" name="Google Shape;575;p78"/>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6" name="Google Shape;576;p78"/>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7" name="Google Shape;577;p78"/>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8" name="Google Shape;578;p78"/>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79" name="Google Shape;579;p78"/>
            <p:cNvGrpSpPr/>
            <p:nvPr/>
          </p:nvGrpSpPr>
          <p:grpSpPr>
            <a:xfrm>
              <a:off x="354383" y="2586623"/>
              <a:ext cx="835030" cy="931377"/>
              <a:chOff x="1447800" y="5106987"/>
              <a:chExt cx="1569900" cy="1751038"/>
            </a:xfrm>
          </p:grpSpPr>
          <p:sp>
            <p:nvSpPr>
              <p:cNvPr id="580" name="Google Shape;580;p78"/>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1" name="Google Shape;581;p78"/>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2" name="Google Shape;582;p78"/>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3" name="Google Shape;583;p78"/>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4" name="Google Shape;584;p78"/>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5" name="Google Shape;585;p78"/>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86" name="Google Shape;586;p78"/>
            <p:cNvGrpSpPr/>
            <p:nvPr/>
          </p:nvGrpSpPr>
          <p:grpSpPr>
            <a:xfrm>
              <a:off x="1182408" y="2586623"/>
              <a:ext cx="835030" cy="931377"/>
              <a:chOff x="1447800" y="5106987"/>
              <a:chExt cx="1569900" cy="1751038"/>
            </a:xfrm>
          </p:grpSpPr>
          <p:sp>
            <p:nvSpPr>
              <p:cNvPr id="587" name="Google Shape;587;p78"/>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8" name="Google Shape;588;p78"/>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9" name="Google Shape;589;p78"/>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0" name="Google Shape;590;p78"/>
              <p:cNvSpPr/>
              <p:nvPr/>
            </p:nvSpPr>
            <p:spPr>
              <a:xfrm>
                <a:off x="1560512" y="5106987"/>
                <a:ext cx="570000" cy="816000"/>
              </a:xfrm>
              <a:custGeom>
                <a:avLst/>
                <a:gdLst/>
                <a:ahLst/>
                <a:cxnLst/>
                <a:rect l="l" t="t" r="r" b="b"/>
                <a:pathLst>
                  <a:path w="120000" h="120000" extrusionOk="0">
                    <a:moveTo>
                      <a:pt x="37864" y="48813"/>
                    </a:moveTo>
                    <a:lnTo>
                      <a:pt x="37864" y="48813"/>
                    </a:lnTo>
                    <a:lnTo>
                      <a:pt x="37864" y="27661"/>
                    </a:lnTo>
                    <a:lnTo>
                      <a:pt x="120000" y="27661"/>
                    </a:lnTo>
                    <a:lnTo>
                      <a:pt x="120000" y="0"/>
                    </a:lnTo>
                    <a:lnTo>
                      <a:pt x="0" y="0"/>
                    </a:lnTo>
                    <a:lnTo>
                      <a:pt x="0" y="120000"/>
                    </a:lnTo>
                    <a:lnTo>
                      <a:pt x="37864" y="120000"/>
                    </a:lnTo>
                    <a:lnTo>
                      <a:pt x="37864"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1" name="Google Shape;591;p78"/>
              <p:cNvSpPr/>
              <p:nvPr/>
            </p:nvSpPr>
            <p:spPr>
              <a:xfrm>
                <a:off x="1836738" y="5456237"/>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2" name="Google Shape;592;p78"/>
              <p:cNvSpPr/>
              <p:nvPr/>
            </p:nvSpPr>
            <p:spPr>
              <a:xfrm>
                <a:off x="2209800" y="5106987"/>
                <a:ext cx="807900" cy="816000"/>
              </a:xfrm>
              <a:custGeom>
                <a:avLst/>
                <a:gdLst/>
                <a:ahLst/>
                <a:cxnLst/>
                <a:rect l="l" t="t" r="r" b="b"/>
                <a:pathLst>
                  <a:path w="120000" h="120000" extrusionOk="0">
                    <a:moveTo>
                      <a:pt x="48411" y="120000"/>
                    </a:moveTo>
                    <a:lnTo>
                      <a:pt x="48411" y="120000"/>
                    </a:lnTo>
                    <a:lnTo>
                      <a:pt x="69942" y="120000"/>
                    </a:lnTo>
                    <a:lnTo>
                      <a:pt x="120000" y="0"/>
                    </a:lnTo>
                    <a:lnTo>
                      <a:pt x="91337" y="0"/>
                    </a:lnTo>
                    <a:lnTo>
                      <a:pt x="60754" y="78644"/>
                    </a:lnTo>
                    <a:lnTo>
                      <a:pt x="60480" y="78644"/>
                    </a:lnTo>
                    <a:lnTo>
                      <a:pt x="30445" y="0"/>
                    </a:lnTo>
                    <a:lnTo>
                      <a:pt x="0" y="0"/>
                    </a:lnTo>
                    <a:lnTo>
                      <a:pt x="48411"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93" name="Google Shape;593;p78"/>
            <p:cNvGrpSpPr/>
            <p:nvPr/>
          </p:nvGrpSpPr>
          <p:grpSpPr>
            <a:xfrm>
              <a:off x="354383" y="2076398"/>
              <a:ext cx="787019" cy="434030"/>
              <a:chOff x="1447800" y="6042025"/>
              <a:chExt cx="1479638" cy="816000"/>
            </a:xfrm>
          </p:grpSpPr>
          <p:sp>
            <p:nvSpPr>
              <p:cNvPr id="594" name="Google Shape;594;p78"/>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5" name="Google Shape;595;p78"/>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6" name="Google Shape;596;p78"/>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97" name="Google Shape;597;p78"/>
            <p:cNvGrpSpPr/>
            <p:nvPr/>
          </p:nvGrpSpPr>
          <p:grpSpPr>
            <a:xfrm>
              <a:off x="1182408" y="2076398"/>
              <a:ext cx="787019" cy="434030"/>
              <a:chOff x="1447800" y="6042025"/>
              <a:chExt cx="1479638" cy="816000"/>
            </a:xfrm>
          </p:grpSpPr>
          <p:sp>
            <p:nvSpPr>
              <p:cNvPr id="598" name="Google Shape;598;p78"/>
              <p:cNvSpPr/>
              <p:nvPr/>
            </p:nvSpPr>
            <p:spPr>
              <a:xfrm>
                <a:off x="1447800" y="6042025"/>
                <a:ext cx="806400" cy="816000"/>
              </a:xfrm>
              <a:custGeom>
                <a:avLst/>
                <a:gdLst/>
                <a:ahLst/>
                <a:cxnLst/>
                <a:rect l="l" t="t" r="r" b="b"/>
                <a:pathLst>
                  <a:path w="120000" h="120000" extrusionOk="0">
                    <a:moveTo>
                      <a:pt x="48548" y="120000"/>
                    </a:moveTo>
                    <a:lnTo>
                      <a:pt x="48548" y="120000"/>
                    </a:lnTo>
                    <a:lnTo>
                      <a:pt x="69942" y="120000"/>
                    </a:lnTo>
                    <a:lnTo>
                      <a:pt x="120000" y="0"/>
                    </a:lnTo>
                    <a:lnTo>
                      <a:pt x="91337" y="0"/>
                    </a:lnTo>
                    <a:lnTo>
                      <a:pt x="60891" y="78644"/>
                    </a:lnTo>
                    <a:lnTo>
                      <a:pt x="60480" y="78644"/>
                    </a:lnTo>
                    <a:lnTo>
                      <a:pt x="30445" y="0"/>
                    </a:lnTo>
                    <a:lnTo>
                      <a:pt x="0" y="0"/>
                    </a:lnTo>
                    <a:lnTo>
                      <a:pt x="48548" y="1200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9" name="Google Shape;599;p78"/>
              <p:cNvSpPr/>
              <p:nvPr/>
            </p:nvSpPr>
            <p:spPr>
              <a:xfrm>
                <a:off x="2357438" y="6042025"/>
                <a:ext cx="570000" cy="816000"/>
              </a:xfrm>
              <a:custGeom>
                <a:avLst/>
                <a:gdLst/>
                <a:ahLst/>
                <a:cxnLst/>
                <a:rect l="l" t="t" r="r" b="b"/>
                <a:pathLst>
                  <a:path w="120000" h="120000" extrusionOk="0">
                    <a:moveTo>
                      <a:pt x="37925" y="48813"/>
                    </a:moveTo>
                    <a:lnTo>
                      <a:pt x="37925" y="48813"/>
                    </a:lnTo>
                    <a:lnTo>
                      <a:pt x="37925" y="27796"/>
                    </a:lnTo>
                    <a:lnTo>
                      <a:pt x="120000" y="27796"/>
                    </a:lnTo>
                    <a:lnTo>
                      <a:pt x="120000" y="0"/>
                    </a:lnTo>
                    <a:lnTo>
                      <a:pt x="0" y="0"/>
                    </a:lnTo>
                    <a:lnTo>
                      <a:pt x="0" y="120000"/>
                    </a:lnTo>
                    <a:lnTo>
                      <a:pt x="37925" y="120000"/>
                    </a:lnTo>
                    <a:lnTo>
                      <a:pt x="37925" y="73220"/>
                    </a:lnTo>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0" name="Google Shape;600;p78"/>
              <p:cNvSpPr/>
              <p:nvPr/>
            </p:nvSpPr>
            <p:spPr>
              <a:xfrm>
                <a:off x="2633663" y="6391275"/>
                <a:ext cx="243000" cy="243000"/>
              </a:xfrm>
              <a:custGeom>
                <a:avLst/>
                <a:gdLst/>
                <a:ahLst/>
                <a:cxnLst/>
                <a:rect l="l" t="t" r="r" b="b"/>
                <a:pathLst>
                  <a:path w="120000" h="120000" extrusionOk="0">
                    <a:moveTo>
                      <a:pt x="60000" y="120000"/>
                    </a:moveTo>
                    <a:lnTo>
                      <a:pt x="60000" y="120000"/>
                    </a:lnTo>
                    <a:cubicBezTo>
                      <a:pt x="93181" y="120000"/>
                      <a:pt x="120000" y="93181"/>
                      <a:pt x="120000" y="60000"/>
                    </a:cubicBezTo>
                    <a:cubicBezTo>
                      <a:pt x="120000" y="26818"/>
                      <a:pt x="93181" y="0"/>
                      <a:pt x="60000" y="0"/>
                    </a:cubicBezTo>
                    <a:cubicBezTo>
                      <a:pt x="26818" y="0"/>
                      <a:pt x="0" y="26818"/>
                      <a:pt x="0" y="60000"/>
                    </a:cubicBezTo>
                    <a:cubicBezTo>
                      <a:pt x="0" y="93181"/>
                      <a:pt x="26818" y="120000"/>
                      <a:pt x="60000" y="12000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601" name="Google Shape;601;p78"/>
          <p:cNvSpPr txBox="1">
            <a:spLocks noGrp="1"/>
          </p:cNvSpPr>
          <p:nvPr>
            <p:ph type="title"/>
          </p:nvPr>
        </p:nvSpPr>
        <p:spPr>
          <a:xfrm>
            <a:off x="3006250" y="205969"/>
            <a:ext cx="5680500" cy="857400"/>
          </a:xfrm>
          <a:prstGeom prst="rect">
            <a:avLst/>
          </a:prstGeom>
          <a:noFill/>
          <a:ln>
            <a:noFill/>
          </a:ln>
        </p:spPr>
        <p:txBody>
          <a:bodyPr spcFirstLastPara="1" wrap="square" lIns="91425" tIns="91425" rIns="91425" bIns="91425" anchor="t" anchorCtr="0">
            <a:normAutofit/>
          </a:bodyPr>
          <a:lstStyle>
            <a:lvl1pPr marR="0" lvl="0" algn="l" rtl="0">
              <a:lnSpc>
                <a:spcPct val="104545"/>
              </a:lnSpc>
              <a:spcBef>
                <a:spcPts val="0"/>
              </a:spcBef>
              <a:spcAft>
                <a:spcPts val="0"/>
              </a:spcAft>
              <a:buClr>
                <a:srgbClr val="FF5000"/>
              </a:buClr>
              <a:buSzPts val="3600"/>
              <a:buFont typeface="Open Sans"/>
              <a:buNone/>
              <a:defRPr sz="3600" b="1" i="0" u="none" strike="noStrike" cap="none">
                <a:solidFill>
                  <a:srgbClr val="FF5000"/>
                </a:solidFill>
                <a:latin typeface="Open Sans"/>
                <a:ea typeface="Open Sans"/>
                <a:cs typeface="Open Sans"/>
                <a:sym typeface="Open Sans"/>
              </a:defRPr>
            </a:lvl1pPr>
            <a:lvl2pPr lvl="1" algn="l" rtl="0">
              <a:lnSpc>
                <a:spcPct val="100000"/>
              </a:lnSpc>
              <a:spcBef>
                <a:spcPts val="0"/>
              </a:spcBef>
              <a:spcAft>
                <a:spcPts val="0"/>
              </a:spcAft>
              <a:buSzPts val="3600"/>
              <a:buFont typeface="Open Sans"/>
              <a:buNone/>
              <a:defRPr sz="3600" b="1">
                <a:latin typeface="Open Sans"/>
                <a:ea typeface="Open Sans"/>
                <a:cs typeface="Open Sans"/>
                <a:sym typeface="Open Sans"/>
              </a:defRPr>
            </a:lvl2pPr>
            <a:lvl3pPr lvl="2" algn="l" rtl="0">
              <a:lnSpc>
                <a:spcPct val="100000"/>
              </a:lnSpc>
              <a:spcBef>
                <a:spcPts val="0"/>
              </a:spcBef>
              <a:spcAft>
                <a:spcPts val="0"/>
              </a:spcAft>
              <a:buSzPts val="3600"/>
              <a:buFont typeface="Open Sans"/>
              <a:buNone/>
              <a:defRPr sz="3600" b="1">
                <a:latin typeface="Open Sans"/>
                <a:ea typeface="Open Sans"/>
                <a:cs typeface="Open Sans"/>
                <a:sym typeface="Open Sans"/>
              </a:defRPr>
            </a:lvl3pPr>
            <a:lvl4pPr lvl="3" algn="l" rtl="0">
              <a:lnSpc>
                <a:spcPct val="100000"/>
              </a:lnSpc>
              <a:spcBef>
                <a:spcPts val="0"/>
              </a:spcBef>
              <a:spcAft>
                <a:spcPts val="0"/>
              </a:spcAft>
              <a:buSzPts val="3600"/>
              <a:buFont typeface="Open Sans"/>
              <a:buNone/>
              <a:defRPr sz="3600" b="1">
                <a:latin typeface="Open Sans"/>
                <a:ea typeface="Open Sans"/>
                <a:cs typeface="Open Sans"/>
                <a:sym typeface="Open Sans"/>
              </a:defRPr>
            </a:lvl4pPr>
            <a:lvl5pPr lvl="4" algn="l" rtl="0">
              <a:lnSpc>
                <a:spcPct val="100000"/>
              </a:lnSpc>
              <a:spcBef>
                <a:spcPts val="0"/>
              </a:spcBef>
              <a:spcAft>
                <a:spcPts val="0"/>
              </a:spcAft>
              <a:buSzPts val="3600"/>
              <a:buFont typeface="Open Sans"/>
              <a:buNone/>
              <a:defRPr sz="3600" b="1">
                <a:latin typeface="Open Sans"/>
                <a:ea typeface="Open Sans"/>
                <a:cs typeface="Open Sans"/>
                <a:sym typeface="Open Sans"/>
              </a:defRPr>
            </a:lvl5pPr>
            <a:lvl6pPr lvl="5" algn="l" rtl="0">
              <a:lnSpc>
                <a:spcPct val="100000"/>
              </a:lnSpc>
              <a:spcBef>
                <a:spcPts val="0"/>
              </a:spcBef>
              <a:spcAft>
                <a:spcPts val="0"/>
              </a:spcAft>
              <a:buSzPts val="3600"/>
              <a:buFont typeface="Open Sans"/>
              <a:buNone/>
              <a:defRPr sz="3600" b="1">
                <a:latin typeface="Open Sans"/>
                <a:ea typeface="Open Sans"/>
                <a:cs typeface="Open Sans"/>
                <a:sym typeface="Open Sans"/>
              </a:defRPr>
            </a:lvl6pPr>
            <a:lvl7pPr lvl="6" algn="l" rtl="0">
              <a:lnSpc>
                <a:spcPct val="100000"/>
              </a:lnSpc>
              <a:spcBef>
                <a:spcPts val="0"/>
              </a:spcBef>
              <a:spcAft>
                <a:spcPts val="0"/>
              </a:spcAft>
              <a:buSzPts val="3600"/>
              <a:buFont typeface="Open Sans"/>
              <a:buNone/>
              <a:defRPr sz="3600" b="1">
                <a:latin typeface="Open Sans"/>
                <a:ea typeface="Open Sans"/>
                <a:cs typeface="Open Sans"/>
                <a:sym typeface="Open Sans"/>
              </a:defRPr>
            </a:lvl7pPr>
            <a:lvl8pPr lvl="7" algn="l" rtl="0">
              <a:lnSpc>
                <a:spcPct val="100000"/>
              </a:lnSpc>
              <a:spcBef>
                <a:spcPts val="0"/>
              </a:spcBef>
              <a:spcAft>
                <a:spcPts val="0"/>
              </a:spcAft>
              <a:buSzPts val="3600"/>
              <a:buFont typeface="Open Sans"/>
              <a:buNone/>
              <a:defRPr sz="3600" b="1">
                <a:latin typeface="Open Sans"/>
                <a:ea typeface="Open Sans"/>
                <a:cs typeface="Open Sans"/>
                <a:sym typeface="Open Sans"/>
              </a:defRPr>
            </a:lvl8pPr>
            <a:lvl9pPr lvl="8" algn="l" rtl="0">
              <a:lnSpc>
                <a:spcPct val="100000"/>
              </a:lnSpc>
              <a:spcBef>
                <a:spcPts val="0"/>
              </a:spcBef>
              <a:spcAft>
                <a:spcPts val="0"/>
              </a:spcAft>
              <a:buSzPts val="3600"/>
              <a:buFont typeface="Open Sans"/>
              <a:buNone/>
              <a:defRPr sz="3600" b="1">
                <a:latin typeface="Open Sans"/>
                <a:ea typeface="Open Sans"/>
                <a:cs typeface="Open Sans"/>
                <a:sym typeface="Open Sans"/>
              </a:defRPr>
            </a:lvl9pPr>
          </a:lstStyle>
          <a:p>
            <a:endParaRPr/>
          </a:p>
        </p:txBody>
      </p:sp>
      <p:sp>
        <p:nvSpPr>
          <p:cNvPr id="602" name="Google Shape;602;p78"/>
          <p:cNvSpPr txBox="1">
            <a:spLocks noGrp="1"/>
          </p:cNvSpPr>
          <p:nvPr>
            <p:ph type="body" idx="1"/>
          </p:nvPr>
        </p:nvSpPr>
        <p:spPr>
          <a:xfrm>
            <a:off x="2877075" y="1329919"/>
            <a:ext cx="5801400" cy="31155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1pPr>
            <a:lvl2pPr marL="914400" marR="0" lvl="1"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2pPr>
            <a:lvl3pPr marL="1371600" marR="0" lvl="2"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3pPr>
            <a:lvl4pPr marL="1828800" marR="0" lvl="3"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4pPr>
            <a:lvl5pPr marL="2286000" marR="0" lvl="4"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5pPr>
            <a:lvl6pPr marL="2743200" marR="0" lvl="5"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6pPr>
            <a:lvl7pPr marL="3200400" marR="0" lvl="6"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7pPr>
            <a:lvl8pPr marL="3657600" marR="0" lvl="7" indent="-330200" algn="l" rtl="0">
              <a:lnSpc>
                <a:spcPct val="115000"/>
              </a:lnSpc>
              <a:spcBef>
                <a:spcPts val="1000"/>
              </a:spcBef>
              <a:spcAft>
                <a:spcPts val="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8pPr>
            <a:lvl9pPr marL="4114800" marR="0" lvl="8" indent="-330200" algn="l" rtl="0">
              <a:lnSpc>
                <a:spcPct val="115000"/>
              </a:lnSpc>
              <a:spcBef>
                <a:spcPts val="1000"/>
              </a:spcBef>
              <a:spcAft>
                <a:spcPts val="1000"/>
              </a:spcAft>
              <a:buClr>
                <a:srgbClr val="FF5000"/>
              </a:buClr>
              <a:buSzPts val="1600"/>
              <a:buFont typeface="Open Sans Light"/>
              <a:buChar char="•"/>
              <a:defRPr sz="1600" i="0" u="none" strike="noStrike" cap="none">
                <a:solidFill>
                  <a:schemeClr val="dk1"/>
                </a:solidFill>
                <a:latin typeface="Open Sans Light"/>
                <a:ea typeface="Open Sans Light"/>
                <a:cs typeface="Open Sans Light"/>
                <a:sym typeface="Open Sans Light"/>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yhjä" type="blank">
  <p:cSld name="BLANK">
    <p:spTree>
      <p:nvGrpSpPr>
        <p:cNvPr id="1" name="Shape 603"/>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erus tekstipohja">
  <p:cSld name="Perus tekstipohja">
    <p:spTree>
      <p:nvGrpSpPr>
        <p:cNvPr id="1" name="Shape 604"/>
        <p:cNvGrpSpPr/>
        <p:nvPr/>
      </p:nvGrpSpPr>
      <p:grpSpPr>
        <a:xfrm>
          <a:off x="0" y="0"/>
          <a:ext cx="0" cy="0"/>
          <a:chOff x="0" y="0"/>
          <a:chExt cx="0" cy="0"/>
        </a:xfrm>
      </p:grpSpPr>
      <p:sp>
        <p:nvSpPr>
          <p:cNvPr id="605" name="Google Shape;605;p80"/>
          <p:cNvSpPr txBox="1">
            <a:spLocks noGrp="1"/>
          </p:cNvSpPr>
          <p:nvPr>
            <p:ph type="title"/>
          </p:nvPr>
        </p:nvSpPr>
        <p:spPr>
          <a:xfrm>
            <a:off x="457200" y="205978"/>
            <a:ext cx="8229600" cy="857400"/>
          </a:xfrm>
          <a:prstGeom prst="rect">
            <a:avLst/>
          </a:prstGeom>
          <a:noFill/>
          <a:ln>
            <a:noFill/>
          </a:ln>
        </p:spPr>
        <p:txBody>
          <a:bodyPr spcFirstLastPara="1" wrap="square" lIns="0" tIns="0" rIns="0" bIns="0" anchor="ctr" anchorCtr="0">
            <a:normAutofit/>
          </a:bodyPr>
          <a:lstStyle>
            <a:lvl1pPr marR="0" lvl="0" algn="l" rtl="0">
              <a:lnSpc>
                <a:spcPct val="104545"/>
              </a:lnSpc>
              <a:spcBef>
                <a:spcPts val="0"/>
              </a:spcBef>
              <a:spcAft>
                <a:spcPts val="0"/>
              </a:spcAft>
              <a:buClr>
                <a:srgbClr val="FF5000"/>
              </a:buClr>
              <a:buSzPts val="3300"/>
              <a:buFont typeface="Arial"/>
              <a:buNone/>
              <a:defRPr sz="3300" b="1" i="0" u="none" strike="noStrike" cap="none">
                <a:solidFill>
                  <a:srgbClr val="FF5000"/>
                </a:solidFill>
                <a:latin typeface="Arial"/>
                <a:ea typeface="Arial"/>
                <a:cs typeface="Arial"/>
                <a:sym typeface="Arial"/>
              </a:defRPr>
            </a:lvl1pPr>
            <a:lvl2pPr lvl="1" algn="l" rtl="0">
              <a:lnSpc>
                <a:spcPct val="100000"/>
              </a:lnSpc>
              <a:spcBef>
                <a:spcPts val="0"/>
              </a:spcBef>
              <a:spcAft>
                <a:spcPts val="0"/>
              </a:spcAft>
              <a:buSzPts val="2800"/>
              <a:buNone/>
              <a:defRPr sz="1400"/>
            </a:lvl2pPr>
            <a:lvl3pPr lvl="2" algn="l" rtl="0">
              <a:lnSpc>
                <a:spcPct val="100000"/>
              </a:lnSpc>
              <a:spcBef>
                <a:spcPts val="0"/>
              </a:spcBef>
              <a:spcAft>
                <a:spcPts val="0"/>
              </a:spcAft>
              <a:buSzPts val="2800"/>
              <a:buNone/>
              <a:defRPr sz="1400"/>
            </a:lvl3pPr>
            <a:lvl4pPr lvl="3" algn="l" rtl="0">
              <a:lnSpc>
                <a:spcPct val="100000"/>
              </a:lnSpc>
              <a:spcBef>
                <a:spcPts val="0"/>
              </a:spcBef>
              <a:spcAft>
                <a:spcPts val="0"/>
              </a:spcAft>
              <a:buSzPts val="2800"/>
              <a:buNone/>
              <a:defRPr sz="1400"/>
            </a:lvl4pPr>
            <a:lvl5pPr lvl="4" algn="l" rtl="0">
              <a:lnSpc>
                <a:spcPct val="100000"/>
              </a:lnSpc>
              <a:spcBef>
                <a:spcPts val="0"/>
              </a:spcBef>
              <a:spcAft>
                <a:spcPts val="0"/>
              </a:spcAft>
              <a:buSzPts val="2800"/>
              <a:buNone/>
              <a:defRPr sz="1400"/>
            </a:lvl5pPr>
            <a:lvl6pPr lvl="5" algn="l" rtl="0">
              <a:lnSpc>
                <a:spcPct val="100000"/>
              </a:lnSpc>
              <a:spcBef>
                <a:spcPts val="0"/>
              </a:spcBef>
              <a:spcAft>
                <a:spcPts val="0"/>
              </a:spcAft>
              <a:buSzPts val="2800"/>
              <a:buNone/>
              <a:defRPr sz="1400"/>
            </a:lvl6pPr>
            <a:lvl7pPr lvl="6" algn="l" rtl="0">
              <a:lnSpc>
                <a:spcPct val="100000"/>
              </a:lnSpc>
              <a:spcBef>
                <a:spcPts val="0"/>
              </a:spcBef>
              <a:spcAft>
                <a:spcPts val="0"/>
              </a:spcAft>
              <a:buSzPts val="2800"/>
              <a:buNone/>
              <a:defRPr sz="1400"/>
            </a:lvl7pPr>
            <a:lvl8pPr lvl="7" algn="l" rtl="0">
              <a:lnSpc>
                <a:spcPct val="100000"/>
              </a:lnSpc>
              <a:spcBef>
                <a:spcPts val="0"/>
              </a:spcBef>
              <a:spcAft>
                <a:spcPts val="0"/>
              </a:spcAft>
              <a:buSzPts val="2800"/>
              <a:buNone/>
              <a:defRPr sz="1400"/>
            </a:lvl8pPr>
            <a:lvl9pPr lvl="8" algn="l" rtl="0">
              <a:lnSpc>
                <a:spcPct val="100000"/>
              </a:lnSpc>
              <a:spcBef>
                <a:spcPts val="0"/>
              </a:spcBef>
              <a:spcAft>
                <a:spcPts val="0"/>
              </a:spcAft>
              <a:buSzPts val="2800"/>
              <a:buNone/>
              <a:defRPr sz="1400"/>
            </a:lvl9pPr>
          </a:lstStyle>
          <a:p>
            <a:endParaRPr/>
          </a:p>
        </p:txBody>
      </p:sp>
      <p:sp>
        <p:nvSpPr>
          <p:cNvPr id="606" name="Google Shape;606;p80"/>
          <p:cNvSpPr txBox="1">
            <a:spLocks noGrp="1"/>
          </p:cNvSpPr>
          <p:nvPr>
            <p:ph type="body" idx="1"/>
          </p:nvPr>
        </p:nvSpPr>
        <p:spPr>
          <a:xfrm>
            <a:off x="457200" y="1200151"/>
            <a:ext cx="8229600" cy="3227700"/>
          </a:xfrm>
          <a:prstGeom prst="rect">
            <a:avLst/>
          </a:prstGeom>
          <a:noFill/>
          <a:ln>
            <a:noFill/>
          </a:ln>
        </p:spPr>
        <p:txBody>
          <a:bodyPr spcFirstLastPara="1" wrap="square" lIns="27000" tIns="0" rIns="0" bIns="0" anchor="t" anchorCtr="0">
            <a:normAutofit/>
          </a:bodyPr>
          <a:lstStyle>
            <a:lvl1pPr marL="457200" marR="0" lvl="0" indent="-228600" algn="l" rtl="0">
              <a:lnSpc>
                <a:spcPct val="100000"/>
              </a:lnSpc>
              <a:spcBef>
                <a:spcPts val="0"/>
              </a:spcBef>
              <a:spcAft>
                <a:spcPts val="0"/>
              </a:spcAft>
              <a:buClr>
                <a:srgbClr val="FF5000"/>
              </a:buClr>
              <a:buSzPts val="13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80000"/>
              </a:lnSpc>
              <a:spcBef>
                <a:spcPts val="800"/>
              </a:spcBef>
              <a:spcAft>
                <a:spcPts val="0"/>
              </a:spcAft>
              <a:buClr>
                <a:srgbClr val="7F7F7F"/>
              </a:buClr>
              <a:buSzPts val="900"/>
              <a:buFont typeface="Noto Sans Symbols"/>
              <a:buNone/>
              <a:defRPr sz="1800" b="0" i="0" u="none" strike="noStrike" cap="none">
                <a:solidFill>
                  <a:schemeClr val="dk1"/>
                </a:solidFill>
                <a:latin typeface="Arial"/>
                <a:ea typeface="Arial"/>
                <a:cs typeface="Arial"/>
                <a:sym typeface="Arial"/>
              </a:defRPr>
            </a:lvl2pPr>
            <a:lvl3pPr marL="1371600" marR="0" lvl="2" indent="-228600" algn="l" rtl="0">
              <a:lnSpc>
                <a:spcPct val="80000"/>
              </a:lnSpc>
              <a:spcBef>
                <a:spcPts val="800"/>
              </a:spcBef>
              <a:spcAft>
                <a:spcPts val="0"/>
              </a:spcAft>
              <a:buClr>
                <a:srgbClr val="595959"/>
              </a:buClr>
              <a:buSzPts val="900"/>
              <a:buFont typeface="Arial"/>
              <a:buNone/>
              <a:defRPr sz="1500" b="0" i="0" u="none" strike="noStrike" cap="none">
                <a:solidFill>
                  <a:srgbClr val="595959"/>
                </a:solidFill>
                <a:latin typeface="Arial"/>
                <a:ea typeface="Arial"/>
                <a:cs typeface="Arial"/>
                <a:sym typeface="Arial"/>
              </a:defRPr>
            </a:lvl3pPr>
            <a:lvl4pPr marL="1828800" marR="0" lvl="3" indent="-228600" algn="l" rtl="0">
              <a:lnSpc>
                <a:spcPct val="80000"/>
              </a:lnSpc>
              <a:spcBef>
                <a:spcPts val="800"/>
              </a:spcBef>
              <a:spcAft>
                <a:spcPts val="0"/>
              </a:spcAft>
              <a:buClr>
                <a:srgbClr val="FF5000"/>
              </a:buClr>
              <a:buSzPts val="800"/>
              <a:buFont typeface="Arial"/>
              <a:buNone/>
              <a:defRPr sz="1200" b="0" i="0" u="none" strike="noStrike" cap="none">
                <a:solidFill>
                  <a:srgbClr val="595959"/>
                </a:solidFill>
                <a:latin typeface="Arial"/>
                <a:ea typeface="Arial"/>
                <a:cs typeface="Arial"/>
                <a:sym typeface="Arial"/>
              </a:defRPr>
            </a:lvl4pPr>
            <a:lvl5pPr marL="2286000" marR="0" lvl="4" indent="-323850" algn="l" rtl="0">
              <a:lnSpc>
                <a:spcPct val="115000"/>
              </a:lnSpc>
              <a:spcBef>
                <a:spcPts val="8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15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15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15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15000"/>
              </a:lnSpc>
              <a:spcBef>
                <a:spcPts val="1200"/>
              </a:spcBef>
              <a:spcAft>
                <a:spcPts val="120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07" name="Google Shape;607;p80"/>
          <p:cNvSpPr/>
          <p:nvPr/>
        </p:nvSpPr>
        <p:spPr>
          <a:xfrm>
            <a:off x="8105378" y="4622199"/>
            <a:ext cx="695721" cy="304106"/>
          </a:xfrm>
          <a:custGeom>
            <a:avLst/>
            <a:gdLst/>
            <a:ahLst/>
            <a:cxnLst/>
            <a:rect l="l" t="t" r="r" b="b"/>
            <a:pathLst>
              <a:path w="606" h="263" extrusionOk="0">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 palstaa">
  <p:cSld name="2 palstaa">
    <p:spTree>
      <p:nvGrpSpPr>
        <p:cNvPr id="1" name="Shape 608"/>
        <p:cNvGrpSpPr/>
        <p:nvPr/>
      </p:nvGrpSpPr>
      <p:grpSpPr>
        <a:xfrm>
          <a:off x="0" y="0"/>
          <a:ext cx="0" cy="0"/>
          <a:chOff x="0" y="0"/>
          <a:chExt cx="0" cy="0"/>
        </a:xfrm>
      </p:grpSpPr>
      <p:sp>
        <p:nvSpPr>
          <p:cNvPr id="609" name="Google Shape;609;p81"/>
          <p:cNvSpPr txBox="1">
            <a:spLocks noGrp="1"/>
          </p:cNvSpPr>
          <p:nvPr>
            <p:ph type="title"/>
          </p:nvPr>
        </p:nvSpPr>
        <p:spPr>
          <a:xfrm>
            <a:off x="457200" y="205978"/>
            <a:ext cx="8229600" cy="857400"/>
          </a:xfrm>
          <a:prstGeom prst="rect">
            <a:avLst/>
          </a:prstGeom>
          <a:noFill/>
          <a:ln>
            <a:noFill/>
          </a:ln>
        </p:spPr>
        <p:txBody>
          <a:bodyPr spcFirstLastPara="1" wrap="square" lIns="0" tIns="0" rIns="0" bIns="0" anchor="ctr" anchorCtr="0">
            <a:normAutofit/>
          </a:bodyPr>
          <a:lstStyle>
            <a:lvl1pPr marR="0" lvl="0" algn="l" rtl="0">
              <a:lnSpc>
                <a:spcPct val="104545"/>
              </a:lnSpc>
              <a:spcBef>
                <a:spcPts val="0"/>
              </a:spcBef>
              <a:spcAft>
                <a:spcPts val="0"/>
              </a:spcAft>
              <a:buClr>
                <a:srgbClr val="FF5000"/>
              </a:buClr>
              <a:buSzPts val="3300"/>
              <a:buFont typeface="Arial"/>
              <a:buNone/>
              <a:defRPr sz="3300" b="1" i="0" u="none" strike="noStrike" cap="none">
                <a:solidFill>
                  <a:srgbClr val="FF5000"/>
                </a:solidFill>
                <a:latin typeface="Arial"/>
                <a:ea typeface="Arial"/>
                <a:cs typeface="Arial"/>
                <a:sym typeface="Arial"/>
              </a:defRPr>
            </a:lvl1pPr>
            <a:lvl2pPr lvl="1" algn="l" rtl="0">
              <a:lnSpc>
                <a:spcPct val="100000"/>
              </a:lnSpc>
              <a:spcBef>
                <a:spcPts val="0"/>
              </a:spcBef>
              <a:spcAft>
                <a:spcPts val="0"/>
              </a:spcAft>
              <a:buSzPts val="2800"/>
              <a:buNone/>
              <a:defRPr sz="1400"/>
            </a:lvl2pPr>
            <a:lvl3pPr lvl="2" algn="l" rtl="0">
              <a:lnSpc>
                <a:spcPct val="100000"/>
              </a:lnSpc>
              <a:spcBef>
                <a:spcPts val="0"/>
              </a:spcBef>
              <a:spcAft>
                <a:spcPts val="0"/>
              </a:spcAft>
              <a:buSzPts val="2800"/>
              <a:buNone/>
              <a:defRPr sz="1400"/>
            </a:lvl3pPr>
            <a:lvl4pPr lvl="3" algn="l" rtl="0">
              <a:lnSpc>
                <a:spcPct val="100000"/>
              </a:lnSpc>
              <a:spcBef>
                <a:spcPts val="0"/>
              </a:spcBef>
              <a:spcAft>
                <a:spcPts val="0"/>
              </a:spcAft>
              <a:buSzPts val="2800"/>
              <a:buNone/>
              <a:defRPr sz="1400"/>
            </a:lvl4pPr>
            <a:lvl5pPr lvl="4" algn="l" rtl="0">
              <a:lnSpc>
                <a:spcPct val="100000"/>
              </a:lnSpc>
              <a:spcBef>
                <a:spcPts val="0"/>
              </a:spcBef>
              <a:spcAft>
                <a:spcPts val="0"/>
              </a:spcAft>
              <a:buSzPts val="2800"/>
              <a:buNone/>
              <a:defRPr sz="1400"/>
            </a:lvl5pPr>
            <a:lvl6pPr lvl="5" algn="l" rtl="0">
              <a:lnSpc>
                <a:spcPct val="100000"/>
              </a:lnSpc>
              <a:spcBef>
                <a:spcPts val="0"/>
              </a:spcBef>
              <a:spcAft>
                <a:spcPts val="0"/>
              </a:spcAft>
              <a:buSzPts val="2800"/>
              <a:buNone/>
              <a:defRPr sz="1400"/>
            </a:lvl6pPr>
            <a:lvl7pPr lvl="6" algn="l" rtl="0">
              <a:lnSpc>
                <a:spcPct val="100000"/>
              </a:lnSpc>
              <a:spcBef>
                <a:spcPts val="0"/>
              </a:spcBef>
              <a:spcAft>
                <a:spcPts val="0"/>
              </a:spcAft>
              <a:buSzPts val="2800"/>
              <a:buNone/>
              <a:defRPr sz="1400"/>
            </a:lvl7pPr>
            <a:lvl8pPr lvl="7" algn="l" rtl="0">
              <a:lnSpc>
                <a:spcPct val="100000"/>
              </a:lnSpc>
              <a:spcBef>
                <a:spcPts val="0"/>
              </a:spcBef>
              <a:spcAft>
                <a:spcPts val="0"/>
              </a:spcAft>
              <a:buSzPts val="2800"/>
              <a:buNone/>
              <a:defRPr sz="1400"/>
            </a:lvl8pPr>
            <a:lvl9pPr lvl="8" algn="l" rtl="0">
              <a:lnSpc>
                <a:spcPct val="100000"/>
              </a:lnSpc>
              <a:spcBef>
                <a:spcPts val="0"/>
              </a:spcBef>
              <a:spcAft>
                <a:spcPts val="0"/>
              </a:spcAft>
              <a:buSzPts val="2800"/>
              <a:buNone/>
              <a:defRPr sz="1400"/>
            </a:lvl9pPr>
          </a:lstStyle>
          <a:p>
            <a:endParaRPr/>
          </a:p>
        </p:txBody>
      </p:sp>
      <p:sp>
        <p:nvSpPr>
          <p:cNvPr id="610" name="Google Shape;610;p81"/>
          <p:cNvSpPr txBox="1">
            <a:spLocks noGrp="1"/>
          </p:cNvSpPr>
          <p:nvPr>
            <p:ph type="body" idx="1"/>
          </p:nvPr>
        </p:nvSpPr>
        <p:spPr>
          <a:xfrm>
            <a:off x="457200" y="1200151"/>
            <a:ext cx="4002000" cy="3227700"/>
          </a:xfrm>
          <a:prstGeom prst="rect">
            <a:avLst/>
          </a:prstGeom>
          <a:noFill/>
          <a:ln>
            <a:noFill/>
          </a:ln>
        </p:spPr>
        <p:txBody>
          <a:bodyPr spcFirstLastPara="1" wrap="square" lIns="27000" tIns="0" rIns="0" bIns="0" anchor="t" anchorCtr="0">
            <a:normAutofit/>
          </a:bodyPr>
          <a:lstStyle>
            <a:lvl1pPr marL="457200" marR="0" lvl="0" indent="-228600" algn="l" rtl="0">
              <a:lnSpc>
                <a:spcPct val="80000"/>
              </a:lnSpc>
              <a:spcBef>
                <a:spcPts val="0"/>
              </a:spcBef>
              <a:spcAft>
                <a:spcPts val="0"/>
              </a:spcAft>
              <a:buClr>
                <a:srgbClr val="FF5000"/>
              </a:buClr>
              <a:buSzPts val="13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80000"/>
              </a:lnSpc>
              <a:spcBef>
                <a:spcPts val="800"/>
              </a:spcBef>
              <a:spcAft>
                <a:spcPts val="0"/>
              </a:spcAft>
              <a:buClr>
                <a:srgbClr val="7F7F7F"/>
              </a:buClr>
              <a:buSzPts val="900"/>
              <a:buFont typeface="Noto Sans Symbols"/>
              <a:buNone/>
              <a:defRPr sz="1800" b="0" i="0" u="none" strike="noStrike" cap="none">
                <a:solidFill>
                  <a:schemeClr val="dk1"/>
                </a:solidFill>
                <a:latin typeface="Arial"/>
                <a:ea typeface="Arial"/>
                <a:cs typeface="Arial"/>
                <a:sym typeface="Arial"/>
              </a:defRPr>
            </a:lvl2pPr>
            <a:lvl3pPr marL="1371600" marR="0" lvl="2" indent="-228600" algn="l" rtl="0">
              <a:lnSpc>
                <a:spcPct val="80000"/>
              </a:lnSpc>
              <a:spcBef>
                <a:spcPts val="800"/>
              </a:spcBef>
              <a:spcAft>
                <a:spcPts val="0"/>
              </a:spcAft>
              <a:buClr>
                <a:srgbClr val="595959"/>
              </a:buClr>
              <a:buSzPts val="900"/>
              <a:buFont typeface="Arial"/>
              <a:buNone/>
              <a:defRPr sz="1500" b="0" i="0" u="none" strike="noStrike" cap="none">
                <a:solidFill>
                  <a:srgbClr val="595959"/>
                </a:solidFill>
                <a:latin typeface="Arial"/>
                <a:ea typeface="Arial"/>
                <a:cs typeface="Arial"/>
                <a:sym typeface="Arial"/>
              </a:defRPr>
            </a:lvl3pPr>
            <a:lvl4pPr marL="1828800" marR="0" lvl="3" indent="-228600" algn="l" rtl="0">
              <a:lnSpc>
                <a:spcPct val="80000"/>
              </a:lnSpc>
              <a:spcBef>
                <a:spcPts val="800"/>
              </a:spcBef>
              <a:spcAft>
                <a:spcPts val="0"/>
              </a:spcAft>
              <a:buClr>
                <a:srgbClr val="FF5000"/>
              </a:buClr>
              <a:buSzPts val="800"/>
              <a:buFont typeface="Arial"/>
              <a:buNone/>
              <a:defRPr sz="1200" b="0" i="0" u="none" strike="noStrike" cap="none">
                <a:solidFill>
                  <a:srgbClr val="595959"/>
                </a:solidFill>
                <a:latin typeface="Arial"/>
                <a:ea typeface="Arial"/>
                <a:cs typeface="Arial"/>
                <a:sym typeface="Arial"/>
              </a:defRPr>
            </a:lvl4pPr>
            <a:lvl5pPr marL="2286000" marR="0" lvl="4" indent="-323850" algn="l" rtl="0">
              <a:lnSpc>
                <a:spcPct val="115000"/>
              </a:lnSpc>
              <a:spcBef>
                <a:spcPts val="8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15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15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15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15000"/>
              </a:lnSpc>
              <a:spcBef>
                <a:spcPts val="1200"/>
              </a:spcBef>
              <a:spcAft>
                <a:spcPts val="120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11" name="Google Shape;611;p81"/>
          <p:cNvSpPr txBox="1">
            <a:spLocks noGrp="1"/>
          </p:cNvSpPr>
          <p:nvPr>
            <p:ph type="body" idx="2"/>
          </p:nvPr>
        </p:nvSpPr>
        <p:spPr>
          <a:xfrm>
            <a:off x="4675724" y="1200151"/>
            <a:ext cx="4011000" cy="3227700"/>
          </a:xfrm>
          <a:prstGeom prst="rect">
            <a:avLst/>
          </a:prstGeom>
          <a:noFill/>
          <a:ln>
            <a:noFill/>
          </a:ln>
        </p:spPr>
        <p:txBody>
          <a:bodyPr spcFirstLastPara="1" wrap="square" lIns="27000" tIns="0" rIns="0" bIns="0" anchor="t" anchorCtr="0">
            <a:normAutofit/>
          </a:bodyPr>
          <a:lstStyle>
            <a:lvl1pPr marL="457200" marR="0" lvl="0" indent="-228600" algn="l" rtl="0">
              <a:lnSpc>
                <a:spcPct val="80000"/>
              </a:lnSpc>
              <a:spcBef>
                <a:spcPts val="0"/>
              </a:spcBef>
              <a:spcAft>
                <a:spcPts val="0"/>
              </a:spcAft>
              <a:buClr>
                <a:srgbClr val="FF5000"/>
              </a:buClr>
              <a:buSzPts val="13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80000"/>
              </a:lnSpc>
              <a:spcBef>
                <a:spcPts val="800"/>
              </a:spcBef>
              <a:spcAft>
                <a:spcPts val="0"/>
              </a:spcAft>
              <a:buClr>
                <a:srgbClr val="7F7F7F"/>
              </a:buClr>
              <a:buSzPts val="900"/>
              <a:buFont typeface="Noto Sans Symbols"/>
              <a:buNone/>
              <a:defRPr sz="1800" b="0" i="0" u="none" strike="noStrike" cap="none">
                <a:solidFill>
                  <a:schemeClr val="dk1"/>
                </a:solidFill>
                <a:latin typeface="Arial"/>
                <a:ea typeface="Arial"/>
                <a:cs typeface="Arial"/>
                <a:sym typeface="Arial"/>
              </a:defRPr>
            </a:lvl2pPr>
            <a:lvl3pPr marL="1371600" marR="0" lvl="2" indent="-228600" algn="l" rtl="0">
              <a:lnSpc>
                <a:spcPct val="80000"/>
              </a:lnSpc>
              <a:spcBef>
                <a:spcPts val="800"/>
              </a:spcBef>
              <a:spcAft>
                <a:spcPts val="0"/>
              </a:spcAft>
              <a:buClr>
                <a:srgbClr val="595959"/>
              </a:buClr>
              <a:buSzPts val="900"/>
              <a:buFont typeface="Arial"/>
              <a:buNone/>
              <a:defRPr sz="1500" b="0" i="0" u="none" strike="noStrike" cap="none">
                <a:solidFill>
                  <a:srgbClr val="595959"/>
                </a:solidFill>
                <a:latin typeface="Arial"/>
                <a:ea typeface="Arial"/>
                <a:cs typeface="Arial"/>
                <a:sym typeface="Arial"/>
              </a:defRPr>
            </a:lvl3pPr>
            <a:lvl4pPr marL="1828800" marR="0" lvl="3" indent="-228600" algn="l" rtl="0">
              <a:lnSpc>
                <a:spcPct val="80000"/>
              </a:lnSpc>
              <a:spcBef>
                <a:spcPts val="800"/>
              </a:spcBef>
              <a:spcAft>
                <a:spcPts val="0"/>
              </a:spcAft>
              <a:buClr>
                <a:srgbClr val="FF5000"/>
              </a:buClr>
              <a:buSzPts val="800"/>
              <a:buFont typeface="Arial"/>
              <a:buNone/>
              <a:defRPr sz="1200" b="0" i="0" u="none" strike="noStrike" cap="none">
                <a:solidFill>
                  <a:srgbClr val="595959"/>
                </a:solidFill>
                <a:latin typeface="Arial"/>
                <a:ea typeface="Arial"/>
                <a:cs typeface="Arial"/>
                <a:sym typeface="Arial"/>
              </a:defRPr>
            </a:lvl4pPr>
            <a:lvl5pPr marL="2286000" marR="0" lvl="4" indent="-323850" algn="l" rtl="0">
              <a:lnSpc>
                <a:spcPct val="115000"/>
              </a:lnSpc>
              <a:spcBef>
                <a:spcPts val="8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15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15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15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15000"/>
              </a:lnSpc>
              <a:spcBef>
                <a:spcPts val="1200"/>
              </a:spcBef>
              <a:spcAft>
                <a:spcPts val="120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12" name="Google Shape;612;p81"/>
          <p:cNvSpPr/>
          <p:nvPr/>
        </p:nvSpPr>
        <p:spPr>
          <a:xfrm>
            <a:off x="8105378" y="4622199"/>
            <a:ext cx="695721" cy="304106"/>
          </a:xfrm>
          <a:custGeom>
            <a:avLst/>
            <a:gdLst/>
            <a:ahLst/>
            <a:cxnLst/>
            <a:rect l="l" t="t" r="r" b="b"/>
            <a:pathLst>
              <a:path w="606" h="263" extrusionOk="0">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erus tekstipohja, listauksella" type="obj">
  <p:cSld name="OBJECT">
    <p:spTree>
      <p:nvGrpSpPr>
        <p:cNvPr id="1" name="Shape 613"/>
        <p:cNvGrpSpPr/>
        <p:nvPr/>
      </p:nvGrpSpPr>
      <p:grpSpPr>
        <a:xfrm>
          <a:off x="0" y="0"/>
          <a:ext cx="0" cy="0"/>
          <a:chOff x="0" y="0"/>
          <a:chExt cx="0" cy="0"/>
        </a:xfrm>
      </p:grpSpPr>
      <p:sp>
        <p:nvSpPr>
          <p:cNvPr id="614" name="Google Shape;614;p82"/>
          <p:cNvSpPr txBox="1">
            <a:spLocks noGrp="1"/>
          </p:cNvSpPr>
          <p:nvPr>
            <p:ph type="title"/>
          </p:nvPr>
        </p:nvSpPr>
        <p:spPr>
          <a:xfrm>
            <a:off x="457200" y="205978"/>
            <a:ext cx="8229600" cy="857400"/>
          </a:xfrm>
          <a:prstGeom prst="rect">
            <a:avLst/>
          </a:prstGeom>
          <a:noFill/>
          <a:ln>
            <a:noFill/>
          </a:ln>
        </p:spPr>
        <p:txBody>
          <a:bodyPr spcFirstLastPara="1" wrap="square" lIns="0" tIns="0" rIns="0" bIns="0" anchor="ctr" anchorCtr="0">
            <a:normAutofit/>
          </a:bodyPr>
          <a:lstStyle>
            <a:lvl1pPr marR="0" lvl="0" algn="l" rtl="0">
              <a:lnSpc>
                <a:spcPct val="104545"/>
              </a:lnSpc>
              <a:spcBef>
                <a:spcPts val="0"/>
              </a:spcBef>
              <a:spcAft>
                <a:spcPts val="0"/>
              </a:spcAft>
              <a:buClr>
                <a:srgbClr val="FF5000"/>
              </a:buClr>
              <a:buSzPts val="3300"/>
              <a:buFont typeface="Arial"/>
              <a:buNone/>
              <a:defRPr sz="3300" b="1" i="0" u="none" strike="noStrike" cap="none">
                <a:solidFill>
                  <a:srgbClr val="FF5000"/>
                </a:solidFill>
                <a:latin typeface="Arial"/>
                <a:ea typeface="Arial"/>
                <a:cs typeface="Arial"/>
                <a:sym typeface="Arial"/>
              </a:defRPr>
            </a:lvl1pPr>
            <a:lvl2pPr lvl="1" algn="l" rtl="0">
              <a:lnSpc>
                <a:spcPct val="100000"/>
              </a:lnSpc>
              <a:spcBef>
                <a:spcPts val="0"/>
              </a:spcBef>
              <a:spcAft>
                <a:spcPts val="0"/>
              </a:spcAft>
              <a:buSzPts val="2800"/>
              <a:buNone/>
              <a:defRPr sz="1400"/>
            </a:lvl2pPr>
            <a:lvl3pPr lvl="2" algn="l" rtl="0">
              <a:lnSpc>
                <a:spcPct val="100000"/>
              </a:lnSpc>
              <a:spcBef>
                <a:spcPts val="0"/>
              </a:spcBef>
              <a:spcAft>
                <a:spcPts val="0"/>
              </a:spcAft>
              <a:buSzPts val="2800"/>
              <a:buNone/>
              <a:defRPr sz="1400"/>
            </a:lvl3pPr>
            <a:lvl4pPr lvl="3" algn="l" rtl="0">
              <a:lnSpc>
                <a:spcPct val="100000"/>
              </a:lnSpc>
              <a:spcBef>
                <a:spcPts val="0"/>
              </a:spcBef>
              <a:spcAft>
                <a:spcPts val="0"/>
              </a:spcAft>
              <a:buSzPts val="2800"/>
              <a:buNone/>
              <a:defRPr sz="1400"/>
            </a:lvl4pPr>
            <a:lvl5pPr lvl="4" algn="l" rtl="0">
              <a:lnSpc>
                <a:spcPct val="100000"/>
              </a:lnSpc>
              <a:spcBef>
                <a:spcPts val="0"/>
              </a:spcBef>
              <a:spcAft>
                <a:spcPts val="0"/>
              </a:spcAft>
              <a:buSzPts val="2800"/>
              <a:buNone/>
              <a:defRPr sz="1400"/>
            </a:lvl5pPr>
            <a:lvl6pPr lvl="5" algn="l" rtl="0">
              <a:lnSpc>
                <a:spcPct val="100000"/>
              </a:lnSpc>
              <a:spcBef>
                <a:spcPts val="0"/>
              </a:spcBef>
              <a:spcAft>
                <a:spcPts val="0"/>
              </a:spcAft>
              <a:buSzPts val="2800"/>
              <a:buNone/>
              <a:defRPr sz="1400"/>
            </a:lvl6pPr>
            <a:lvl7pPr lvl="6" algn="l" rtl="0">
              <a:lnSpc>
                <a:spcPct val="100000"/>
              </a:lnSpc>
              <a:spcBef>
                <a:spcPts val="0"/>
              </a:spcBef>
              <a:spcAft>
                <a:spcPts val="0"/>
              </a:spcAft>
              <a:buSzPts val="2800"/>
              <a:buNone/>
              <a:defRPr sz="1400"/>
            </a:lvl7pPr>
            <a:lvl8pPr lvl="7" algn="l" rtl="0">
              <a:lnSpc>
                <a:spcPct val="100000"/>
              </a:lnSpc>
              <a:spcBef>
                <a:spcPts val="0"/>
              </a:spcBef>
              <a:spcAft>
                <a:spcPts val="0"/>
              </a:spcAft>
              <a:buSzPts val="2800"/>
              <a:buNone/>
              <a:defRPr sz="1400"/>
            </a:lvl8pPr>
            <a:lvl9pPr lvl="8" algn="l" rtl="0">
              <a:lnSpc>
                <a:spcPct val="100000"/>
              </a:lnSpc>
              <a:spcBef>
                <a:spcPts val="0"/>
              </a:spcBef>
              <a:spcAft>
                <a:spcPts val="0"/>
              </a:spcAft>
              <a:buSzPts val="2800"/>
              <a:buNone/>
              <a:defRPr sz="1400"/>
            </a:lvl9pPr>
          </a:lstStyle>
          <a:p>
            <a:endParaRPr/>
          </a:p>
        </p:txBody>
      </p:sp>
      <p:sp>
        <p:nvSpPr>
          <p:cNvPr id="615" name="Google Shape;615;p82"/>
          <p:cNvSpPr txBox="1">
            <a:spLocks noGrp="1"/>
          </p:cNvSpPr>
          <p:nvPr>
            <p:ph type="body" idx="1"/>
          </p:nvPr>
        </p:nvSpPr>
        <p:spPr>
          <a:xfrm>
            <a:off x="448733" y="1200151"/>
            <a:ext cx="8229600" cy="3245100"/>
          </a:xfrm>
          <a:prstGeom prst="rect">
            <a:avLst/>
          </a:prstGeom>
          <a:noFill/>
          <a:ln>
            <a:noFill/>
          </a:ln>
        </p:spPr>
        <p:txBody>
          <a:bodyPr spcFirstLastPara="1" wrap="square" lIns="27000" tIns="0" rIns="0" bIns="0" anchor="t" anchorCtr="0">
            <a:normAutofit/>
          </a:bodyPr>
          <a:lstStyle>
            <a:lvl1pPr marL="457200" marR="0" lvl="0" indent="-311150" algn="l" rtl="0">
              <a:lnSpc>
                <a:spcPct val="80000"/>
              </a:lnSpc>
              <a:spcBef>
                <a:spcPts val="0"/>
              </a:spcBef>
              <a:spcAft>
                <a:spcPts val="0"/>
              </a:spcAft>
              <a:buClr>
                <a:srgbClr val="FF5000"/>
              </a:buClr>
              <a:buSzPts val="1300"/>
              <a:buFont typeface="Arial"/>
              <a:buChar char="•"/>
              <a:defRPr sz="1800" b="0" i="0" u="none" strike="noStrike" cap="none">
                <a:solidFill>
                  <a:schemeClr val="dk1"/>
                </a:solidFill>
                <a:latin typeface="Arial"/>
                <a:ea typeface="Arial"/>
                <a:cs typeface="Arial"/>
                <a:sym typeface="Arial"/>
              </a:defRPr>
            </a:lvl1pPr>
            <a:lvl2pPr marL="914400" marR="0" lvl="1" indent="-279400" algn="l" rtl="0">
              <a:lnSpc>
                <a:spcPct val="80000"/>
              </a:lnSpc>
              <a:spcBef>
                <a:spcPts val="800"/>
              </a:spcBef>
              <a:spcAft>
                <a:spcPts val="0"/>
              </a:spcAft>
              <a:buClr>
                <a:srgbClr val="7F7F7F"/>
              </a:buClr>
              <a:buSzPts val="800"/>
              <a:buFont typeface="Noto Sans Symbols"/>
              <a:buChar char="▪"/>
              <a:defRPr sz="1500" b="0" i="0" u="none" strike="noStrike" cap="none">
                <a:solidFill>
                  <a:schemeClr val="dk1"/>
                </a:solidFill>
                <a:latin typeface="Arial"/>
                <a:ea typeface="Arial"/>
                <a:cs typeface="Arial"/>
                <a:sym typeface="Arial"/>
              </a:defRPr>
            </a:lvl2pPr>
            <a:lvl3pPr marL="1371600" marR="0" lvl="2" indent="-273050" algn="l" rtl="0">
              <a:lnSpc>
                <a:spcPct val="80000"/>
              </a:lnSpc>
              <a:spcBef>
                <a:spcPts val="800"/>
              </a:spcBef>
              <a:spcAft>
                <a:spcPts val="0"/>
              </a:spcAft>
              <a:buClr>
                <a:srgbClr val="595959"/>
              </a:buClr>
              <a:buSzPts val="700"/>
              <a:buFont typeface="Arial"/>
              <a:buChar char="•"/>
              <a:defRPr sz="1200" b="0" i="0" u="none" strike="noStrike" cap="none">
                <a:solidFill>
                  <a:srgbClr val="595959"/>
                </a:solidFill>
                <a:latin typeface="Arial"/>
                <a:ea typeface="Arial"/>
                <a:cs typeface="Arial"/>
                <a:sym typeface="Arial"/>
              </a:defRPr>
            </a:lvl3pPr>
            <a:lvl4pPr marL="1828800" marR="0" lvl="3" indent="-273050" algn="l" rtl="0">
              <a:lnSpc>
                <a:spcPct val="80000"/>
              </a:lnSpc>
              <a:spcBef>
                <a:spcPts val="800"/>
              </a:spcBef>
              <a:spcAft>
                <a:spcPts val="0"/>
              </a:spcAft>
              <a:buClr>
                <a:srgbClr val="FF5000"/>
              </a:buClr>
              <a:buSzPts val="700"/>
              <a:buFont typeface="Arial"/>
              <a:buChar char="–"/>
              <a:defRPr sz="1100" b="0" i="0" u="none" strike="noStrike" cap="none">
                <a:solidFill>
                  <a:srgbClr val="595959"/>
                </a:solidFill>
                <a:latin typeface="Arial"/>
                <a:ea typeface="Arial"/>
                <a:cs typeface="Arial"/>
                <a:sym typeface="Arial"/>
              </a:defRPr>
            </a:lvl4pPr>
            <a:lvl5pPr marL="2286000" marR="0" lvl="4" indent="-323850" algn="l" rtl="0">
              <a:lnSpc>
                <a:spcPct val="115000"/>
              </a:lnSpc>
              <a:spcBef>
                <a:spcPts val="8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15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15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15000"/>
              </a:lnSpc>
              <a:spcBef>
                <a:spcPts val="12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15000"/>
              </a:lnSpc>
              <a:spcBef>
                <a:spcPts val="1200"/>
              </a:spcBef>
              <a:spcAft>
                <a:spcPts val="120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16" name="Google Shape;616;p82"/>
          <p:cNvSpPr/>
          <p:nvPr/>
        </p:nvSpPr>
        <p:spPr>
          <a:xfrm>
            <a:off x="8105378" y="4622199"/>
            <a:ext cx="695721" cy="304106"/>
          </a:xfrm>
          <a:custGeom>
            <a:avLst/>
            <a:gdLst/>
            <a:ahLst/>
            <a:cxnLst/>
            <a:rect l="l" t="t" r="r" b="b"/>
            <a:pathLst>
              <a:path w="606" h="263" extrusionOk="0">
                <a:moveTo>
                  <a:pt x="414" y="186"/>
                </a:moveTo>
                <a:cubicBezTo>
                  <a:pt x="397" y="186"/>
                  <a:pt x="397" y="186"/>
                  <a:pt x="397" y="186"/>
                </a:cubicBezTo>
                <a:cubicBezTo>
                  <a:pt x="397" y="261"/>
                  <a:pt x="397" y="261"/>
                  <a:pt x="397" y="261"/>
                </a:cubicBezTo>
                <a:cubicBezTo>
                  <a:pt x="414" y="261"/>
                  <a:pt x="414" y="261"/>
                  <a:pt x="414" y="261"/>
                </a:cubicBezTo>
                <a:lnTo>
                  <a:pt x="414" y="186"/>
                </a:lnTo>
                <a:close/>
                <a:moveTo>
                  <a:pt x="342" y="241"/>
                </a:moveTo>
                <a:cubicBezTo>
                  <a:pt x="330" y="254"/>
                  <a:pt x="330" y="254"/>
                  <a:pt x="330" y="254"/>
                </a:cubicBezTo>
                <a:cubicBezTo>
                  <a:pt x="334" y="257"/>
                  <a:pt x="338" y="259"/>
                  <a:pt x="342" y="261"/>
                </a:cubicBezTo>
                <a:cubicBezTo>
                  <a:pt x="346" y="262"/>
                  <a:pt x="351" y="263"/>
                  <a:pt x="356" y="263"/>
                </a:cubicBezTo>
                <a:cubicBezTo>
                  <a:pt x="360" y="263"/>
                  <a:pt x="363" y="263"/>
                  <a:pt x="367" y="262"/>
                </a:cubicBezTo>
                <a:cubicBezTo>
                  <a:pt x="370" y="261"/>
                  <a:pt x="373" y="259"/>
                  <a:pt x="376" y="257"/>
                </a:cubicBezTo>
                <a:cubicBezTo>
                  <a:pt x="379" y="255"/>
                  <a:pt x="381" y="252"/>
                  <a:pt x="382" y="249"/>
                </a:cubicBezTo>
                <a:cubicBezTo>
                  <a:pt x="384" y="246"/>
                  <a:pt x="385" y="242"/>
                  <a:pt x="385" y="238"/>
                </a:cubicBezTo>
                <a:cubicBezTo>
                  <a:pt x="385" y="234"/>
                  <a:pt x="384" y="230"/>
                  <a:pt x="382" y="228"/>
                </a:cubicBezTo>
                <a:cubicBezTo>
                  <a:pt x="381" y="225"/>
                  <a:pt x="378" y="223"/>
                  <a:pt x="376" y="221"/>
                </a:cubicBezTo>
                <a:cubicBezTo>
                  <a:pt x="373" y="220"/>
                  <a:pt x="370" y="219"/>
                  <a:pt x="367" y="218"/>
                </a:cubicBezTo>
                <a:cubicBezTo>
                  <a:pt x="364" y="217"/>
                  <a:pt x="362" y="216"/>
                  <a:pt x="359" y="215"/>
                </a:cubicBezTo>
                <a:cubicBezTo>
                  <a:pt x="356" y="214"/>
                  <a:pt x="354" y="213"/>
                  <a:pt x="353" y="212"/>
                </a:cubicBezTo>
                <a:cubicBezTo>
                  <a:pt x="351" y="211"/>
                  <a:pt x="350" y="209"/>
                  <a:pt x="350" y="207"/>
                </a:cubicBezTo>
                <a:cubicBezTo>
                  <a:pt x="350" y="205"/>
                  <a:pt x="350" y="204"/>
                  <a:pt x="351" y="203"/>
                </a:cubicBezTo>
                <a:cubicBezTo>
                  <a:pt x="352" y="202"/>
                  <a:pt x="353" y="201"/>
                  <a:pt x="354" y="201"/>
                </a:cubicBezTo>
                <a:cubicBezTo>
                  <a:pt x="355" y="200"/>
                  <a:pt x="356" y="200"/>
                  <a:pt x="358" y="200"/>
                </a:cubicBezTo>
                <a:cubicBezTo>
                  <a:pt x="359" y="199"/>
                  <a:pt x="360" y="199"/>
                  <a:pt x="361" y="199"/>
                </a:cubicBezTo>
                <a:cubicBezTo>
                  <a:pt x="363" y="199"/>
                  <a:pt x="366" y="200"/>
                  <a:pt x="368" y="200"/>
                </a:cubicBezTo>
                <a:cubicBezTo>
                  <a:pt x="370" y="201"/>
                  <a:pt x="372" y="202"/>
                  <a:pt x="373" y="204"/>
                </a:cubicBezTo>
                <a:cubicBezTo>
                  <a:pt x="385" y="192"/>
                  <a:pt x="385" y="192"/>
                  <a:pt x="385" y="192"/>
                </a:cubicBezTo>
                <a:cubicBezTo>
                  <a:pt x="381" y="189"/>
                  <a:pt x="378" y="187"/>
                  <a:pt x="374" y="186"/>
                </a:cubicBezTo>
                <a:cubicBezTo>
                  <a:pt x="370" y="184"/>
                  <a:pt x="366" y="184"/>
                  <a:pt x="362" y="184"/>
                </a:cubicBezTo>
                <a:cubicBezTo>
                  <a:pt x="358" y="184"/>
                  <a:pt x="354" y="184"/>
                  <a:pt x="351" y="185"/>
                </a:cubicBezTo>
                <a:cubicBezTo>
                  <a:pt x="347" y="186"/>
                  <a:pt x="344" y="188"/>
                  <a:pt x="342" y="190"/>
                </a:cubicBezTo>
                <a:cubicBezTo>
                  <a:pt x="339" y="192"/>
                  <a:pt x="337" y="195"/>
                  <a:pt x="335" y="198"/>
                </a:cubicBezTo>
                <a:cubicBezTo>
                  <a:pt x="334" y="201"/>
                  <a:pt x="333" y="204"/>
                  <a:pt x="333" y="208"/>
                </a:cubicBezTo>
                <a:cubicBezTo>
                  <a:pt x="333" y="212"/>
                  <a:pt x="334" y="216"/>
                  <a:pt x="335" y="218"/>
                </a:cubicBezTo>
                <a:cubicBezTo>
                  <a:pt x="337" y="221"/>
                  <a:pt x="339" y="223"/>
                  <a:pt x="342" y="225"/>
                </a:cubicBezTo>
                <a:cubicBezTo>
                  <a:pt x="345" y="226"/>
                  <a:pt x="347" y="227"/>
                  <a:pt x="351" y="228"/>
                </a:cubicBezTo>
                <a:cubicBezTo>
                  <a:pt x="354" y="229"/>
                  <a:pt x="356" y="230"/>
                  <a:pt x="359" y="231"/>
                </a:cubicBezTo>
                <a:cubicBezTo>
                  <a:pt x="362" y="232"/>
                  <a:pt x="364" y="233"/>
                  <a:pt x="366" y="234"/>
                </a:cubicBezTo>
                <a:cubicBezTo>
                  <a:pt x="367" y="236"/>
                  <a:pt x="368" y="238"/>
                  <a:pt x="368" y="240"/>
                </a:cubicBezTo>
                <a:cubicBezTo>
                  <a:pt x="368" y="241"/>
                  <a:pt x="368" y="242"/>
                  <a:pt x="367" y="243"/>
                </a:cubicBezTo>
                <a:cubicBezTo>
                  <a:pt x="367" y="244"/>
                  <a:pt x="366" y="245"/>
                  <a:pt x="365" y="246"/>
                </a:cubicBezTo>
                <a:cubicBezTo>
                  <a:pt x="363" y="246"/>
                  <a:pt x="362" y="247"/>
                  <a:pt x="361" y="247"/>
                </a:cubicBezTo>
                <a:cubicBezTo>
                  <a:pt x="359" y="248"/>
                  <a:pt x="358" y="248"/>
                  <a:pt x="357" y="248"/>
                </a:cubicBezTo>
                <a:cubicBezTo>
                  <a:pt x="354" y="248"/>
                  <a:pt x="351" y="247"/>
                  <a:pt x="349" y="246"/>
                </a:cubicBezTo>
                <a:cubicBezTo>
                  <a:pt x="346" y="245"/>
                  <a:pt x="344" y="243"/>
                  <a:pt x="342" y="241"/>
                </a:cubicBezTo>
                <a:moveTo>
                  <a:pt x="296" y="186"/>
                </a:moveTo>
                <a:cubicBezTo>
                  <a:pt x="280" y="186"/>
                  <a:pt x="280" y="186"/>
                  <a:pt x="280" y="186"/>
                </a:cubicBezTo>
                <a:cubicBezTo>
                  <a:pt x="280" y="261"/>
                  <a:pt x="280" y="261"/>
                  <a:pt x="280" y="261"/>
                </a:cubicBezTo>
                <a:cubicBezTo>
                  <a:pt x="327" y="261"/>
                  <a:pt x="327" y="261"/>
                  <a:pt x="327" y="261"/>
                </a:cubicBezTo>
                <a:cubicBezTo>
                  <a:pt x="327" y="246"/>
                  <a:pt x="327" y="246"/>
                  <a:pt x="327" y="246"/>
                </a:cubicBezTo>
                <a:cubicBezTo>
                  <a:pt x="296" y="246"/>
                  <a:pt x="296" y="246"/>
                  <a:pt x="296" y="246"/>
                </a:cubicBezTo>
                <a:lnTo>
                  <a:pt x="296" y="186"/>
                </a:lnTo>
                <a:close/>
                <a:moveTo>
                  <a:pt x="266" y="186"/>
                </a:moveTo>
                <a:cubicBezTo>
                  <a:pt x="215" y="186"/>
                  <a:pt x="215" y="186"/>
                  <a:pt x="215" y="186"/>
                </a:cubicBezTo>
                <a:cubicBezTo>
                  <a:pt x="215" y="261"/>
                  <a:pt x="215" y="261"/>
                  <a:pt x="215" y="261"/>
                </a:cubicBezTo>
                <a:cubicBezTo>
                  <a:pt x="268" y="261"/>
                  <a:pt x="268" y="261"/>
                  <a:pt x="268" y="261"/>
                </a:cubicBezTo>
                <a:cubicBezTo>
                  <a:pt x="268" y="246"/>
                  <a:pt x="268" y="246"/>
                  <a:pt x="268" y="246"/>
                </a:cubicBezTo>
                <a:cubicBezTo>
                  <a:pt x="231" y="246"/>
                  <a:pt x="231" y="246"/>
                  <a:pt x="231" y="246"/>
                </a:cubicBezTo>
                <a:cubicBezTo>
                  <a:pt x="231" y="230"/>
                  <a:pt x="231" y="230"/>
                  <a:pt x="231" y="230"/>
                </a:cubicBezTo>
                <a:cubicBezTo>
                  <a:pt x="264" y="230"/>
                  <a:pt x="264" y="230"/>
                  <a:pt x="264" y="230"/>
                </a:cubicBezTo>
                <a:cubicBezTo>
                  <a:pt x="264" y="215"/>
                  <a:pt x="264" y="215"/>
                  <a:pt x="264" y="215"/>
                </a:cubicBezTo>
                <a:cubicBezTo>
                  <a:pt x="231" y="215"/>
                  <a:pt x="231" y="215"/>
                  <a:pt x="231" y="215"/>
                </a:cubicBezTo>
                <a:cubicBezTo>
                  <a:pt x="231" y="201"/>
                  <a:pt x="231" y="201"/>
                  <a:pt x="231" y="201"/>
                </a:cubicBezTo>
                <a:cubicBezTo>
                  <a:pt x="266" y="201"/>
                  <a:pt x="266" y="201"/>
                  <a:pt x="266" y="201"/>
                </a:cubicBezTo>
                <a:lnTo>
                  <a:pt x="266" y="186"/>
                </a:lnTo>
                <a:close/>
                <a:moveTo>
                  <a:pt x="152" y="186"/>
                </a:moveTo>
                <a:cubicBezTo>
                  <a:pt x="135" y="186"/>
                  <a:pt x="135" y="186"/>
                  <a:pt x="135" y="186"/>
                </a:cubicBezTo>
                <a:cubicBezTo>
                  <a:pt x="135" y="261"/>
                  <a:pt x="135" y="261"/>
                  <a:pt x="135" y="261"/>
                </a:cubicBezTo>
                <a:cubicBezTo>
                  <a:pt x="152" y="261"/>
                  <a:pt x="152" y="261"/>
                  <a:pt x="152" y="261"/>
                </a:cubicBezTo>
                <a:cubicBezTo>
                  <a:pt x="152" y="229"/>
                  <a:pt x="152" y="229"/>
                  <a:pt x="152" y="229"/>
                </a:cubicBezTo>
                <a:cubicBezTo>
                  <a:pt x="184" y="229"/>
                  <a:pt x="184" y="229"/>
                  <a:pt x="184" y="229"/>
                </a:cubicBezTo>
                <a:cubicBezTo>
                  <a:pt x="184" y="261"/>
                  <a:pt x="184" y="261"/>
                  <a:pt x="184" y="261"/>
                </a:cubicBezTo>
                <a:cubicBezTo>
                  <a:pt x="201" y="261"/>
                  <a:pt x="201" y="261"/>
                  <a:pt x="201" y="261"/>
                </a:cubicBezTo>
                <a:cubicBezTo>
                  <a:pt x="201" y="186"/>
                  <a:pt x="201" y="186"/>
                  <a:pt x="201" y="186"/>
                </a:cubicBezTo>
                <a:cubicBezTo>
                  <a:pt x="184" y="186"/>
                  <a:pt x="184" y="186"/>
                  <a:pt x="184" y="186"/>
                </a:cubicBezTo>
                <a:cubicBezTo>
                  <a:pt x="184" y="214"/>
                  <a:pt x="184" y="214"/>
                  <a:pt x="184" y="214"/>
                </a:cubicBezTo>
                <a:cubicBezTo>
                  <a:pt x="152" y="214"/>
                  <a:pt x="152" y="214"/>
                  <a:pt x="152" y="214"/>
                </a:cubicBezTo>
                <a:lnTo>
                  <a:pt x="152" y="186"/>
                </a:lnTo>
                <a:close/>
                <a:moveTo>
                  <a:pt x="184" y="169"/>
                </a:moveTo>
                <a:cubicBezTo>
                  <a:pt x="201" y="169"/>
                  <a:pt x="201" y="169"/>
                  <a:pt x="201" y="169"/>
                </a:cubicBezTo>
                <a:cubicBezTo>
                  <a:pt x="201" y="94"/>
                  <a:pt x="201" y="94"/>
                  <a:pt x="201" y="94"/>
                </a:cubicBezTo>
                <a:cubicBezTo>
                  <a:pt x="184" y="94"/>
                  <a:pt x="184" y="94"/>
                  <a:pt x="184" y="94"/>
                </a:cubicBezTo>
                <a:lnTo>
                  <a:pt x="184" y="169"/>
                </a:lnTo>
                <a:close/>
                <a:moveTo>
                  <a:pt x="108" y="45"/>
                </a:moveTo>
                <a:cubicBezTo>
                  <a:pt x="108" y="51"/>
                  <a:pt x="113" y="56"/>
                  <a:pt x="119" y="56"/>
                </a:cubicBezTo>
                <a:cubicBezTo>
                  <a:pt x="126" y="56"/>
                  <a:pt x="131" y="51"/>
                  <a:pt x="131" y="45"/>
                </a:cubicBezTo>
                <a:cubicBezTo>
                  <a:pt x="131" y="39"/>
                  <a:pt x="126" y="34"/>
                  <a:pt x="119" y="34"/>
                </a:cubicBezTo>
                <a:cubicBezTo>
                  <a:pt x="113" y="34"/>
                  <a:pt x="108" y="39"/>
                  <a:pt x="108" y="45"/>
                </a:cubicBezTo>
                <a:moveTo>
                  <a:pt x="43" y="169"/>
                </a:moveTo>
                <a:cubicBezTo>
                  <a:pt x="74" y="94"/>
                  <a:pt x="74" y="94"/>
                  <a:pt x="74" y="94"/>
                </a:cubicBezTo>
                <a:cubicBezTo>
                  <a:pt x="56" y="94"/>
                  <a:pt x="56" y="94"/>
                  <a:pt x="56" y="94"/>
                </a:cubicBezTo>
                <a:cubicBezTo>
                  <a:pt x="37" y="143"/>
                  <a:pt x="37" y="143"/>
                  <a:pt x="37" y="143"/>
                </a:cubicBezTo>
                <a:cubicBezTo>
                  <a:pt x="37" y="143"/>
                  <a:pt x="37" y="143"/>
                  <a:pt x="37" y="143"/>
                </a:cubicBezTo>
                <a:cubicBezTo>
                  <a:pt x="18" y="94"/>
                  <a:pt x="18" y="94"/>
                  <a:pt x="18" y="94"/>
                </a:cubicBezTo>
                <a:cubicBezTo>
                  <a:pt x="0" y="94"/>
                  <a:pt x="0" y="94"/>
                  <a:pt x="0" y="94"/>
                </a:cubicBezTo>
                <a:cubicBezTo>
                  <a:pt x="30" y="169"/>
                  <a:pt x="30" y="169"/>
                  <a:pt x="30" y="169"/>
                </a:cubicBezTo>
                <a:lnTo>
                  <a:pt x="43" y="169"/>
                </a:lnTo>
                <a:close/>
                <a:moveTo>
                  <a:pt x="99" y="94"/>
                </a:moveTo>
                <a:cubicBezTo>
                  <a:pt x="83" y="94"/>
                  <a:pt x="83" y="94"/>
                  <a:pt x="83" y="94"/>
                </a:cubicBezTo>
                <a:cubicBezTo>
                  <a:pt x="83" y="169"/>
                  <a:pt x="83" y="169"/>
                  <a:pt x="83" y="169"/>
                </a:cubicBezTo>
                <a:cubicBezTo>
                  <a:pt x="99" y="169"/>
                  <a:pt x="99" y="169"/>
                  <a:pt x="99" y="169"/>
                </a:cubicBezTo>
                <a:lnTo>
                  <a:pt x="99" y="94"/>
                </a:lnTo>
                <a:close/>
                <a:moveTo>
                  <a:pt x="99" y="19"/>
                </a:moveTo>
                <a:cubicBezTo>
                  <a:pt x="135" y="19"/>
                  <a:pt x="135" y="19"/>
                  <a:pt x="135" y="19"/>
                </a:cubicBezTo>
                <a:cubicBezTo>
                  <a:pt x="135" y="2"/>
                  <a:pt x="135" y="2"/>
                  <a:pt x="135" y="2"/>
                </a:cubicBezTo>
                <a:cubicBezTo>
                  <a:pt x="83" y="2"/>
                  <a:pt x="83" y="2"/>
                  <a:pt x="83" y="2"/>
                </a:cubicBezTo>
                <a:cubicBezTo>
                  <a:pt x="83" y="77"/>
                  <a:pt x="83" y="77"/>
                  <a:pt x="83" y="77"/>
                </a:cubicBezTo>
                <a:cubicBezTo>
                  <a:pt x="99" y="77"/>
                  <a:pt x="99" y="77"/>
                  <a:pt x="99" y="77"/>
                </a:cubicBezTo>
                <a:cubicBezTo>
                  <a:pt x="99" y="48"/>
                  <a:pt x="99" y="48"/>
                  <a:pt x="99" y="48"/>
                </a:cubicBezTo>
                <a:cubicBezTo>
                  <a:pt x="99" y="32"/>
                  <a:pt x="99" y="32"/>
                  <a:pt x="99" y="32"/>
                </a:cubicBezTo>
                <a:lnTo>
                  <a:pt x="99" y="19"/>
                </a:lnTo>
                <a:close/>
                <a:moveTo>
                  <a:pt x="154" y="112"/>
                </a:moveTo>
                <a:cubicBezTo>
                  <a:pt x="155" y="113"/>
                  <a:pt x="155" y="115"/>
                  <a:pt x="155" y="117"/>
                </a:cubicBezTo>
                <a:cubicBezTo>
                  <a:pt x="155" y="119"/>
                  <a:pt x="155" y="120"/>
                  <a:pt x="154" y="122"/>
                </a:cubicBezTo>
                <a:cubicBezTo>
                  <a:pt x="153" y="123"/>
                  <a:pt x="152" y="124"/>
                  <a:pt x="151" y="124"/>
                </a:cubicBezTo>
                <a:cubicBezTo>
                  <a:pt x="149" y="125"/>
                  <a:pt x="148" y="125"/>
                  <a:pt x="146" y="125"/>
                </a:cubicBezTo>
                <a:cubicBezTo>
                  <a:pt x="144" y="125"/>
                  <a:pt x="143" y="125"/>
                  <a:pt x="141" y="125"/>
                </a:cubicBezTo>
                <a:cubicBezTo>
                  <a:pt x="132" y="125"/>
                  <a:pt x="132" y="125"/>
                  <a:pt x="132" y="125"/>
                </a:cubicBezTo>
                <a:cubicBezTo>
                  <a:pt x="132" y="108"/>
                  <a:pt x="132" y="108"/>
                  <a:pt x="132" y="108"/>
                </a:cubicBezTo>
                <a:cubicBezTo>
                  <a:pt x="142" y="108"/>
                  <a:pt x="142" y="108"/>
                  <a:pt x="142" y="108"/>
                </a:cubicBezTo>
                <a:cubicBezTo>
                  <a:pt x="144" y="108"/>
                  <a:pt x="145" y="108"/>
                  <a:pt x="147" y="108"/>
                </a:cubicBezTo>
                <a:cubicBezTo>
                  <a:pt x="149" y="109"/>
                  <a:pt x="150" y="109"/>
                  <a:pt x="151" y="110"/>
                </a:cubicBezTo>
                <a:cubicBezTo>
                  <a:pt x="152" y="110"/>
                  <a:pt x="153" y="111"/>
                  <a:pt x="154" y="112"/>
                </a:cubicBezTo>
                <a:moveTo>
                  <a:pt x="155" y="95"/>
                </a:moveTo>
                <a:cubicBezTo>
                  <a:pt x="152" y="94"/>
                  <a:pt x="148" y="94"/>
                  <a:pt x="144" y="94"/>
                </a:cubicBezTo>
                <a:cubicBezTo>
                  <a:pt x="115" y="94"/>
                  <a:pt x="115" y="94"/>
                  <a:pt x="115" y="94"/>
                </a:cubicBezTo>
                <a:cubicBezTo>
                  <a:pt x="115" y="169"/>
                  <a:pt x="115" y="169"/>
                  <a:pt x="115" y="169"/>
                </a:cubicBezTo>
                <a:cubicBezTo>
                  <a:pt x="132" y="169"/>
                  <a:pt x="132" y="169"/>
                  <a:pt x="132" y="169"/>
                </a:cubicBezTo>
                <a:cubicBezTo>
                  <a:pt x="132" y="139"/>
                  <a:pt x="132" y="139"/>
                  <a:pt x="132" y="139"/>
                </a:cubicBezTo>
                <a:cubicBezTo>
                  <a:pt x="140" y="139"/>
                  <a:pt x="140" y="139"/>
                  <a:pt x="140" y="139"/>
                </a:cubicBezTo>
                <a:cubicBezTo>
                  <a:pt x="155" y="169"/>
                  <a:pt x="155" y="169"/>
                  <a:pt x="155" y="169"/>
                </a:cubicBezTo>
                <a:cubicBezTo>
                  <a:pt x="175" y="169"/>
                  <a:pt x="175" y="169"/>
                  <a:pt x="175" y="169"/>
                </a:cubicBezTo>
                <a:cubicBezTo>
                  <a:pt x="156" y="138"/>
                  <a:pt x="156" y="138"/>
                  <a:pt x="156" y="138"/>
                </a:cubicBezTo>
                <a:cubicBezTo>
                  <a:pt x="162" y="137"/>
                  <a:pt x="166" y="134"/>
                  <a:pt x="168" y="130"/>
                </a:cubicBezTo>
                <a:cubicBezTo>
                  <a:pt x="171" y="127"/>
                  <a:pt x="172" y="122"/>
                  <a:pt x="172" y="117"/>
                </a:cubicBezTo>
                <a:cubicBezTo>
                  <a:pt x="172" y="112"/>
                  <a:pt x="172" y="109"/>
                  <a:pt x="170" y="106"/>
                </a:cubicBezTo>
                <a:cubicBezTo>
                  <a:pt x="169" y="103"/>
                  <a:pt x="167" y="101"/>
                  <a:pt x="164" y="99"/>
                </a:cubicBezTo>
                <a:cubicBezTo>
                  <a:pt x="161" y="97"/>
                  <a:pt x="158" y="96"/>
                  <a:pt x="155" y="95"/>
                </a:cubicBezTo>
                <a:moveTo>
                  <a:pt x="208" y="39"/>
                </a:moveTo>
                <a:cubicBezTo>
                  <a:pt x="208" y="43"/>
                  <a:pt x="208" y="46"/>
                  <a:pt x="207" y="49"/>
                </a:cubicBezTo>
                <a:cubicBezTo>
                  <a:pt x="206" y="52"/>
                  <a:pt x="204" y="54"/>
                  <a:pt x="202" y="57"/>
                </a:cubicBezTo>
                <a:cubicBezTo>
                  <a:pt x="200" y="59"/>
                  <a:pt x="197" y="61"/>
                  <a:pt x="195" y="62"/>
                </a:cubicBezTo>
                <a:cubicBezTo>
                  <a:pt x="192" y="63"/>
                  <a:pt x="189" y="64"/>
                  <a:pt x="185" y="64"/>
                </a:cubicBezTo>
                <a:cubicBezTo>
                  <a:pt x="181" y="64"/>
                  <a:pt x="178" y="63"/>
                  <a:pt x="175" y="62"/>
                </a:cubicBezTo>
                <a:cubicBezTo>
                  <a:pt x="172" y="61"/>
                  <a:pt x="170" y="59"/>
                  <a:pt x="168" y="57"/>
                </a:cubicBezTo>
                <a:cubicBezTo>
                  <a:pt x="166" y="54"/>
                  <a:pt x="164" y="52"/>
                  <a:pt x="163" y="49"/>
                </a:cubicBezTo>
                <a:cubicBezTo>
                  <a:pt x="162" y="46"/>
                  <a:pt x="162" y="43"/>
                  <a:pt x="162" y="39"/>
                </a:cubicBezTo>
                <a:cubicBezTo>
                  <a:pt x="162" y="36"/>
                  <a:pt x="162" y="33"/>
                  <a:pt x="163" y="30"/>
                </a:cubicBezTo>
                <a:cubicBezTo>
                  <a:pt x="164" y="27"/>
                  <a:pt x="166" y="24"/>
                  <a:pt x="168" y="22"/>
                </a:cubicBezTo>
                <a:cubicBezTo>
                  <a:pt x="170" y="20"/>
                  <a:pt x="172" y="18"/>
                  <a:pt x="175" y="17"/>
                </a:cubicBezTo>
                <a:cubicBezTo>
                  <a:pt x="178" y="16"/>
                  <a:pt x="181" y="15"/>
                  <a:pt x="185" y="15"/>
                </a:cubicBezTo>
                <a:cubicBezTo>
                  <a:pt x="189" y="15"/>
                  <a:pt x="192" y="16"/>
                  <a:pt x="195" y="17"/>
                </a:cubicBezTo>
                <a:cubicBezTo>
                  <a:pt x="197" y="18"/>
                  <a:pt x="200" y="20"/>
                  <a:pt x="202" y="22"/>
                </a:cubicBezTo>
                <a:cubicBezTo>
                  <a:pt x="204" y="24"/>
                  <a:pt x="206" y="27"/>
                  <a:pt x="207" y="30"/>
                </a:cubicBezTo>
                <a:cubicBezTo>
                  <a:pt x="208" y="33"/>
                  <a:pt x="208" y="36"/>
                  <a:pt x="208" y="39"/>
                </a:cubicBezTo>
                <a:moveTo>
                  <a:pt x="223" y="56"/>
                </a:moveTo>
                <a:cubicBezTo>
                  <a:pt x="225" y="51"/>
                  <a:pt x="226" y="45"/>
                  <a:pt x="226" y="39"/>
                </a:cubicBezTo>
                <a:cubicBezTo>
                  <a:pt x="226" y="33"/>
                  <a:pt x="225" y="28"/>
                  <a:pt x="223" y="23"/>
                </a:cubicBezTo>
                <a:cubicBezTo>
                  <a:pt x="221" y="18"/>
                  <a:pt x="218" y="14"/>
                  <a:pt x="214" y="10"/>
                </a:cubicBezTo>
                <a:cubicBezTo>
                  <a:pt x="211" y="7"/>
                  <a:pt x="206" y="4"/>
                  <a:pt x="201" y="2"/>
                </a:cubicBezTo>
                <a:cubicBezTo>
                  <a:pt x="196" y="1"/>
                  <a:pt x="191" y="0"/>
                  <a:pt x="185" y="0"/>
                </a:cubicBezTo>
                <a:cubicBezTo>
                  <a:pt x="179" y="0"/>
                  <a:pt x="174" y="1"/>
                  <a:pt x="169" y="2"/>
                </a:cubicBezTo>
                <a:cubicBezTo>
                  <a:pt x="164" y="4"/>
                  <a:pt x="159" y="7"/>
                  <a:pt x="156" y="10"/>
                </a:cubicBezTo>
                <a:cubicBezTo>
                  <a:pt x="152" y="14"/>
                  <a:pt x="149" y="18"/>
                  <a:pt x="147" y="23"/>
                </a:cubicBezTo>
                <a:cubicBezTo>
                  <a:pt x="145" y="28"/>
                  <a:pt x="144" y="33"/>
                  <a:pt x="144" y="39"/>
                </a:cubicBezTo>
                <a:cubicBezTo>
                  <a:pt x="144" y="45"/>
                  <a:pt x="145" y="51"/>
                  <a:pt x="147" y="56"/>
                </a:cubicBezTo>
                <a:cubicBezTo>
                  <a:pt x="149" y="61"/>
                  <a:pt x="152" y="65"/>
                  <a:pt x="156" y="68"/>
                </a:cubicBezTo>
                <a:cubicBezTo>
                  <a:pt x="159" y="72"/>
                  <a:pt x="164" y="74"/>
                  <a:pt x="169" y="76"/>
                </a:cubicBezTo>
                <a:cubicBezTo>
                  <a:pt x="174" y="78"/>
                  <a:pt x="179" y="79"/>
                  <a:pt x="185" y="79"/>
                </a:cubicBezTo>
                <a:cubicBezTo>
                  <a:pt x="191" y="79"/>
                  <a:pt x="196" y="78"/>
                  <a:pt x="201" y="76"/>
                </a:cubicBezTo>
                <a:cubicBezTo>
                  <a:pt x="206" y="74"/>
                  <a:pt x="211" y="72"/>
                  <a:pt x="214" y="68"/>
                </a:cubicBezTo>
                <a:cubicBezTo>
                  <a:pt x="218" y="65"/>
                  <a:pt x="221" y="61"/>
                  <a:pt x="223" y="56"/>
                </a:cubicBezTo>
                <a:moveTo>
                  <a:pt x="241" y="155"/>
                </a:moveTo>
                <a:cubicBezTo>
                  <a:pt x="239" y="154"/>
                  <a:pt x="237" y="153"/>
                  <a:pt x="236" y="151"/>
                </a:cubicBezTo>
                <a:cubicBezTo>
                  <a:pt x="235" y="150"/>
                  <a:pt x="234" y="148"/>
                  <a:pt x="233" y="146"/>
                </a:cubicBezTo>
                <a:cubicBezTo>
                  <a:pt x="232" y="144"/>
                  <a:pt x="232" y="142"/>
                  <a:pt x="232" y="140"/>
                </a:cubicBezTo>
                <a:cubicBezTo>
                  <a:pt x="232" y="94"/>
                  <a:pt x="232" y="94"/>
                  <a:pt x="232" y="94"/>
                </a:cubicBezTo>
                <a:cubicBezTo>
                  <a:pt x="215" y="94"/>
                  <a:pt x="215" y="94"/>
                  <a:pt x="215" y="94"/>
                </a:cubicBezTo>
                <a:cubicBezTo>
                  <a:pt x="215" y="140"/>
                  <a:pt x="215" y="140"/>
                  <a:pt x="215" y="140"/>
                </a:cubicBezTo>
                <a:cubicBezTo>
                  <a:pt x="215" y="145"/>
                  <a:pt x="216" y="149"/>
                  <a:pt x="217" y="153"/>
                </a:cubicBezTo>
                <a:cubicBezTo>
                  <a:pt x="219" y="156"/>
                  <a:pt x="221" y="160"/>
                  <a:pt x="223" y="162"/>
                </a:cubicBezTo>
                <a:cubicBezTo>
                  <a:pt x="226" y="165"/>
                  <a:pt x="229" y="167"/>
                  <a:pt x="233" y="169"/>
                </a:cubicBezTo>
                <a:cubicBezTo>
                  <a:pt x="237" y="170"/>
                  <a:pt x="242" y="171"/>
                  <a:pt x="247" y="171"/>
                </a:cubicBezTo>
                <a:cubicBezTo>
                  <a:pt x="252" y="171"/>
                  <a:pt x="257" y="170"/>
                  <a:pt x="261" y="169"/>
                </a:cubicBezTo>
                <a:cubicBezTo>
                  <a:pt x="265" y="167"/>
                  <a:pt x="268" y="165"/>
                  <a:pt x="271" y="162"/>
                </a:cubicBezTo>
                <a:cubicBezTo>
                  <a:pt x="273" y="160"/>
                  <a:pt x="275" y="156"/>
                  <a:pt x="277" y="153"/>
                </a:cubicBezTo>
                <a:cubicBezTo>
                  <a:pt x="278" y="149"/>
                  <a:pt x="279" y="145"/>
                  <a:pt x="279" y="140"/>
                </a:cubicBezTo>
                <a:cubicBezTo>
                  <a:pt x="279" y="94"/>
                  <a:pt x="279" y="94"/>
                  <a:pt x="279" y="94"/>
                </a:cubicBezTo>
                <a:cubicBezTo>
                  <a:pt x="262" y="94"/>
                  <a:pt x="262" y="94"/>
                  <a:pt x="262" y="94"/>
                </a:cubicBezTo>
                <a:cubicBezTo>
                  <a:pt x="262" y="140"/>
                  <a:pt x="262" y="140"/>
                  <a:pt x="262" y="140"/>
                </a:cubicBezTo>
                <a:cubicBezTo>
                  <a:pt x="262" y="142"/>
                  <a:pt x="262" y="144"/>
                  <a:pt x="261" y="146"/>
                </a:cubicBezTo>
                <a:cubicBezTo>
                  <a:pt x="260" y="148"/>
                  <a:pt x="259" y="150"/>
                  <a:pt x="258" y="151"/>
                </a:cubicBezTo>
                <a:cubicBezTo>
                  <a:pt x="256" y="153"/>
                  <a:pt x="255" y="154"/>
                  <a:pt x="253" y="155"/>
                </a:cubicBezTo>
                <a:cubicBezTo>
                  <a:pt x="251" y="156"/>
                  <a:pt x="249" y="156"/>
                  <a:pt x="247" y="156"/>
                </a:cubicBezTo>
                <a:cubicBezTo>
                  <a:pt x="245" y="156"/>
                  <a:pt x="243" y="156"/>
                  <a:pt x="241" y="155"/>
                </a:cubicBezTo>
                <a:moveTo>
                  <a:pt x="277" y="24"/>
                </a:moveTo>
                <a:cubicBezTo>
                  <a:pt x="277" y="26"/>
                  <a:pt x="277" y="28"/>
                  <a:pt x="276" y="29"/>
                </a:cubicBezTo>
                <a:cubicBezTo>
                  <a:pt x="275" y="30"/>
                  <a:pt x="274" y="31"/>
                  <a:pt x="273" y="32"/>
                </a:cubicBezTo>
                <a:cubicBezTo>
                  <a:pt x="271" y="32"/>
                  <a:pt x="270" y="32"/>
                  <a:pt x="268" y="33"/>
                </a:cubicBezTo>
                <a:cubicBezTo>
                  <a:pt x="266" y="33"/>
                  <a:pt x="265" y="33"/>
                  <a:pt x="263" y="33"/>
                </a:cubicBezTo>
                <a:cubicBezTo>
                  <a:pt x="253" y="33"/>
                  <a:pt x="253" y="33"/>
                  <a:pt x="253" y="33"/>
                </a:cubicBezTo>
                <a:cubicBezTo>
                  <a:pt x="253" y="16"/>
                  <a:pt x="253" y="16"/>
                  <a:pt x="253" y="16"/>
                </a:cubicBezTo>
                <a:cubicBezTo>
                  <a:pt x="264" y="16"/>
                  <a:pt x="264" y="16"/>
                  <a:pt x="264" y="16"/>
                </a:cubicBezTo>
                <a:cubicBezTo>
                  <a:pt x="266" y="16"/>
                  <a:pt x="267" y="16"/>
                  <a:pt x="269" y="16"/>
                </a:cubicBezTo>
                <a:cubicBezTo>
                  <a:pt x="270" y="16"/>
                  <a:pt x="272" y="17"/>
                  <a:pt x="273" y="17"/>
                </a:cubicBezTo>
                <a:cubicBezTo>
                  <a:pt x="274" y="18"/>
                  <a:pt x="275" y="19"/>
                  <a:pt x="276" y="20"/>
                </a:cubicBezTo>
                <a:cubicBezTo>
                  <a:pt x="277" y="21"/>
                  <a:pt x="277" y="22"/>
                  <a:pt x="277" y="24"/>
                </a:cubicBezTo>
                <a:moveTo>
                  <a:pt x="297" y="77"/>
                </a:moveTo>
                <a:cubicBezTo>
                  <a:pt x="278" y="45"/>
                  <a:pt x="278" y="45"/>
                  <a:pt x="278" y="45"/>
                </a:cubicBezTo>
                <a:cubicBezTo>
                  <a:pt x="284" y="44"/>
                  <a:pt x="288" y="42"/>
                  <a:pt x="290" y="38"/>
                </a:cubicBezTo>
                <a:cubicBezTo>
                  <a:pt x="293" y="34"/>
                  <a:pt x="294" y="30"/>
                  <a:pt x="294" y="24"/>
                </a:cubicBezTo>
                <a:cubicBezTo>
                  <a:pt x="294" y="20"/>
                  <a:pt x="294" y="16"/>
                  <a:pt x="292" y="13"/>
                </a:cubicBezTo>
                <a:cubicBezTo>
                  <a:pt x="291" y="10"/>
                  <a:pt x="289" y="8"/>
                  <a:pt x="286" y="6"/>
                </a:cubicBezTo>
                <a:cubicBezTo>
                  <a:pt x="283" y="5"/>
                  <a:pt x="280" y="3"/>
                  <a:pt x="277" y="3"/>
                </a:cubicBezTo>
                <a:cubicBezTo>
                  <a:pt x="274" y="2"/>
                  <a:pt x="270" y="2"/>
                  <a:pt x="266" y="2"/>
                </a:cubicBezTo>
                <a:cubicBezTo>
                  <a:pt x="237" y="2"/>
                  <a:pt x="237" y="2"/>
                  <a:pt x="237" y="2"/>
                </a:cubicBezTo>
                <a:cubicBezTo>
                  <a:pt x="237" y="77"/>
                  <a:pt x="237" y="77"/>
                  <a:pt x="237" y="77"/>
                </a:cubicBezTo>
                <a:cubicBezTo>
                  <a:pt x="253" y="77"/>
                  <a:pt x="253" y="77"/>
                  <a:pt x="253" y="77"/>
                </a:cubicBezTo>
                <a:cubicBezTo>
                  <a:pt x="253" y="47"/>
                  <a:pt x="253" y="47"/>
                  <a:pt x="253" y="47"/>
                </a:cubicBezTo>
                <a:cubicBezTo>
                  <a:pt x="262" y="47"/>
                  <a:pt x="262" y="47"/>
                  <a:pt x="262" y="47"/>
                </a:cubicBezTo>
                <a:cubicBezTo>
                  <a:pt x="277" y="77"/>
                  <a:pt x="277" y="77"/>
                  <a:pt x="277" y="77"/>
                </a:cubicBezTo>
                <a:lnTo>
                  <a:pt x="297" y="77"/>
                </a:lnTo>
                <a:close/>
                <a:moveTo>
                  <a:pt x="368" y="60"/>
                </a:moveTo>
                <a:cubicBezTo>
                  <a:pt x="370" y="56"/>
                  <a:pt x="370" y="52"/>
                  <a:pt x="370" y="48"/>
                </a:cubicBezTo>
                <a:cubicBezTo>
                  <a:pt x="370" y="2"/>
                  <a:pt x="370" y="2"/>
                  <a:pt x="370" y="2"/>
                </a:cubicBezTo>
                <a:cubicBezTo>
                  <a:pt x="354" y="2"/>
                  <a:pt x="354" y="2"/>
                  <a:pt x="354" y="2"/>
                </a:cubicBezTo>
                <a:cubicBezTo>
                  <a:pt x="354" y="47"/>
                  <a:pt x="354" y="47"/>
                  <a:pt x="354" y="47"/>
                </a:cubicBezTo>
                <a:cubicBezTo>
                  <a:pt x="354" y="50"/>
                  <a:pt x="353" y="52"/>
                  <a:pt x="353" y="54"/>
                </a:cubicBezTo>
                <a:cubicBezTo>
                  <a:pt x="352" y="56"/>
                  <a:pt x="351" y="57"/>
                  <a:pt x="349" y="59"/>
                </a:cubicBezTo>
                <a:cubicBezTo>
                  <a:pt x="348" y="60"/>
                  <a:pt x="346" y="61"/>
                  <a:pt x="345" y="62"/>
                </a:cubicBezTo>
                <a:cubicBezTo>
                  <a:pt x="343" y="63"/>
                  <a:pt x="341" y="64"/>
                  <a:pt x="339" y="64"/>
                </a:cubicBezTo>
                <a:cubicBezTo>
                  <a:pt x="336" y="64"/>
                  <a:pt x="334" y="63"/>
                  <a:pt x="332" y="62"/>
                </a:cubicBezTo>
                <a:cubicBezTo>
                  <a:pt x="331" y="61"/>
                  <a:pt x="329" y="60"/>
                  <a:pt x="328" y="59"/>
                </a:cubicBezTo>
                <a:cubicBezTo>
                  <a:pt x="326" y="57"/>
                  <a:pt x="325" y="56"/>
                  <a:pt x="324" y="54"/>
                </a:cubicBezTo>
                <a:cubicBezTo>
                  <a:pt x="324" y="52"/>
                  <a:pt x="323" y="50"/>
                  <a:pt x="323" y="47"/>
                </a:cubicBezTo>
                <a:cubicBezTo>
                  <a:pt x="323" y="2"/>
                  <a:pt x="323" y="2"/>
                  <a:pt x="323" y="2"/>
                </a:cubicBezTo>
                <a:cubicBezTo>
                  <a:pt x="307" y="2"/>
                  <a:pt x="307" y="2"/>
                  <a:pt x="307" y="2"/>
                </a:cubicBezTo>
                <a:cubicBezTo>
                  <a:pt x="307" y="48"/>
                  <a:pt x="307" y="48"/>
                  <a:pt x="307" y="48"/>
                </a:cubicBezTo>
                <a:cubicBezTo>
                  <a:pt x="307" y="52"/>
                  <a:pt x="307" y="56"/>
                  <a:pt x="309" y="60"/>
                </a:cubicBezTo>
                <a:cubicBezTo>
                  <a:pt x="310" y="64"/>
                  <a:pt x="312" y="67"/>
                  <a:pt x="315" y="70"/>
                </a:cubicBezTo>
                <a:cubicBezTo>
                  <a:pt x="317" y="73"/>
                  <a:pt x="321" y="75"/>
                  <a:pt x="325" y="77"/>
                </a:cubicBezTo>
                <a:cubicBezTo>
                  <a:pt x="329" y="78"/>
                  <a:pt x="333" y="79"/>
                  <a:pt x="339" y="79"/>
                </a:cubicBezTo>
                <a:cubicBezTo>
                  <a:pt x="344" y="79"/>
                  <a:pt x="348" y="78"/>
                  <a:pt x="352" y="77"/>
                </a:cubicBezTo>
                <a:cubicBezTo>
                  <a:pt x="356" y="75"/>
                  <a:pt x="360" y="73"/>
                  <a:pt x="362" y="70"/>
                </a:cubicBezTo>
                <a:cubicBezTo>
                  <a:pt x="365" y="67"/>
                  <a:pt x="367" y="64"/>
                  <a:pt x="368" y="60"/>
                </a:cubicBezTo>
                <a:moveTo>
                  <a:pt x="361" y="169"/>
                </a:moveTo>
                <a:cubicBezTo>
                  <a:pt x="378" y="169"/>
                  <a:pt x="378" y="169"/>
                  <a:pt x="378" y="169"/>
                </a:cubicBezTo>
                <a:cubicBezTo>
                  <a:pt x="378" y="94"/>
                  <a:pt x="378" y="94"/>
                  <a:pt x="378" y="94"/>
                </a:cubicBezTo>
                <a:cubicBezTo>
                  <a:pt x="353" y="94"/>
                  <a:pt x="353" y="94"/>
                  <a:pt x="353" y="94"/>
                </a:cubicBezTo>
                <a:cubicBezTo>
                  <a:pt x="335" y="143"/>
                  <a:pt x="335" y="143"/>
                  <a:pt x="335" y="143"/>
                </a:cubicBezTo>
                <a:cubicBezTo>
                  <a:pt x="335" y="143"/>
                  <a:pt x="335" y="143"/>
                  <a:pt x="335" y="143"/>
                </a:cubicBezTo>
                <a:cubicBezTo>
                  <a:pt x="318" y="94"/>
                  <a:pt x="318" y="94"/>
                  <a:pt x="318" y="94"/>
                </a:cubicBezTo>
                <a:cubicBezTo>
                  <a:pt x="293" y="94"/>
                  <a:pt x="293" y="94"/>
                  <a:pt x="293" y="94"/>
                </a:cubicBezTo>
                <a:cubicBezTo>
                  <a:pt x="293" y="169"/>
                  <a:pt x="293" y="169"/>
                  <a:pt x="293" y="169"/>
                </a:cubicBezTo>
                <a:cubicBezTo>
                  <a:pt x="309" y="169"/>
                  <a:pt x="309" y="169"/>
                  <a:pt x="309" y="169"/>
                </a:cubicBezTo>
                <a:cubicBezTo>
                  <a:pt x="309" y="112"/>
                  <a:pt x="309" y="112"/>
                  <a:pt x="309" y="112"/>
                </a:cubicBezTo>
                <a:cubicBezTo>
                  <a:pt x="310" y="112"/>
                  <a:pt x="310" y="112"/>
                  <a:pt x="310" y="112"/>
                </a:cubicBezTo>
                <a:cubicBezTo>
                  <a:pt x="329" y="169"/>
                  <a:pt x="329" y="169"/>
                  <a:pt x="329" y="169"/>
                </a:cubicBezTo>
                <a:cubicBezTo>
                  <a:pt x="341" y="169"/>
                  <a:pt x="341" y="169"/>
                  <a:pt x="341" y="169"/>
                </a:cubicBezTo>
                <a:cubicBezTo>
                  <a:pt x="361" y="112"/>
                  <a:pt x="361" y="112"/>
                  <a:pt x="361" y="112"/>
                </a:cubicBezTo>
                <a:cubicBezTo>
                  <a:pt x="361" y="112"/>
                  <a:pt x="361" y="112"/>
                  <a:pt x="361" y="112"/>
                </a:cubicBezTo>
                <a:lnTo>
                  <a:pt x="361" y="169"/>
                </a:lnTo>
                <a:close/>
                <a:moveTo>
                  <a:pt x="453" y="77"/>
                </a:moveTo>
                <a:cubicBezTo>
                  <a:pt x="469" y="77"/>
                  <a:pt x="469" y="77"/>
                  <a:pt x="469" y="77"/>
                </a:cubicBezTo>
                <a:cubicBezTo>
                  <a:pt x="469" y="2"/>
                  <a:pt x="469" y="2"/>
                  <a:pt x="469" y="2"/>
                </a:cubicBezTo>
                <a:cubicBezTo>
                  <a:pt x="444" y="2"/>
                  <a:pt x="444" y="2"/>
                  <a:pt x="444" y="2"/>
                </a:cubicBezTo>
                <a:cubicBezTo>
                  <a:pt x="427" y="51"/>
                  <a:pt x="427" y="51"/>
                  <a:pt x="427" y="51"/>
                </a:cubicBezTo>
                <a:cubicBezTo>
                  <a:pt x="427" y="51"/>
                  <a:pt x="427" y="51"/>
                  <a:pt x="427" y="51"/>
                </a:cubicBezTo>
                <a:cubicBezTo>
                  <a:pt x="409" y="2"/>
                  <a:pt x="409" y="2"/>
                  <a:pt x="409" y="2"/>
                </a:cubicBezTo>
                <a:cubicBezTo>
                  <a:pt x="384" y="2"/>
                  <a:pt x="384" y="2"/>
                  <a:pt x="384" y="2"/>
                </a:cubicBezTo>
                <a:cubicBezTo>
                  <a:pt x="384" y="77"/>
                  <a:pt x="384" y="77"/>
                  <a:pt x="384" y="77"/>
                </a:cubicBezTo>
                <a:cubicBezTo>
                  <a:pt x="401" y="77"/>
                  <a:pt x="401" y="77"/>
                  <a:pt x="401" y="77"/>
                </a:cubicBezTo>
                <a:cubicBezTo>
                  <a:pt x="401" y="19"/>
                  <a:pt x="401" y="19"/>
                  <a:pt x="401" y="19"/>
                </a:cubicBezTo>
                <a:cubicBezTo>
                  <a:pt x="401" y="19"/>
                  <a:pt x="401" y="19"/>
                  <a:pt x="401" y="19"/>
                </a:cubicBezTo>
                <a:cubicBezTo>
                  <a:pt x="420" y="77"/>
                  <a:pt x="420" y="77"/>
                  <a:pt x="420" y="77"/>
                </a:cubicBezTo>
                <a:cubicBezTo>
                  <a:pt x="433" y="77"/>
                  <a:pt x="433" y="77"/>
                  <a:pt x="433" y="77"/>
                </a:cubicBezTo>
                <a:cubicBezTo>
                  <a:pt x="453" y="19"/>
                  <a:pt x="453" y="19"/>
                  <a:pt x="453" y="19"/>
                </a:cubicBezTo>
                <a:cubicBezTo>
                  <a:pt x="453" y="19"/>
                  <a:pt x="453" y="19"/>
                  <a:pt x="453" y="19"/>
                </a:cubicBezTo>
                <a:lnTo>
                  <a:pt x="453" y="77"/>
                </a:lnTo>
                <a:close/>
                <a:moveTo>
                  <a:pt x="478" y="261"/>
                </a:moveTo>
                <a:cubicBezTo>
                  <a:pt x="500" y="261"/>
                  <a:pt x="500" y="261"/>
                  <a:pt x="500" y="261"/>
                </a:cubicBezTo>
                <a:cubicBezTo>
                  <a:pt x="500" y="186"/>
                  <a:pt x="500" y="186"/>
                  <a:pt x="500" y="186"/>
                </a:cubicBezTo>
                <a:cubicBezTo>
                  <a:pt x="483" y="186"/>
                  <a:pt x="483" y="186"/>
                  <a:pt x="483" y="186"/>
                </a:cubicBezTo>
                <a:cubicBezTo>
                  <a:pt x="483" y="238"/>
                  <a:pt x="483" y="238"/>
                  <a:pt x="483" y="238"/>
                </a:cubicBezTo>
                <a:cubicBezTo>
                  <a:pt x="483" y="238"/>
                  <a:pt x="483" y="238"/>
                  <a:pt x="483" y="238"/>
                </a:cubicBezTo>
                <a:cubicBezTo>
                  <a:pt x="451" y="186"/>
                  <a:pt x="451" y="186"/>
                  <a:pt x="451" y="186"/>
                </a:cubicBezTo>
                <a:cubicBezTo>
                  <a:pt x="429" y="186"/>
                  <a:pt x="429" y="186"/>
                  <a:pt x="429" y="186"/>
                </a:cubicBezTo>
                <a:cubicBezTo>
                  <a:pt x="429" y="261"/>
                  <a:pt x="429" y="261"/>
                  <a:pt x="429" y="261"/>
                </a:cubicBezTo>
                <a:cubicBezTo>
                  <a:pt x="445" y="261"/>
                  <a:pt x="445" y="261"/>
                  <a:pt x="445" y="261"/>
                </a:cubicBezTo>
                <a:cubicBezTo>
                  <a:pt x="445" y="207"/>
                  <a:pt x="445" y="207"/>
                  <a:pt x="445" y="207"/>
                </a:cubicBezTo>
                <a:cubicBezTo>
                  <a:pt x="445" y="207"/>
                  <a:pt x="445" y="207"/>
                  <a:pt x="445" y="207"/>
                </a:cubicBezTo>
                <a:lnTo>
                  <a:pt x="478" y="261"/>
                </a:lnTo>
                <a:close/>
                <a:moveTo>
                  <a:pt x="584" y="261"/>
                </a:moveTo>
                <a:cubicBezTo>
                  <a:pt x="548" y="221"/>
                  <a:pt x="548" y="221"/>
                  <a:pt x="548" y="221"/>
                </a:cubicBezTo>
                <a:cubicBezTo>
                  <a:pt x="581" y="186"/>
                  <a:pt x="581" y="186"/>
                  <a:pt x="581" y="186"/>
                </a:cubicBezTo>
                <a:cubicBezTo>
                  <a:pt x="560" y="186"/>
                  <a:pt x="560" y="186"/>
                  <a:pt x="560" y="186"/>
                </a:cubicBezTo>
                <a:cubicBezTo>
                  <a:pt x="530" y="217"/>
                  <a:pt x="530" y="217"/>
                  <a:pt x="530" y="217"/>
                </a:cubicBezTo>
                <a:cubicBezTo>
                  <a:pt x="530" y="186"/>
                  <a:pt x="530" y="186"/>
                  <a:pt x="530" y="186"/>
                </a:cubicBezTo>
                <a:cubicBezTo>
                  <a:pt x="514" y="186"/>
                  <a:pt x="514" y="186"/>
                  <a:pt x="514" y="186"/>
                </a:cubicBezTo>
                <a:cubicBezTo>
                  <a:pt x="514" y="261"/>
                  <a:pt x="514" y="261"/>
                  <a:pt x="514" y="261"/>
                </a:cubicBezTo>
                <a:cubicBezTo>
                  <a:pt x="530" y="261"/>
                  <a:pt x="530" y="261"/>
                  <a:pt x="530" y="261"/>
                </a:cubicBezTo>
                <a:cubicBezTo>
                  <a:pt x="530" y="225"/>
                  <a:pt x="530" y="225"/>
                  <a:pt x="530" y="225"/>
                </a:cubicBezTo>
                <a:cubicBezTo>
                  <a:pt x="561" y="261"/>
                  <a:pt x="561" y="261"/>
                  <a:pt x="561" y="261"/>
                </a:cubicBezTo>
                <a:lnTo>
                  <a:pt x="584" y="261"/>
                </a:lnTo>
                <a:close/>
                <a:moveTo>
                  <a:pt x="606" y="186"/>
                </a:moveTo>
                <a:cubicBezTo>
                  <a:pt x="590" y="186"/>
                  <a:pt x="590" y="186"/>
                  <a:pt x="590" y="186"/>
                </a:cubicBezTo>
                <a:cubicBezTo>
                  <a:pt x="590" y="261"/>
                  <a:pt x="590" y="261"/>
                  <a:pt x="590" y="261"/>
                </a:cubicBezTo>
                <a:cubicBezTo>
                  <a:pt x="606" y="261"/>
                  <a:pt x="606" y="261"/>
                  <a:pt x="606" y="261"/>
                </a:cubicBezTo>
                <a:lnTo>
                  <a:pt x="606" y="18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EFEDEE"/>
            </a:gs>
            <a:gs pos="52999">
              <a:srgbClr val="F1EFF0"/>
            </a:gs>
            <a:gs pos="77000">
              <a:srgbClr val="EFEDEE"/>
            </a:gs>
            <a:gs pos="100000">
              <a:srgbClr val="EFEBEC"/>
            </a:gs>
          </a:gsLst>
          <a:lin ang="5400012" scaled="0"/>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122611"/>
            <a:ext cx="7886700" cy="554400"/>
          </a:xfrm>
          <a:prstGeom prst="rect">
            <a:avLst/>
          </a:prstGeom>
          <a:noFill/>
          <a:ln>
            <a:noFill/>
          </a:ln>
        </p:spPr>
        <p:txBody>
          <a:bodyPr spcFirstLastPara="1" wrap="square" lIns="68575" tIns="34275" rIns="0" bIns="34275" anchor="t" anchorCtr="0">
            <a:noAutofit/>
          </a:bodyPr>
          <a:lstStyle>
            <a:lvl1pPr marR="0" lvl="0" algn="l" rtl="0">
              <a:lnSpc>
                <a:spcPct val="90000"/>
              </a:lnSpc>
              <a:spcBef>
                <a:spcPts val="0"/>
              </a:spcBef>
              <a:spcAft>
                <a:spcPts val="0"/>
              </a:spcAft>
              <a:buClr>
                <a:schemeClr val="dk1"/>
              </a:buClr>
              <a:buSzPts val="2700"/>
              <a:buFont typeface="Helvetica Neue"/>
              <a:buNone/>
              <a:defRPr sz="2700" b="1"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914400"/>
            <a:ext cx="7886700" cy="37185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p:nvPr/>
        </p:nvSpPr>
        <p:spPr>
          <a:xfrm>
            <a:off x="0" y="4729433"/>
            <a:ext cx="9144000" cy="414000"/>
          </a:xfrm>
          <a:prstGeom prst="rect">
            <a:avLst/>
          </a:prstGeom>
          <a:solidFill>
            <a:schemeClr val="lt1"/>
          </a:solidFill>
          <a:ln>
            <a:noFill/>
          </a:ln>
        </p:spPr>
        <p:txBody>
          <a:bodyPr spcFirstLastPara="1" wrap="square" lIns="68575" tIns="34275" rIns="68575" bIns="68575" anchor="ctr" anchorCtr="0">
            <a:noAutofit/>
          </a:bodyPr>
          <a:lstStyle/>
          <a:p>
            <a:pPr marL="0" marR="0" lvl="0" indent="0" algn="ctr" rtl="0">
              <a:lnSpc>
                <a:spcPct val="100000"/>
              </a:lnSpc>
              <a:spcBef>
                <a:spcPts val="0"/>
              </a:spcBef>
              <a:spcAft>
                <a:spcPts val="0"/>
              </a:spcAft>
              <a:buClr>
                <a:srgbClr val="BFBFBF"/>
              </a:buClr>
              <a:buSzPts val="2400"/>
              <a:buFont typeface="Calibri"/>
              <a:buNone/>
            </a:pPr>
            <a:r>
              <a:rPr lang="fi" sz="2400" b="0" i="0" u="none" strike="noStrike" cap="none">
                <a:solidFill>
                  <a:srgbClr val="BFBFBF"/>
                </a:solidFill>
                <a:latin typeface="Calibri"/>
                <a:ea typeface="Calibri"/>
                <a:cs typeface="Calibri"/>
                <a:sym typeface="Calibri"/>
              </a:rPr>
              <a:t>www.</a:t>
            </a:r>
            <a:r>
              <a:rPr lang="fi" sz="2400" b="0" i="0" u="none" strike="noStrike" cap="none">
                <a:solidFill>
                  <a:srgbClr val="262626"/>
                </a:solidFill>
                <a:latin typeface="Calibri"/>
                <a:ea typeface="Calibri"/>
                <a:cs typeface="Calibri"/>
                <a:sym typeface="Calibri"/>
              </a:rPr>
              <a:t>presentationgo</a:t>
            </a:r>
            <a:r>
              <a:rPr lang="fi" sz="2400" b="0" i="0" u="none" strike="noStrike" cap="none">
                <a:solidFill>
                  <a:srgbClr val="BFBFBF"/>
                </a:solidFill>
                <a:latin typeface="Calibri"/>
                <a:ea typeface="Calibri"/>
                <a:cs typeface="Calibri"/>
                <a:sym typeface="Calibri"/>
              </a:rPr>
              <a:t>.com</a:t>
            </a:r>
            <a:endParaRPr sz="1100"/>
          </a:p>
        </p:txBody>
      </p:sp>
      <p:sp>
        <p:nvSpPr>
          <p:cNvPr id="54" name="Google Shape;54;p13"/>
          <p:cNvSpPr/>
          <p:nvPr/>
        </p:nvSpPr>
        <p:spPr>
          <a:xfrm>
            <a:off x="-9526" y="5219701"/>
            <a:ext cx="1245900" cy="19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i" sz="800" b="0" i="0" u="none" strike="noStrike" cap="none">
                <a:solidFill>
                  <a:srgbClr val="555555"/>
                </a:solidFill>
                <a:latin typeface="Open Sans"/>
                <a:ea typeface="Open Sans"/>
                <a:cs typeface="Open Sans"/>
                <a:sym typeface="Open Sans"/>
              </a:rPr>
              <a:t>© </a:t>
            </a:r>
            <a:r>
              <a:rPr lang="fi" sz="800" b="0" i="0" u="sng" strike="noStrike" cap="none">
                <a:solidFill>
                  <a:schemeClr val="hlink"/>
                </a:solidFill>
                <a:latin typeface="Open Sans"/>
                <a:ea typeface="Open Sans"/>
                <a:cs typeface="Open Sans"/>
                <a:sym typeface="Open Sans"/>
                <a:hlinkClick r:id="rId3"/>
              </a:rPr>
              <a:t>presentationgo.com</a:t>
            </a:r>
            <a:endParaRPr sz="800">
              <a:solidFill>
                <a:schemeClr val="dk1"/>
              </a:solidFill>
              <a:latin typeface="Calibri"/>
              <a:ea typeface="Calibri"/>
              <a:cs typeface="Calibri"/>
              <a:sym typeface="Calibri"/>
            </a:endParaRPr>
          </a:p>
        </p:txBody>
      </p:sp>
      <p:sp>
        <p:nvSpPr>
          <p:cNvPr id="55" name="Google Shape;55;p13"/>
          <p:cNvSpPr/>
          <p:nvPr/>
        </p:nvSpPr>
        <p:spPr>
          <a:xfrm rot="5400000">
            <a:off x="68794" y="130279"/>
            <a:ext cx="276799" cy="427678"/>
          </a:xfrm>
          <a:custGeom>
            <a:avLst/>
            <a:gdLst/>
            <a:ahLst/>
            <a:cxnLst/>
            <a:rect l="l" t="t" r="r" b="b"/>
            <a:pathLst>
              <a:path w="1034764" h="1598797" extrusionOk="0">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lt1"/>
          </a:solidFill>
          <a:ln>
            <a:noFill/>
          </a:ln>
          <a:effectLst>
            <a:outerShdw blurRad="12700" dist="12700" dir="2700000" algn="tl" rotWithShape="0">
              <a:srgbClr val="7F7F7F">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56" name="Google Shape;56;p13"/>
          <p:cNvGrpSpPr/>
          <p:nvPr/>
        </p:nvGrpSpPr>
        <p:grpSpPr>
          <a:xfrm>
            <a:off x="-1241181" y="-12491"/>
            <a:ext cx="1176955" cy="459167"/>
            <a:chOff x="-2096383" y="21447"/>
            <a:chExt cx="1569273" cy="612223"/>
          </a:xfrm>
        </p:grpSpPr>
        <p:sp>
          <p:nvSpPr>
            <p:cNvPr id="57" name="Google Shape;57;p13"/>
            <p:cNvSpPr txBox="1"/>
            <p:nvPr/>
          </p:nvSpPr>
          <p:spPr>
            <a:xfrm>
              <a:off x="-2096383" y="21447"/>
              <a:ext cx="365700" cy="246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i" sz="800">
                  <a:solidFill>
                    <a:schemeClr val="dk1"/>
                  </a:solidFill>
                  <a:latin typeface="Open Sans"/>
                  <a:ea typeface="Open Sans"/>
                  <a:cs typeface="Open Sans"/>
                  <a:sym typeface="Open Sans"/>
                </a:rPr>
                <a:t>By:</a:t>
              </a:r>
              <a:endParaRPr sz="1100"/>
            </a:p>
          </p:txBody>
        </p:sp>
        <p:sp>
          <p:nvSpPr>
            <p:cNvPr id="58" name="Google Shape;58;p13"/>
            <p:cNvSpPr txBox="1"/>
            <p:nvPr/>
          </p:nvSpPr>
          <p:spPr>
            <a:xfrm>
              <a:off x="-1002010" y="387370"/>
              <a:ext cx="474900" cy="246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fi" sz="800">
                  <a:solidFill>
                    <a:schemeClr val="dk1"/>
                  </a:solidFill>
                  <a:latin typeface="Open Sans"/>
                  <a:ea typeface="Open Sans"/>
                  <a:cs typeface="Open Sans"/>
                  <a:sym typeface="Open Sans"/>
                </a:rPr>
                <a:t>.com</a:t>
              </a:r>
              <a:endParaRPr sz="1100"/>
            </a:p>
          </p:txBody>
        </p:sp>
        <p:pic>
          <p:nvPicPr>
            <p:cNvPr id="59" name="Google Shape;59;p13"/>
            <p:cNvPicPr preferRelativeResize="0"/>
            <p:nvPr/>
          </p:nvPicPr>
          <p:blipFill rotWithShape="1">
            <a:blip r:embed="rId4">
              <a:alphaModFix/>
            </a:blip>
            <a:srcRect/>
            <a:stretch/>
          </p:blipFill>
          <p:spPr>
            <a:xfrm>
              <a:off x="-2018604" y="234547"/>
              <a:ext cx="1405251" cy="185944"/>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Avenir"/>
              <a:buNone/>
              <a:defRPr sz="2800">
                <a:solidFill>
                  <a:schemeClr val="dk1"/>
                </a:solidFill>
                <a:latin typeface="Avenir"/>
                <a:ea typeface="Avenir"/>
                <a:cs typeface="Avenir"/>
                <a:sym typeface="Avenir"/>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4" name="Google Shape;64;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Avenir"/>
              <a:buChar char="●"/>
              <a:defRPr sz="1800">
                <a:solidFill>
                  <a:schemeClr val="dk2"/>
                </a:solidFill>
                <a:latin typeface="Avenir"/>
                <a:ea typeface="Avenir"/>
                <a:cs typeface="Avenir"/>
                <a:sym typeface="Avenir"/>
              </a:defRPr>
            </a:lvl1pPr>
            <a:lvl2pPr marL="914400" lvl="1"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2pPr>
            <a:lvl3pPr marL="1371600" lvl="2"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3pPr>
            <a:lvl4pPr marL="1828800" lvl="3"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4pPr>
            <a:lvl5pPr marL="2286000" lvl="4"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5pPr>
            <a:lvl6pPr marL="2743200" lvl="5"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6pPr>
            <a:lvl7pPr marL="3200400" lvl="6"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7pPr>
            <a:lvl8pPr marL="3657600" lvl="7"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8pPr>
            <a:lvl9pPr marL="4114800" lvl="8"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9pPr>
          </a:lstStyle>
          <a:p>
            <a:endParaRPr/>
          </a:p>
        </p:txBody>
      </p:sp>
      <p:sp>
        <p:nvSpPr>
          <p:cNvPr id="65" name="Google Shape;65;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87"/>
        <p:cNvGrpSpPr/>
        <p:nvPr/>
      </p:nvGrpSpPr>
      <p:grpSpPr>
        <a:xfrm>
          <a:off x="0" y="0"/>
          <a:ext cx="0" cy="0"/>
          <a:chOff x="0" y="0"/>
          <a:chExt cx="0" cy="0"/>
        </a:xfrm>
      </p:grpSpPr>
      <p:sp>
        <p:nvSpPr>
          <p:cNvPr id="188" name="Google Shape;188;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Avenir"/>
              <a:buNone/>
              <a:defRPr sz="2800">
                <a:solidFill>
                  <a:schemeClr val="dk1"/>
                </a:solidFill>
                <a:latin typeface="Avenir"/>
                <a:ea typeface="Avenir"/>
                <a:cs typeface="Avenir"/>
                <a:sym typeface="Avenir"/>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89" name="Google Shape;189;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Avenir"/>
              <a:buChar char="●"/>
              <a:defRPr sz="1800">
                <a:solidFill>
                  <a:schemeClr val="dk2"/>
                </a:solidFill>
                <a:latin typeface="Avenir"/>
                <a:ea typeface="Avenir"/>
                <a:cs typeface="Avenir"/>
                <a:sym typeface="Avenir"/>
              </a:defRPr>
            </a:lvl1pPr>
            <a:lvl2pPr marL="914400" lvl="1"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2pPr>
            <a:lvl3pPr marL="1371600" lvl="2"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3pPr>
            <a:lvl4pPr marL="1828800" lvl="3"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4pPr>
            <a:lvl5pPr marL="2286000" lvl="4"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5pPr>
            <a:lvl6pPr marL="2743200" lvl="5"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6pPr>
            <a:lvl7pPr marL="3200400" lvl="6"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7pPr>
            <a:lvl8pPr marL="3657600" lvl="7"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8pPr>
            <a:lvl9pPr marL="4114800" lvl="8" indent="-317500" rtl="0">
              <a:lnSpc>
                <a:spcPct val="115000"/>
              </a:lnSpc>
              <a:spcBef>
                <a:spcPts val="0"/>
              </a:spcBef>
              <a:spcAft>
                <a:spcPts val="0"/>
              </a:spcAft>
              <a:buClr>
                <a:schemeClr val="dk2"/>
              </a:buClr>
              <a:buSzPts val="1400"/>
              <a:buFont typeface="Avenir"/>
              <a:buChar char="■"/>
              <a:defRPr>
                <a:solidFill>
                  <a:schemeClr val="dk2"/>
                </a:solidFill>
                <a:latin typeface="Avenir"/>
                <a:ea typeface="Avenir"/>
                <a:cs typeface="Avenir"/>
                <a:sym typeface="Avenir"/>
              </a:defRPr>
            </a:lvl9pPr>
          </a:lstStyle>
          <a:p>
            <a:endParaRPr/>
          </a:p>
        </p:txBody>
      </p:sp>
      <p:sp>
        <p:nvSpPr>
          <p:cNvPr id="190" name="Google Shape;19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12"/>
        <p:cNvGrpSpPr/>
        <p:nvPr/>
      </p:nvGrpSpPr>
      <p:grpSpPr>
        <a:xfrm>
          <a:off x="0" y="0"/>
          <a:ext cx="0" cy="0"/>
          <a:chOff x="0" y="0"/>
          <a:chExt cx="0" cy="0"/>
        </a:xfrm>
      </p:grpSpPr>
      <p:sp>
        <p:nvSpPr>
          <p:cNvPr id="413" name="Google Shape;413;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14" name="Google Shape;414;p6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venir"/>
              <a:buChar char="●"/>
              <a:defRPr sz="1800" b="0" i="0" u="none" strike="noStrike" cap="none">
                <a:solidFill>
                  <a:schemeClr val="dk2"/>
                </a:solidFill>
                <a:latin typeface="Avenir"/>
                <a:ea typeface="Avenir"/>
                <a:cs typeface="Avenir"/>
                <a:sym typeface="Avenir"/>
              </a:defRPr>
            </a:lvl1pPr>
            <a:lvl2pPr marL="914400" marR="0" lvl="1" indent="-317500" algn="l" rtl="0">
              <a:lnSpc>
                <a:spcPct val="115000"/>
              </a:lnSpc>
              <a:spcBef>
                <a:spcPts val="0"/>
              </a:spcBef>
              <a:spcAft>
                <a:spcPts val="0"/>
              </a:spcAft>
              <a:buClr>
                <a:schemeClr val="dk2"/>
              </a:buClr>
              <a:buSzPts val="1400"/>
              <a:buFont typeface="Avenir"/>
              <a:buChar char="○"/>
              <a:defRPr sz="1400" b="0" i="0" u="none" strike="noStrike" cap="none">
                <a:solidFill>
                  <a:schemeClr val="dk2"/>
                </a:solidFill>
                <a:latin typeface="Avenir"/>
                <a:ea typeface="Avenir"/>
                <a:cs typeface="Avenir"/>
                <a:sym typeface="Avenir"/>
              </a:defRPr>
            </a:lvl2pPr>
            <a:lvl3pPr marL="1371600" marR="0" lvl="2" indent="-317500" algn="l" rtl="0">
              <a:lnSpc>
                <a:spcPct val="115000"/>
              </a:lnSpc>
              <a:spcBef>
                <a:spcPts val="0"/>
              </a:spcBef>
              <a:spcAft>
                <a:spcPts val="0"/>
              </a:spcAft>
              <a:buClr>
                <a:schemeClr val="dk2"/>
              </a:buClr>
              <a:buSzPts val="1400"/>
              <a:buFont typeface="Avenir"/>
              <a:buChar char="■"/>
              <a:defRPr sz="1400" b="0" i="0" u="none" strike="noStrike" cap="none">
                <a:solidFill>
                  <a:schemeClr val="dk2"/>
                </a:solidFill>
                <a:latin typeface="Avenir"/>
                <a:ea typeface="Avenir"/>
                <a:cs typeface="Avenir"/>
                <a:sym typeface="Avenir"/>
              </a:defRPr>
            </a:lvl3pPr>
            <a:lvl4pPr marL="1828800" marR="0" lvl="3" indent="-317500" algn="l" rtl="0">
              <a:lnSpc>
                <a:spcPct val="115000"/>
              </a:lnSpc>
              <a:spcBef>
                <a:spcPts val="0"/>
              </a:spcBef>
              <a:spcAft>
                <a:spcPts val="0"/>
              </a:spcAft>
              <a:buClr>
                <a:schemeClr val="dk2"/>
              </a:buClr>
              <a:buSzPts val="1400"/>
              <a:buFont typeface="Avenir"/>
              <a:buChar char="●"/>
              <a:defRPr sz="1400" b="0" i="0" u="none" strike="noStrike" cap="none">
                <a:solidFill>
                  <a:schemeClr val="dk2"/>
                </a:solidFill>
                <a:latin typeface="Avenir"/>
                <a:ea typeface="Avenir"/>
                <a:cs typeface="Avenir"/>
                <a:sym typeface="Avenir"/>
              </a:defRPr>
            </a:lvl4pPr>
            <a:lvl5pPr marL="2286000" marR="0" lvl="4" indent="-317500" algn="l" rtl="0">
              <a:lnSpc>
                <a:spcPct val="115000"/>
              </a:lnSpc>
              <a:spcBef>
                <a:spcPts val="0"/>
              </a:spcBef>
              <a:spcAft>
                <a:spcPts val="0"/>
              </a:spcAft>
              <a:buClr>
                <a:schemeClr val="dk2"/>
              </a:buClr>
              <a:buSzPts val="1400"/>
              <a:buFont typeface="Avenir"/>
              <a:buChar char="○"/>
              <a:defRPr sz="1400" b="0" i="0" u="none" strike="noStrike" cap="none">
                <a:solidFill>
                  <a:schemeClr val="dk2"/>
                </a:solidFill>
                <a:latin typeface="Avenir"/>
                <a:ea typeface="Avenir"/>
                <a:cs typeface="Avenir"/>
                <a:sym typeface="Avenir"/>
              </a:defRPr>
            </a:lvl5pPr>
            <a:lvl6pPr marL="2743200" marR="0" lvl="5" indent="-317500" algn="l" rtl="0">
              <a:lnSpc>
                <a:spcPct val="115000"/>
              </a:lnSpc>
              <a:spcBef>
                <a:spcPts val="0"/>
              </a:spcBef>
              <a:spcAft>
                <a:spcPts val="0"/>
              </a:spcAft>
              <a:buClr>
                <a:schemeClr val="dk2"/>
              </a:buClr>
              <a:buSzPts val="1400"/>
              <a:buFont typeface="Avenir"/>
              <a:buChar char="■"/>
              <a:defRPr sz="1400" b="0" i="0" u="none" strike="noStrike" cap="none">
                <a:solidFill>
                  <a:schemeClr val="dk2"/>
                </a:solidFill>
                <a:latin typeface="Avenir"/>
                <a:ea typeface="Avenir"/>
                <a:cs typeface="Avenir"/>
                <a:sym typeface="Avenir"/>
              </a:defRPr>
            </a:lvl6pPr>
            <a:lvl7pPr marL="3200400" marR="0" lvl="6" indent="-317500" algn="l" rtl="0">
              <a:lnSpc>
                <a:spcPct val="115000"/>
              </a:lnSpc>
              <a:spcBef>
                <a:spcPts val="0"/>
              </a:spcBef>
              <a:spcAft>
                <a:spcPts val="0"/>
              </a:spcAft>
              <a:buClr>
                <a:schemeClr val="dk2"/>
              </a:buClr>
              <a:buSzPts val="1400"/>
              <a:buFont typeface="Avenir"/>
              <a:buChar char="●"/>
              <a:defRPr sz="1400" b="0" i="0" u="none" strike="noStrike" cap="none">
                <a:solidFill>
                  <a:schemeClr val="dk2"/>
                </a:solidFill>
                <a:latin typeface="Avenir"/>
                <a:ea typeface="Avenir"/>
                <a:cs typeface="Avenir"/>
                <a:sym typeface="Avenir"/>
              </a:defRPr>
            </a:lvl7pPr>
            <a:lvl8pPr marL="3657600" marR="0" lvl="7" indent="-317500" algn="l" rtl="0">
              <a:lnSpc>
                <a:spcPct val="115000"/>
              </a:lnSpc>
              <a:spcBef>
                <a:spcPts val="0"/>
              </a:spcBef>
              <a:spcAft>
                <a:spcPts val="0"/>
              </a:spcAft>
              <a:buClr>
                <a:schemeClr val="dk2"/>
              </a:buClr>
              <a:buSzPts val="1400"/>
              <a:buFont typeface="Avenir"/>
              <a:buChar char="○"/>
              <a:defRPr sz="1400" b="0" i="0" u="none" strike="noStrike" cap="none">
                <a:solidFill>
                  <a:schemeClr val="dk2"/>
                </a:solidFill>
                <a:latin typeface="Avenir"/>
                <a:ea typeface="Avenir"/>
                <a:cs typeface="Avenir"/>
                <a:sym typeface="Avenir"/>
              </a:defRPr>
            </a:lvl8pPr>
            <a:lvl9pPr marL="4114800" marR="0" lvl="8" indent="-317500" algn="l" rtl="0">
              <a:lnSpc>
                <a:spcPct val="115000"/>
              </a:lnSpc>
              <a:spcBef>
                <a:spcPts val="0"/>
              </a:spcBef>
              <a:spcAft>
                <a:spcPts val="0"/>
              </a:spcAft>
              <a:buClr>
                <a:schemeClr val="dk2"/>
              </a:buClr>
              <a:buSzPts val="1400"/>
              <a:buFont typeface="Avenir"/>
              <a:buChar char="■"/>
              <a:defRPr sz="1400" b="0" i="0" u="none" strike="noStrike" cap="none">
                <a:solidFill>
                  <a:schemeClr val="dk2"/>
                </a:solidFill>
                <a:latin typeface="Avenir"/>
                <a:ea typeface="Avenir"/>
                <a:cs typeface="Avenir"/>
                <a:sym typeface="Avenir"/>
              </a:defRPr>
            </a:lvl9pPr>
          </a:lstStyle>
          <a:p>
            <a:endParaRPr/>
          </a:p>
        </p:txBody>
      </p:sp>
      <p:sp>
        <p:nvSpPr>
          <p:cNvPr id="415" name="Google Shape;415;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hyperlink" Target="https://fvh.io/liidi2_en/" TargetMode="External"/><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0.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3.xml"/><Relationship Id="rId6" Type="http://schemas.openxmlformats.org/officeDocument/2006/relationships/image" Target="../media/image16.png"/><Relationship Id="rId11" Type="http://schemas.openxmlformats.org/officeDocument/2006/relationships/image" Target="../media/image52.png"/><Relationship Id="rId5" Type="http://schemas.openxmlformats.org/officeDocument/2006/relationships/image" Target="../media/image32.png"/><Relationship Id="rId10" Type="http://schemas.openxmlformats.org/officeDocument/2006/relationships/image" Target="../media/image51.png"/><Relationship Id="rId4" Type="http://schemas.openxmlformats.org/officeDocument/2006/relationships/image" Target="../media/image31.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0.pn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61.png"/><Relationship Id="rId5" Type="http://schemas.openxmlformats.org/officeDocument/2006/relationships/image" Target="../media/image66.png"/><Relationship Id="rId10" Type="http://schemas.openxmlformats.org/officeDocument/2006/relationships/image" Target="../media/image64.png"/><Relationship Id="rId4" Type="http://schemas.openxmlformats.org/officeDocument/2006/relationships/image" Target="../media/image65.pn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1.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20.png"/><Relationship Id="rId10"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fvh.io/liidi2_en/" TargetMode="External"/><Relationship Id="rId7"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8.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png"/><Relationship Id="rId4" Type="http://schemas.openxmlformats.org/officeDocument/2006/relationships/image" Target="../media/image30.png"/><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8.xml"/><Relationship Id="rId6" Type="http://schemas.openxmlformats.org/officeDocument/2006/relationships/image" Target="../media/image16.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hyperlink" Target="https://mobilitylab.hel.fi/app/uploads/2022/09/Digital-Twin-for-Mobilty.-Working-paper-version-9-September-2022.pdf"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16.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83"/>
          <p:cNvPicPr preferRelativeResize="0">
            <a:picLocks noGrp="1"/>
          </p:cNvPicPr>
          <p:nvPr>
            <p:ph type="pic" idx="2"/>
          </p:nvPr>
        </p:nvPicPr>
        <p:blipFill rotWithShape="1">
          <a:blip r:embed="rId3">
            <a:alphaModFix/>
          </a:blip>
          <a:srcRect t="9415" b="9415"/>
          <a:stretch/>
        </p:blipFill>
        <p:spPr>
          <a:xfrm>
            <a:off x="5415250" y="404625"/>
            <a:ext cx="3173173" cy="1877599"/>
          </a:xfrm>
          <a:prstGeom prst="rect">
            <a:avLst/>
          </a:prstGeom>
        </p:spPr>
      </p:pic>
      <p:sp>
        <p:nvSpPr>
          <p:cNvPr id="622" name="Google Shape;622;p83"/>
          <p:cNvSpPr txBox="1">
            <a:spLocks noGrp="1"/>
          </p:cNvSpPr>
          <p:nvPr>
            <p:ph type="title"/>
          </p:nvPr>
        </p:nvSpPr>
        <p:spPr>
          <a:xfrm>
            <a:off x="832825" y="3293425"/>
            <a:ext cx="7831800" cy="11412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1100"/>
              <a:buFont typeface="Arial"/>
              <a:buNone/>
            </a:pPr>
            <a:br>
              <a:rPr lang="fi" sz="3200"/>
            </a:br>
            <a:r>
              <a:rPr lang="fi" sz="3200"/>
              <a:t>LiiDi2 - Digital twins for mobility </a:t>
            </a:r>
            <a:endParaRPr sz="1800"/>
          </a:p>
          <a:p>
            <a:pPr marL="0" lvl="0" indent="0" algn="l" rtl="0">
              <a:lnSpc>
                <a:spcPct val="115000"/>
              </a:lnSpc>
              <a:spcBef>
                <a:spcPts val="0"/>
              </a:spcBef>
              <a:spcAft>
                <a:spcPts val="0"/>
              </a:spcAft>
              <a:buClr>
                <a:schemeClr val="dk1"/>
              </a:buClr>
              <a:buSzPts val="1100"/>
              <a:buFont typeface="Arial"/>
              <a:buNone/>
            </a:pPr>
            <a:r>
              <a:rPr lang="fi" sz="1800"/>
              <a:t>International Federation of Municipal Engineering (IFME) World Congress</a:t>
            </a:r>
            <a:endParaRPr sz="1800"/>
          </a:p>
          <a:p>
            <a:pPr marL="0" lvl="0" indent="0" algn="l" rtl="0">
              <a:lnSpc>
                <a:spcPct val="115000"/>
              </a:lnSpc>
              <a:spcBef>
                <a:spcPts val="0"/>
              </a:spcBef>
              <a:spcAft>
                <a:spcPts val="0"/>
              </a:spcAft>
              <a:buClr>
                <a:schemeClr val="dk1"/>
              </a:buClr>
              <a:buSzPts val="1100"/>
              <a:buFont typeface="Arial"/>
              <a:buNone/>
            </a:pPr>
            <a:r>
              <a:rPr lang="fi" sz="1800"/>
              <a:t>Helmi Tuori, Forum Virium Helsinki, Finland</a:t>
            </a:r>
            <a:endParaRPr sz="1800"/>
          </a:p>
          <a:p>
            <a:pPr marL="0" lvl="0" indent="0" algn="l" rtl="0">
              <a:lnSpc>
                <a:spcPct val="115000"/>
              </a:lnSpc>
              <a:spcBef>
                <a:spcPts val="0"/>
              </a:spcBef>
              <a:spcAft>
                <a:spcPts val="0"/>
              </a:spcAft>
              <a:buClr>
                <a:schemeClr val="dk1"/>
              </a:buClr>
              <a:buSzPts val="1100"/>
              <a:buFont typeface="Arial"/>
              <a:buNone/>
            </a:pPr>
            <a:endParaRPr sz="1800"/>
          </a:p>
        </p:txBody>
      </p:sp>
      <p:sp>
        <p:nvSpPr>
          <p:cNvPr id="623" name="Google Shape;623;p83"/>
          <p:cNvSpPr txBox="1">
            <a:spLocks noGrp="1"/>
          </p:cNvSpPr>
          <p:nvPr>
            <p:ph type="subTitle" idx="1"/>
          </p:nvPr>
        </p:nvSpPr>
        <p:spPr>
          <a:xfrm>
            <a:off x="4437800" y="4773775"/>
            <a:ext cx="4226700" cy="172500"/>
          </a:xfrm>
          <a:prstGeom prst="rect">
            <a:avLst/>
          </a:prstGeom>
        </p:spPr>
        <p:txBody>
          <a:bodyPr spcFirstLastPara="1" wrap="square" lIns="0" tIns="0" rIns="0" bIns="0" anchor="t" anchorCtr="0">
            <a:noAutofit/>
          </a:bodyPr>
          <a:lstStyle/>
          <a:p>
            <a:pPr marL="0" lvl="0" indent="0" algn="r" rtl="0">
              <a:spcBef>
                <a:spcPts val="0"/>
              </a:spcBef>
              <a:spcAft>
                <a:spcPts val="1200"/>
              </a:spcAft>
              <a:buNone/>
            </a:pPr>
            <a:r>
              <a:rPr lang="fi"/>
              <a:t>18.4.2023 IFME World Congress, Birmingham, UK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92"/>
          <p:cNvSpPr txBox="1">
            <a:spLocks noGrp="1"/>
          </p:cNvSpPr>
          <p:nvPr>
            <p:ph type="title"/>
          </p:nvPr>
        </p:nvSpPr>
        <p:spPr>
          <a:xfrm>
            <a:off x="717275" y="416270"/>
            <a:ext cx="5244600" cy="896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b="0"/>
              <a:t>Stara, </a:t>
            </a:r>
            <a:r>
              <a:rPr lang="fi" sz="2100" b="0">
                <a:solidFill>
                  <a:srgbClr val="1A1A1A"/>
                </a:solidFill>
                <a:highlight>
                  <a:srgbClr val="FFFFFF"/>
                </a:highlight>
              </a:rPr>
              <a:t>Helsinki City Construction Services</a:t>
            </a:r>
            <a:endParaRPr b="0"/>
          </a:p>
        </p:txBody>
      </p:sp>
      <p:pic>
        <p:nvPicPr>
          <p:cNvPr id="727" name="Google Shape;727;p92"/>
          <p:cNvPicPr preferRelativeResize="0">
            <a:picLocks noGrp="1"/>
          </p:cNvPicPr>
          <p:nvPr>
            <p:ph type="pic" idx="2"/>
          </p:nvPr>
        </p:nvPicPr>
        <p:blipFill rotWithShape="1">
          <a:blip r:embed="rId3">
            <a:alphaModFix/>
          </a:blip>
          <a:srcRect l="29467" r="19847"/>
          <a:stretch/>
        </p:blipFill>
        <p:spPr>
          <a:xfrm>
            <a:off x="6604500" y="1840075"/>
            <a:ext cx="2248200" cy="2957100"/>
          </a:xfrm>
          <a:prstGeom prst="rect">
            <a:avLst/>
          </a:prstGeom>
        </p:spPr>
      </p:pic>
      <p:sp>
        <p:nvSpPr>
          <p:cNvPr id="728" name="Google Shape;728;p92"/>
          <p:cNvSpPr txBox="1">
            <a:spLocks noGrp="1"/>
          </p:cNvSpPr>
          <p:nvPr>
            <p:ph type="body" idx="1"/>
          </p:nvPr>
        </p:nvSpPr>
        <p:spPr>
          <a:xfrm>
            <a:off x="488675" y="1766875"/>
            <a:ext cx="5778900" cy="2744100"/>
          </a:xfrm>
          <a:prstGeom prst="rect">
            <a:avLst/>
          </a:prstGeom>
        </p:spPr>
        <p:txBody>
          <a:bodyPr spcFirstLastPara="1" wrap="square" lIns="0" tIns="0" rIns="0" bIns="0" anchor="t" anchorCtr="0">
            <a:noAutofit/>
          </a:bodyPr>
          <a:lstStyle/>
          <a:p>
            <a:pPr marL="457200" lvl="0" indent="-323850" algn="l" rtl="0">
              <a:lnSpc>
                <a:spcPct val="100000"/>
              </a:lnSpc>
              <a:spcBef>
                <a:spcPts val="0"/>
              </a:spcBef>
              <a:spcAft>
                <a:spcPts val="0"/>
              </a:spcAft>
              <a:buClr>
                <a:schemeClr val="dk1"/>
              </a:buClr>
              <a:buSzPts val="1500"/>
              <a:buChar char="●"/>
            </a:pPr>
            <a:r>
              <a:rPr lang="fi" sz="1500">
                <a:solidFill>
                  <a:schemeClr val="dk1"/>
                </a:solidFill>
              </a:rPr>
              <a:t>An independent producer organization founded in 2009, which soon started using the name Stara</a:t>
            </a:r>
            <a:endParaRPr sz="1500">
              <a:solidFill>
                <a:schemeClr val="dk1"/>
              </a:solidFill>
            </a:endParaRPr>
          </a:p>
          <a:p>
            <a:pPr marL="457200" lvl="0" indent="0" algn="l" rtl="0">
              <a:lnSpc>
                <a:spcPct val="100000"/>
              </a:lnSpc>
              <a:spcBef>
                <a:spcPts val="0"/>
              </a:spcBef>
              <a:spcAft>
                <a:spcPts val="0"/>
              </a:spcAft>
              <a:buNone/>
            </a:pP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fi" sz="1500">
                <a:solidFill>
                  <a:schemeClr val="dk1"/>
                </a:solidFill>
              </a:rPr>
              <a:t>Six units: Urban engineering construction, Urban engineering maintenance, Construction engineering, Environmental management, Logistics and Administration.</a:t>
            </a:r>
            <a:endParaRPr sz="1500">
              <a:solidFill>
                <a:schemeClr val="dk1"/>
              </a:solidFill>
            </a:endParaRPr>
          </a:p>
          <a:p>
            <a:pPr marL="457200" lvl="0" indent="0" algn="l" rtl="0">
              <a:lnSpc>
                <a:spcPct val="100000"/>
              </a:lnSpc>
              <a:spcBef>
                <a:spcPts val="0"/>
              </a:spcBef>
              <a:spcAft>
                <a:spcPts val="0"/>
              </a:spcAft>
              <a:buNone/>
            </a:pP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fi" sz="1500">
                <a:solidFill>
                  <a:schemeClr val="dk1"/>
                </a:solidFill>
              </a:rPr>
              <a:t>Approx 1 400 employees</a:t>
            </a:r>
            <a:endParaRPr sz="1500">
              <a:solidFill>
                <a:schemeClr val="dk1"/>
              </a:solidFill>
            </a:endParaRPr>
          </a:p>
          <a:p>
            <a:pPr marL="457200" lvl="0" indent="0" algn="l" rtl="0">
              <a:lnSpc>
                <a:spcPct val="100000"/>
              </a:lnSpc>
              <a:spcBef>
                <a:spcPts val="0"/>
              </a:spcBef>
              <a:spcAft>
                <a:spcPts val="0"/>
              </a:spcAft>
              <a:buNone/>
            </a:pP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fi" sz="1500">
                <a:solidFill>
                  <a:schemeClr val="dk1"/>
                </a:solidFill>
              </a:rPr>
              <a:t>Turnover in 2021 was 228.9 million euros</a:t>
            </a:r>
            <a:endParaRPr sz="1500">
              <a:solidFill>
                <a:schemeClr val="dk1"/>
              </a:solidFill>
            </a:endParaRPr>
          </a:p>
          <a:p>
            <a:pPr marL="457200" lvl="0" indent="0" algn="l" rtl="0">
              <a:lnSpc>
                <a:spcPct val="100000"/>
              </a:lnSpc>
              <a:spcBef>
                <a:spcPts val="0"/>
              </a:spcBef>
              <a:spcAft>
                <a:spcPts val="0"/>
              </a:spcAft>
              <a:buNone/>
            </a:pPr>
            <a:endParaRPr sz="1500">
              <a:solidFill>
                <a:schemeClr val="dk1"/>
              </a:solidFill>
            </a:endParaRPr>
          </a:p>
        </p:txBody>
      </p:sp>
      <p:sp>
        <p:nvSpPr>
          <p:cNvPr id="729" name="Google Shape;729;p92"/>
          <p:cNvSpPr/>
          <p:nvPr/>
        </p:nvSpPr>
        <p:spPr>
          <a:xfrm>
            <a:off x="7083275" y="171224"/>
            <a:ext cx="1855200" cy="1855200"/>
          </a:xfrm>
          <a:prstGeom prst="teardrop">
            <a:avLst>
              <a:gd name="adj" fmla="val 1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2"/>
          <p:cNvSpPr txBox="1"/>
          <p:nvPr/>
        </p:nvSpPr>
        <p:spPr>
          <a:xfrm>
            <a:off x="7294475" y="171350"/>
            <a:ext cx="1558200" cy="1855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fi" sz="1100">
                <a:solidFill>
                  <a:schemeClr val="dk1"/>
                </a:solidFill>
                <a:latin typeface="Avenir"/>
                <a:ea typeface="Avenir"/>
                <a:cs typeface="Avenir"/>
                <a:sym typeface="Avenir"/>
              </a:rPr>
              <a:t>Stara verkossa:</a:t>
            </a:r>
            <a:endParaRPr sz="1100">
              <a:solidFill>
                <a:schemeClr val="dk1"/>
              </a:solidFill>
              <a:latin typeface="Avenir"/>
              <a:ea typeface="Avenir"/>
              <a:cs typeface="Avenir"/>
              <a:sym typeface="Avenir"/>
            </a:endParaRPr>
          </a:p>
          <a:p>
            <a:pPr marL="0" lvl="0" indent="0" algn="ctr" rtl="0">
              <a:lnSpc>
                <a:spcPct val="115000"/>
              </a:lnSpc>
              <a:spcBef>
                <a:spcPts val="0"/>
              </a:spcBef>
              <a:spcAft>
                <a:spcPts val="0"/>
              </a:spcAft>
              <a:buClr>
                <a:schemeClr val="dk1"/>
              </a:buClr>
              <a:buSzPts val="1100"/>
              <a:buFont typeface="Arial"/>
              <a:buNone/>
            </a:pPr>
            <a:r>
              <a:rPr lang="fi" sz="1100">
                <a:solidFill>
                  <a:schemeClr val="dk1"/>
                </a:solidFill>
                <a:latin typeface="Avenir"/>
                <a:ea typeface="Avenir"/>
                <a:cs typeface="Avenir"/>
                <a:sym typeface="Avenir"/>
              </a:rPr>
              <a:t>https://stara.hel.fi/en/</a:t>
            </a:r>
            <a:endParaRPr sz="1100">
              <a:solidFill>
                <a:schemeClr val="dk1"/>
              </a:solidFill>
              <a:latin typeface="Avenir"/>
              <a:ea typeface="Avenir"/>
              <a:cs typeface="Avenir"/>
              <a:sym typeface="Avenir"/>
            </a:endParaRPr>
          </a:p>
          <a:p>
            <a:pPr marL="0" lvl="0" indent="0" algn="ctr" rtl="0">
              <a:spcBef>
                <a:spcPts val="0"/>
              </a:spcBef>
              <a:spcAft>
                <a:spcPts val="0"/>
              </a:spcAft>
              <a:buNone/>
            </a:pPr>
            <a:endParaRPr sz="1000">
              <a:solidFill>
                <a:schemeClr val="dk1"/>
              </a:solidFill>
              <a:latin typeface="Avenir"/>
              <a:ea typeface="Avenir"/>
              <a:cs typeface="Avenir"/>
              <a:sym typeface="Avenir"/>
            </a:endParaRPr>
          </a:p>
        </p:txBody>
      </p:sp>
      <p:sp>
        <p:nvSpPr>
          <p:cNvPr id="731" name="Google Shape;731;p92"/>
          <p:cNvSpPr txBox="1"/>
          <p:nvPr/>
        </p:nvSpPr>
        <p:spPr>
          <a:xfrm>
            <a:off x="7603161" y="4797175"/>
            <a:ext cx="1639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800">
                <a:latin typeface="Avenir"/>
                <a:ea typeface="Avenir"/>
                <a:cs typeface="Avenir"/>
                <a:sym typeface="Avenir"/>
              </a:rPr>
              <a:t>Image: Veikko Somerpuro</a:t>
            </a:r>
            <a:endParaRPr sz="800">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743"/>
        <p:cNvGrpSpPr/>
        <p:nvPr/>
      </p:nvGrpSpPr>
      <p:grpSpPr>
        <a:xfrm>
          <a:off x="0" y="0"/>
          <a:ext cx="0" cy="0"/>
          <a:chOff x="0" y="0"/>
          <a:chExt cx="0" cy="0"/>
        </a:xfrm>
      </p:grpSpPr>
      <p:sp>
        <p:nvSpPr>
          <p:cNvPr id="744" name="Google Shape;744;p94"/>
          <p:cNvSpPr txBox="1">
            <a:spLocks noGrp="1"/>
          </p:cNvSpPr>
          <p:nvPr>
            <p:ph type="title"/>
          </p:nvPr>
        </p:nvSpPr>
        <p:spPr>
          <a:xfrm>
            <a:off x="717275" y="416275"/>
            <a:ext cx="8055600" cy="77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a:t>Stara as partner in building the digital of mobility</a:t>
            </a:r>
            <a:endParaRPr/>
          </a:p>
        </p:txBody>
      </p:sp>
      <p:sp>
        <p:nvSpPr>
          <p:cNvPr id="745" name="Google Shape;745;p94"/>
          <p:cNvSpPr txBox="1">
            <a:spLocks noGrp="1"/>
          </p:cNvSpPr>
          <p:nvPr>
            <p:ph type="body" idx="1"/>
          </p:nvPr>
        </p:nvSpPr>
        <p:spPr>
          <a:xfrm>
            <a:off x="488675" y="2032000"/>
            <a:ext cx="8284200" cy="258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sz="1500">
                <a:solidFill>
                  <a:schemeClr val="dk1"/>
                </a:solidFill>
              </a:rPr>
              <a:t>Stara builds streets, parks and municipal engineering services – everything that a City’s infrastructure needs. In addition to this, Stara is in charge of approximately 70% of the public areas in Helsinki.</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457200" lvl="0" indent="-323850" algn="l" rtl="0">
              <a:spcBef>
                <a:spcPts val="0"/>
              </a:spcBef>
              <a:spcAft>
                <a:spcPts val="0"/>
              </a:spcAft>
              <a:buClr>
                <a:schemeClr val="dk1"/>
              </a:buClr>
              <a:buSzPts val="1500"/>
              <a:buChar char="●"/>
            </a:pPr>
            <a:r>
              <a:rPr lang="fi" sz="1500">
                <a:solidFill>
                  <a:schemeClr val="dk1"/>
                </a:solidFill>
              </a:rPr>
              <a:t>Received snow loads 155,361 pcs</a:t>
            </a:r>
            <a:endParaRPr sz="1500">
              <a:solidFill>
                <a:schemeClr val="dk1"/>
              </a:solidFill>
            </a:endParaRPr>
          </a:p>
          <a:p>
            <a:pPr marL="457200" lvl="0" indent="-323850" algn="l" rtl="0">
              <a:spcBef>
                <a:spcPts val="0"/>
              </a:spcBef>
              <a:spcAft>
                <a:spcPts val="0"/>
              </a:spcAft>
              <a:buClr>
                <a:schemeClr val="dk1"/>
              </a:buClr>
              <a:buSzPts val="1500"/>
              <a:buChar char="●"/>
            </a:pPr>
            <a:r>
              <a:rPr lang="fi" sz="1500">
                <a:solidFill>
                  <a:schemeClr val="dk1"/>
                </a:solidFill>
              </a:rPr>
              <a:t>Managed street areas 1,116 hectare (ha)*</a:t>
            </a:r>
            <a:endParaRPr sz="1500">
              <a:solidFill>
                <a:schemeClr val="dk1"/>
              </a:solidFill>
            </a:endParaRPr>
          </a:p>
          <a:p>
            <a:pPr marL="457200" lvl="0" indent="-323850" algn="l" rtl="0">
              <a:spcBef>
                <a:spcPts val="0"/>
              </a:spcBef>
              <a:spcAft>
                <a:spcPts val="0"/>
              </a:spcAft>
              <a:buClr>
                <a:schemeClr val="dk1"/>
              </a:buClr>
              <a:buSzPts val="1500"/>
              <a:buChar char="●"/>
            </a:pPr>
            <a:r>
              <a:rPr lang="fi" sz="1500">
                <a:solidFill>
                  <a:schemeClr val="dk1"/>
                </a:solidFill>
              </a:rPr>
              <a:t>281 ha of street greenery to be maintained</a:t>
            </a:r>
            <a:endParaRPr sz="1500">
              <a:solidFill>
                <a:schemeClr val="dk1"/>
              </a:solidFill>
            </a:endParaRPr>
          </a:p>
          <a:p>
            <a:pPr marL="457200" lvl="0" indent="-323850" algn="l" rtl="0">
              <a:spcBef>
                <a:spcPts val="0"/>
              </a:spcBef>
              <a:spcAft>
                <a:spcPts val="0"/>
              </a:spcAft>
              <a:buClr>
                <a:schemeClr val="dk1"/>
              </a:buClr>
              <a:buSzPts val="1500"/>
              <a:buChar char="●"/>
            </a:pPr>
            <a:r>
              <a:rPr lang="fi" sz="1500">
                <a:solidFill>
                  <a:schemeClr val="dk1"/>
                </a:solidFill>
              </a:rPr>
              <a:t>Managed park areas 876 ha</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fi" sz="1500">
                <a:solidFill>
                  <a:schemeClr val="dk1"/>
                </a:solidFill>
              </a:rPr>
              <a:t>*) hectare: a metric unit of square measure, equal to 100 ares (2.471 acres or 10,000 square meters).</a:t>
            </a:r>
            <a:endParaRPr sz="1500">
              <a:solidFill>
                <a:schemeClr val="dk1"/>
              </a:solidFill>
            </a:endParaRPr>
          </a:p>
          <a:p>
            <a:pPr marL="0" lvl="0" indent="0" algn="l" rtl="0">
              <a:spcBef>
                <a:spcPts val="0"/>
              </a:spcBef>
              <a:spcAft>
                <a:spcPts val="12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95"/>
          <p:cNvSpPr txBox="1">
            <a:spLocks noGrp="1"/>
          </p:cNvSpPr>
          <p:nvPr>
            <p:ph type="title"/>
          </p:nvPr>
        </p:nvSpPr>
        <p:spPr>
          <a:xfrm>
            <a:off x="717275" y="416270"/>
            <a:ext cx="5244600" cy="896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b="0"/>
              <a:t>LiiDi2 project’s scope</a:t>
            </a:r>
            <a:endParaRPr b="0"/>
          </a:p>
        </p:txBody>
      </p:sp>
      <p:sp>
        <p:nvSpPr>
          <p:cNvPr id="751" name="Google Shape;751;p95"/>
          <p:cNvSpPr>
            <a:spLocks noGrp="1"/>
          </p:cNvSpPr>
          <p:nvPr>
            <p:ph type="pic" idx="2"/>
          </p:nvPr>
        </p:nvSpPr>
        <p:spPr>
          <a:xfrm>
            <a:off x="6690275" y="1706125"/>
            <a:ext cx="2248200" cy="2957100"/>
          </a:xfrm>
          <a:prstGeom prst="rect">
            <a:avLst/>
          </a:prstGeom>
        </p:spPr>
      </p:sp>
      <p:sp>
        <p:nvSpPr>
          <p:cNvPr id="752" name="Google Shape;752;p95"/>
          <p:cNvSpPr txBox="1">
            <a:spLocks noGrp="1"/>
          </p:cNvSpPr>
          <p:nvPr>
            <p:ph type="body" idx="1"/>
          </p:nvPr>
        </p:nvSpPr>
        <p:spPr>
          <a:xfrm>
            <a:off x="488675" y="1919275"/>
            <a:ext cx="5473200" cy="2744100"/>
          </a:xfrm>
          <a:prstGeom prst="rect">
            <a:avLst/>
          </a:prstGeom>
        </p:spPr>
        <p:txBody>
          <a:bodyPr spcFirstLastPara="1" wrap="square" lIns="0" tIns="0" rIns="0" bIns="0" anchor="t" anchorCtr="0">
            <a:noAutofit/>
          </a:bodyPr>
          <a:lstStyle/>
          <a:p>
            <a:pPr marL="457200" lvl="0" indent="-330200" algn="l" rtl="0">
              <a:spcBef>
                <a:spcPts val="0"/>
              </a:spcBef>
              <a:spcAft>
                <a:spcPts val="0"/>
              </a:spcAft>
              <a:buClr>
                <a:schemeClr val="dk1"/>
              </a:buClr>
              <a:buSzPts val="1600"/>
              <a:buChar char="●"/>
            </a:pPr>
            <a:r>
              <a:rPr lang="fi" sz="1600" dirty="0">
                <a:solidFill>
                  <a:schemeClr val="dk1"/>
                </a:solidFill>
              </a:rPr>
              <a:t>The LiiDi2 project </a:t>
            </a:r>
            <a:r>
              <a:rPr lang="fi" sz="1600" b="1" dirty="0">
                <a:solidFill>
                  <a:schemeClr val="dk1"/>
                </a:solidFill>
              </a:rPr>
              <a:t>creates a model for the digital twin of mobility</a:t>
            </a:r>
            <a:r>
              <a:rPr lang="fi" sz="1600" dirty="0">
                <a:solidFill>
                  <a:schemeClr val="dk1"/>
                </a:solidFill>
              </a:rPr>
              <a:t> and develops new methods for collecting and making data available</a:t>
            </a:r>
            <a:endParaRPr sz="1600" dirty="0">
              <a:solidFill>
                <a:schemeClr val="dk1"/>
              </a:solidFill>
            </a:endParaRPr>
          </a:p>
          <a:p>
            <a:pPr marL="457200" lvl="0" indent="-330200" algn="l" rtl="0">
              <a:spcBef>
                <a:spcPts val="0"/>
              </a:spcBef>
              <a:spcAft>
                <a:spcPts val="0"/>
              </a:spcAft>
              <a:buClr>
                <a:schemeClr val="dk1"/>
              </a:buClr>
              <a:buSzPts val="1600"/>
              <a:buChar char="●"/>
            </a:pPr>
            <a:r>
              <a:rPr lang="fi" sz="1600" dirty="0">
                <a:solidFill>
                  <a:schemeClr val="dk1"/>
                </a:solidFill>
              </a:rPr>
              <a:t>The digital twin of mobility </a:t>
            </a:r>
            <a:r>
              <a:rPr lang="fi" sz="1600" b="1" dirty="0">
                <a:solidFill>
                  <a:schemeClr val="dk1"/>
                </a:solidFill>
              </a:rPr>
              <a:t>describes urban traffic, the traffic environment and conditions virtually</a:t>
            </a:r>
            <a:endParaRPr sz="1600" b="1" dirty="0">
              <a:solidFill>
                <a:schemeClr val="dk1"/>
              </a:solidFill>
            </a:endParaRPr>
          </a:p>
          <a:p>
            <a:pPr marL="457200" lvl="0" indent="-330200" algn="l" rtl="0">
              <a:spcBef>
                <a:spcPts val="0"/>
              </a:spcBef>
              <a:spcAft>
                <a:spcPts val="0"/>
              </a:spcAft>
              <a:buClr>
                <a:schemeClr val="dk1"/>
              </a:buClr>
              <a:buSzPts val="1600"/>
              <a:buChar char="●"/>
            </a:pPr>
            <a:r>
              <a:rPr lang="fi" sz="1600" dirty="0">
                <a:solidFill>
                  <a:schemeClr val="dk1"/>
                </a:solidFill>
              </a:rPr>
              <a:t>The digital twin for mobility </a:t>
            </a:r>
            <a:r>
              <a:rPr lang="fi" sz="1600" b="1" dirty="0">
                <a:solidFill>
                  <a:schemeClr val="dk1"/>
                </a:solidFill>
              </a:rPr>
              <a:t>brings together different data sources and, through their combination, opens up opportunities for the development of new services</a:t>
            </a:r>
            <a:r>
              <a:rPr lang="fi" sz="1600" dirty="0">
                <a:solidFill>
                  <a:schemeClr val="dk1"/>
                </a:solidFill>
              </a:rPr>
              <a:t> and a better functioning, liveable city</a:t>
            </a:r>
            <a:endParaRPr sz="1600" dirty="0">
              <a:solidFill>
                <a:schemeClr val="dk1"/>
              </a:solidFill>
            </a:endParaRPr>
          </a:p>
          <a:p>
            <a:pPr marL="457200" lvl="0" indent="0" algn="l" rtl="0">
              <a:spcBef>
                <a:spcPts val="0"/>
              </a:spcBef>
              <a:spcAft>
                <a:spcPts val="0"/>
              </a:spcAft>
              <a:buNone/>
            </a:pPr>
            <a:endParaRPr sz="1600" dirty="0">
              <a:solidFill>
                <a:schemeClr val="dk1"/>
              </a:solidFill>
            </a:endParaRPr>
          </a:p>
          <a:p>
            <a:pPr marL="0" lvl="0" indent="0" algn="l" rtl="0">
              <a:spcBef>
                <a:spcPts val="1200"/>
              </a:spcBef>
              <a:spcAft>
                <a:spcPts val="0"/>
              </a:spcAft>
              <a:buNone/>
            </a:pPr>
            <a:endParaRPr sz="1700" dirty="0">
              <a:solidFill>
                <a:schemeClr val="dk1"/>
              </a:solidFill>
            </a:endParaRPr>
          </a:p>
          <a:p>
            <a:pPr marL="0" lvl="0" indent="0" algn="l" rtl="0">
              <a:spcBef>
                <a:spcPts val="1200"/>
              </a:spcBef>
              <a:spcAft>
                <a:spcPts val="1200"/>
              </a:spcAft>
              <a:buNone/>
            </a:pPr>
            <a:endParaRPr dirty="0"/>
          </a:p>
        </p:txBody>
      </p:sp>
      <p:sp>
        <p:nvSpPr>
          <p:cNvPr id="753" name="Google Shape;753;p95"/>
          <p:cNvSpPr/>
          <p:nvPr/>
        </p:nvSpPr>
        <p:spPr>
          <a:xfrm>
            <a:off x="6886775" y="111674"/>
            <a:ext cx="1855200" cy="1855200"/>
          </a:xfrm>
          <a:prstGeom prst="teardrop">
            <a:avLst>
              <a:gd name="adj" fmla="val 1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5"/>
          <p:cNvSpPr txBox="1"/>
          <p:nvPr/>
        </p:nvSpPr>
        <p:spPr>
          <a:xfrm>
            <a:off x="7097975" y="111800"/>
            <a:ext cx="1555200" cy="1855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fi" sz="1300" b="1">
                <a:solidFill>
                  <a:schemeClr val="dk1"/>
                </a:solidFill>
                <a:latin typeface="Avenir"/>
                <a:ea typeface="Avenir"/>
                <a:cs typeface="Avenir"/>
                <a:sym typeface="Avenir"/>
              </a:rPr>
              <a:t>LiiDi2</a:t>
            </a:r>
            <a:r>
              <a:rPr lang="fi" sz="1300">
                <a:solidFill>
                  <a:schemeClr val="dk1"/>
                </a:solidFill>
                <a:latin typeface="Avenir"/>
                <a:ea typeface="Avenir"/>
                <a:cs typeface="Avenir"/>
                <a:sym typeface="Avenir"/>
              </a:rPr>
              <a:t> project 8/21-8/23</a:t>
            </a:r>
            <a:endParaRPr sz="1300">
              <a:solidFill>
                <a:schemeClr val="dk1"/>
              </a:solidFill>
              <a:latin typeface="Avenir"/>
              <a:ea typeface="Avenir"/>
              <a:cs typeface="Avenir"/>
              <a:sym typeface="Avenir"/>
            </a:endParaRPr>
          </a:p>
          <a:p>
            <a:pPr marL="0" lvl="0" indent="0" algn="ctr" rtl="0">
              <a:spcBef>
                <a:spcPts val="0"/>
              </a:spcBef>
              <a:spcAft>
                <a:spcPts val="0"/>
              </a:spcAft>
              <a:buClr>
                <a:schemeClr val="dk1"/>
              </a:buClr>
              <a:buSzPts val="1100"/>
              <a:buFont typeface="Arial"/>
              <a:buNone/>
            </a:pPr>
            <a:r>
              <a:rPr lang="fi" sz="1000" u="sng">
                <a:solidFill>
                  <a:srgbClr val="1155CC"/>
                </a:solidFill>
                <a:highlight>
                  <a:srgbClr val="FFFFFF"/>
                </a:highlight>
                <a:latin typeface="Avenir"/>
                <a:ea typeface="Avenir"/>
                <a:cs typeface="Avenir"/>
                <a:sym typeface="Avenir"/>
                <a:hlinkClick r:id="rId3">
                  <a:extLst>
                    <a:ext uri="{A12FA001-AC4F-418D-AE19-62706E023703}">
                      <ahyp:hlinkClr xmlns:ahyp="http://schemas.microsoft.com/office/drawing/2018/hyperlinkcolor" val="tx"/>
                    </a:ext>
                  </a:extLst>
                </a:hlinkClick>
              </a:rPr>
              <a:t>https://fvh.io/liidi2_en/</a:t>
            </a:r>
            <a:endParaRPr sz="1000">
              <a:solidFill>
                <a:schemeClr val="dk1"/>
              </a:solidFill>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96"/>
          <p:cNvSpPr txBox="1">
            <a:spLocks noGrp="1"/>
          </p:cNvSpPr>
          <p:nvPr>
            <p:ph type="title"/>
          </p:nvPr>
        </p:nvSpPr>
        <p:spPr>
          <a:xfrm>
            <a:off x="717275" y="416275"/>
            <a:ext cx="8055600" cy="77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b="0" dirty="0"/>
              <a:t>Digital Twin of Mobility</a:t>
            </a:r>
            <a:endParaRPr b="0" dirty="0"/>
          </a:p>
        </p:txBody>
      </p:sp>
      <p:sp>
        <p:nvSpPr>
          <p:cNvPr id="760" name="Google Shape;760;p96"/>
          <p:cNvSpPr txBox="1">
            <a:spLocks noGrp="1"/>
          </p:cNvSpPr>
          <p:nvPr>
            <p:ph type="body" idx="1"/>
          </p:nvPr>
        </p:nvSpPr>
        <p:spPr>
          <a:xfrm>
            <a:off x="4689575" y="2234150"/>
            <a:ext cx="4083300" cy="2588700"/>
          </a:xfrm>
          <a:prstGeom prst="rect">
            <a:avLst/>
          </a:prstGeom>
        </p:spPr>
        <p:txBody>
          <a:bodyPr spcFirstLastPara="1" wrap="square" lIns="0" tIns="0" rIns="0" bIns="0" anchor="t" anchorCtr="0">
            <a:noAutofit/>
          </a:bodyPr>
          <a:lstStyle/>
          <a:p>
            <a:pPr marL="457200" lvl="0" indent="-317500" algn="l" rtl="0">
              <a:lnSpc>
                <a:spcPct val="80000"/>
              </a:lnSpc>
              <a:spcBef>
                <a:spcPts val="0"/>
              </a:spcBef>
              <a:spcAft>
                <a:spcPts val="0"/>
              </a:spcAft>
              <a:buClr>
                <a:schemeClr val="dk1"/>
              </a:buClr>
              <a:buSzPts val="1400"/>
              <a:buChar char="●"/>
            </a:pPr>
            <a:r>
              <a:rPr lang="fi" sz="1400" b="1">
                <a:solidFill>
                  <a:schemeClr val="dk1"/>
                </a:solidFill>
              </a:rPr>
              <a:t>Infrastructure &amp; traffic environment</a:t>
            </a:r>
            <a:endParaRPr sz="1400" b="1">
              <a:solidFill>
                <a:schemeClr val="dk1"/>
              </a:solidFill>
            </a:endParaRPr>
          </a:p>
          <a:p>
            <a:pPr marL="457200" lvl="0" indent="0" algn="l" rtl="0">
              <a:lnSpc>
                <a:spcPct val="80000"/>
              </a:lnSpc>
              <a:spcBef>
                <a:spcPts val="0"/>
              </a:spcBef>
              <a:spcAft>
                <a:spcPts val="0"/>
              </a:spcAft>
              <a:buNone/>
            </a:pPr>
            <a:r>
              <a:rPr lang="fi" sz="1400">
                <a:solidFill>
                  <a:schemeClr val="dk1"/>
                </a:solidFill>
              </a:rPr>
              <a:t>E.g. street structures, traffic signs, infrastructure condition</a:t>
            </a:r>
            <a:br>
              <a:rPr lang="fi" sz="1400">
                <a:solidFill>
                  <a:schemeClr val="dk1"/>
                </a:solidFill>
              </a:rPr>
            </a:br>
            <a:endParaRPr sz="1400">
              <a:solidFill>
                <a:schemeClr val="dk1"/>
              </a:solidFill>
            </a:endParaRPr>
          </a:p>
          <a:p>
            <a:pPr marL="457200" lvl="0" indent="-317500" algn="l" rtl="0">
              <a:lnSpc>
                <a:spcPct val="80000"/>
              </a:lnSpc>
              <a:spcBef>
                <a:spcPts val="0"/>
              </a:spcBef>
              <a:spcAft>
                <a:spcPts val="0"/>
              </a:spcAft>
              <a:buClr>
                <a:schemeClr val="dk1"/>
              </a:buClr>
              <a:buSzPts val="1400"/>
              <a:buChar char="●"/>
            </a:pPr>
            <a:r>
              <a:rPr lang="fi" sz="1400" b="1">
                <a:solidFill>
                  <a:schemeClr val="dk1"/>
                </a:solidFill>
              </a:rPr>
              <a:t>Traffic and movement</a:t>
            </a:r>
            <a:endParaRPr sz="1400" b="1">
              <a:solidFill>
                <a:schemeClr val="dk1"/>
              </a:solidFill>
            </a:endParaRPr>
          </a:p>
          <a:p>
            <a:pPr marL="457200" lvl="0" indent="0" algn="l" rtl="0">
              <a:lnSpc>
                <a:spcPct val="80000"/>
              </a:lnSpc>
              <a:spcBef>
                <a:spcPts val="0"/>
              </a:spcBef>
              <a:spcAft>
                <a:spcPts val="0"/>
              </a:spcAft>
              <a:buNone/>
            </a:pPr>
            <a:r>
              <a:rPr lang="fi" sz="1400">
                <a:solidFill>
                  <a:schemeClr val="dk1"/>
                </a:solidFill>
              </a:rPr>
              <a:t>E.g. public and private vehicle traffic, number of vehicles, light traffic: cyclists, scooters, pedestrians, quantities, flow</a:t>
            </a:r>
            <a:br>
              <a:rPr lang="fi" sz="1400">
                <a:solidFill>
                  <a:schemeClr val="dk1"/>
                </a:solidFill>
              </a:rPr>
            </a:br>
            <a:endParaRPr sz="1400">
              <a:solidFill>
                <a:schemeClr val="dk1"/>
              </a:solidFill>
            </a:endParaRPr>
          </a:p>
          <a:p>
            <a:pPr marL="457200" lvl="0" indent="-317500" algn="l" rtl="0">
              <a:lnSpc>
                <a:spcPct val="80000"/>
              </a:lnSpc>
              <a:spcBef>
                <a:spcPts val="0"/>
              </a:spcBef>
              <a:spcAft>
                <a:spcPts val="0"/>
              </a:spcAft>
              <a:buClr>
                <a:schemeClr val="dk1"/>
              </a:buClr>
              <a:buSzPts val="1400"/>
              <a:buChar char="●"/>
            </a:pPr>
            <a:r>
              <a:rPr lang="fi" sz="1400" b="1">
                <a:solidFill>
                  <a:schemeClr val="dk1"/>
                </a:solidFill>
              </a:rPr>
              <a:t>Circumstances &amp; context</a:t>
            </a:r>
            <a:endParaRPr sz="1400" b="1">
              <a:solidFill>
                <a:schemeClr val="dk1"/>
              </a:solidFill>
            </a:endParaRPr>
          </a:p>
          <a:p>
            <a:pPr marL="457200" lvl="0" indent="0" algn="l" rtl="0">
              <a:lnSpc>
                <a:spcPct val="80000"/>
              </a:lnSpc>
              <a:spcBef>
                <a:spcPts val="0"/>
              </a:spcBef>
              <a:spcAft>
                <a:spcPts val="0"/>
              </a:spcAft>
              <a:buClr>
                <a:schemeClr val="dk1"/>
              </a:buClr>
              <a:buSzPts val="1100"/>
              <a:buFont typeface="Arial"/>
              <a:buNone/>
            </a:pPr>
            <a:r>
              <a:rPr lang="fi" sz="1400">
                <a:solidFill>
                  <a:schemeClr val="dk1"/>
                </a:solidFill>
              </a:rPr>
              <a:t>E.g. weather conditions, air quality, road works, events, residents' feedback</a:t>
            </a:r>
            <a:endParaRPr sz="1400">
              <a:solidFill>
                <a:schemeClr val="dk1"/>
              </a:solidFill>
            </a:endParaRPr>
          </a:p>
          <a:p>
            <a:pPr marL="457200" lvl="0" indent="0" algn="l" rtl="0">
              <a:lnSpc>
                <a:spcPct val="80000"/>
              </a:lnSpc>
              <a:spcBef>
                <a:spcPts val="0"/>
              </a:spcBef>
              <a:spcAft>
                <a:spcPts val="0"/>
              </a:spcAft>
              <a:buNone/>
            </a:pPr>
            <a:endParaRPr sz="1400" b="1">
              <a:solidFill>
                <a:schemeClr val="dk1"/>
              </a:solidFill>
            </a:endParaRPr>
          </a:p>
        </p:txBody>
      </p:sp>
      <p:sp>
        <p:nvSpPr>
          <p:cNvPr id="761" name="Google Shape;761;p96"/>
          <p:cNvSpPr/>
          <p:nvPr/>
        </p:nvSpPr>
        <p:spPr>
          <a:xfrm>
            <a:off x="1297286" y="2577654"/>
            <a:ext cx="1985700" cy="1317300"/>
          </a:xfrm>
          <a:prstGeom prst="triangle">
            <a:avLst>
              <a:gd name="adj" fmla="val 50406"/>
            </a:avLst>
          </a:prstGeom>
          <a:noFill/>
          <a:ln w="38100" cap="flat" cmpd="sng">
            <a:solidFill>
              <a:srgbClr val="00ADD2"/>
            </a:solidFill>
            <a:prstDash val="dot"/>
            <a:round/>
            <a:headEnd type="none" w="sm" len="sm"/>
            <a:tailEnd type="none" w="sm" len="sm"/>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fi" sz="1100" b="1" i="1"/>
              <a:t>Digital Twin of Mobility</a:t>
            </a:r>
            <a:endParaRPr sz="1100" b="1" i="1" u="none" strike="noStrike" cap="none">
              <a:solidFill>
                <a:srgbClr val="000000"/>
              </a:solidFill>
              <a:latin typeface="Arial"/>
              <a:ea typeface="Arial"/>
              <a:cs typeface="Arial"/>
              <a:sym typeface="Arial"/>
            </a:endParaRPr>
          </a:p>
        </p:txBody>
      </p:sp>
      <p:sp>
        <p:nvSpPr>
          <p:cNvPr id="762" name="Google Shape;762;p96"/>
          <p:cNvSpPr/>
          <p:nvPr/>
        </p:nvSpPr>
        <p:spPr>
          <a:xfrm>
            <a:off x="1647630" y="2112650"/>
            <a:ext cx="1299600" cy="516000"/>
          </a:xfrm>
          <a:prstGeom prst="roundRect">
            <a:avLst>
              <a:gd name="adj" fmla="val 16667"/>
            </a:avLst>
          </a:prstGeom>
          <a:solidFill>
            <a:srgbClr val="44546A"/>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i" sz="1200" b="1">
                <a:solidFill>
                  <a:srgbClr val="FFFFFF"/>
                </a:solidFill>
              </a:rPr>
              <a:t>Infrastructure</a:t>
            </a:r>
            <a:endParaRPr sz="1200" b="1" i="0" u="none" strike="noStrike" cap="none">
              <a:solidFill>
                <a:srgbClr val="FFFFFF"/>
              </a:solidFill>
              <a:latin typeface="Arial"/>
              <a:ea typeface="Arial"/>
              <a:cs typeface="Arial"/>
              <a:sym typeface="Arial"/>
            </a:endParaRPr>
          </a:p>
        </p:txBody>
      </p:sp>
      <p:sp>
        <p:nvSpPr>
          <p:cNvPr id="763" name="Google Shape;763;p96"/>
          <p:cNvSpPr/>
          <p:nvPr/>
        </p:nvSpPr>
        <p:spPr>
          <a:xfrm>
            <a:off x="521574" y="3786917"/>
            <a:ext cx="1052100" cy="516000"/>
          </a:xfrm>
          <a:prstGeom prst="roundRect">
            <a:avLst>
              <a:gd name="adj" fmla="val 16667"/>
            </a:avLst>
          </a:prstGeom>
          <a:solidFill>
            <a:srgbClr val="FF5000"/>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i" sz="1200" b="1">
                <a:solidFill>
                  <a:srgbClr val="FFFFFF"/>
                </a:solidFill>
              </a:rPr>
              <a:t>Traffic</a:t>
            </a:r>
            <a:endParaRPr sz="1200" b="1" i="0" u="none" strike="noStrike" cap="none">
              <a:solidFill>
                <a:srgbClr val="FFFFFF"/>
              </a:solidFill>
              <a:latin typeface="Arial"/>
              <a:ea typeface="Arial"/>
              <a:cs typeface="Arial"/>
              <a:sym typeface="Arial"/>
            </a:endParaRPr>
          </a:p>
        </p:txBody>
      </p:sp>
      <p:sp>
        <p:nvSpPr>
          <p:cNvPr id="764" name="Google Shape;764;p96"/>
          <p:cNvSpPr/>
          <p:nvPr/>
        </p:nvSpPr>
        <p:spPr>
          <a:xfrm>
            <a:off x="2976177" y="3786917"/>
            <a:ext cx="1052100" cy="516000"/>
          </a:xfrm>
          <a:prstGeom prst="roundRect">
            <a:avLst>
              <a:gd name="adj" fmla="val 16667"/>
            </a:avLst>
          </a:prstGeom>
          <a:solidFill>
            <a:srgbClr val="00A896"/>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fi" sz="1200" b="1">
                <a:solidFill>
                  <a:srgbClr val="FFFFFF"/>
                </a:solidFill>
              </a:rPr>
              <a:t>Conditions</a:t>
            </a:r>
            <a:endParaRPr sz="1200" b="1" i="0" u="none" strike="noStrike" cap="none">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97"/>
          <p:cNvSpPr txBox="1"/>
          <p:nvPr/>
        </p:nvSpPr>
        <p:spPr>
          <a:xfrm>
            <a:off x="1089475" y="1964175"/>
            <a:ext cx="855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2"/>
                </a:solidFill>
              </a:rPr>
              <a:t>Contract</a:t>
            </a:r>
            <a:endParaRPr sz="1200" i="1">
              <a:solidFill>
                <a:schemeClr val="accent2"/>
              </a:solidFill>
            </a:endParaRPr>
          </a:p>
        </p:txBody>
      </p:sp>
      <p:pic>
        <p:nvPicPr>
          <p:cNvPr id="771" name="Google Shape;771;p97"/>
          <p:cNvPicPr preferRelativeResize="0"/>
          <p:nvPr/>
        </p:nvPicPr>
        <p:blipFill>
          <a:blip r:embed="rId3">
            <a:alphaModFix/>
          </a:blip>
          <a:stretch>
            <a:fillRect/>
          </a:stretch>
        </p:blipFill>
        <p:spPr>
          <a:xfrm>
            <a:off x="3094738" y="1090826"/>
            <a:ext cx="459050" cy="459050"/>
          </a:xfrm>
          <a:prstGeom prst="rect">
            <a:avLst/>
          </a:prstGeom>
          <a:noFill/>
          <a:ln>
            <a:noFill/>
          </a:ln>
        </p:spPr>
      </p:pic>
      <p:sp>
        <p:nvSpPr>
          <p:cNvPr id="772" name="Google Shape;772;p97"/>
          <p:cNvSpPr txBox="1"/>
          <p:nvPr/>
        </p:nvSpPr>
        <p:spPr>
          <a:xfrm>
            <a:off x="1713313" y="1065700"/>
            <a:ext cx="13839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i" sz="1200" b="1"/>
              <a:t>Mapper /</a:t>
            </a:r>
            <a:endParaRPr sz="1200" b="1"/>
          </a:p>
          <a:p>
            <a:pPr marL="0" lvl="0" indent="0" algn="r" rtl="0">
              <a:spcBef>
                <a:spcPts val="0"/>
              </a:spcBef>
              <a:spcAft>
                <a:spcPts val="0"/>
              </a:spcAft>
              <a:buNone/>
            </a:pPr>
            <a:r>
              <a:rPr lang="fi" sz="1200" b="1"/>
              <a:t>Data producer</a:t>
            </a:r>
            <a:endParaRPr sz="1200" b="1"/>
          </a:p>
        </p:txBody>
      </p:sp>
      <p:pic>
        <p:nvPicPr>
          <p:cNvPr id="773" name="Google Shape;773;p97"/>
          <p:cNvPicPr preferRelativeResize="0"/>
          <p:nvPr/>
        </p:nvPicPr>
        <p:blipFill>
          <a:blip r:embed="rId4">
            <a:alphaModFix/>
          </a:blip>
          <a:stretch>
            <a:fillRect/>
          </a:stretch>
        </p:blipFill>
        <p:spPr>
          <a:xfrm>
            <a:off x="5496825" y="1113225"/>
            <a:ext cx="459050" cy="459050"/>
          </a:xfrm>
          <a:prstGeom prst="rect">
            <a:avLst/>
          </a:prstGeom>
          <a:noFill/>
          <a:ln>
            <a:noFill/>
          </a:ln>
        </p:spPr>
      </p:pic>
      <p:sp>
        <p:nvSpPr>
          <p:cNvPr id="774" name="Google Shape;774;p97"/>
          <p:cNvSpPr txBox="1"/>
          <p:nvPr/>
        </p:nvSpPr>
        <p:spPr>
          <a:xfrm>
            <a:off x="5955875" y="1065700"/>
            <a:ext cx="1852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b="1">
                <a:solidFill>
                  <a:schemeClr val="dk1"/>
                </a:solidFill>
              </a:rPr>
              <a:t>Data processor</a:t>
            </a:r>
            <a:br>
              <a:rPr lang="fi" sz="1200" b="1">
                <a:solidFill>
                  <a:schemeClr val="dk1"/>
                </a:solidFill>
              </a:rPr>
            </a:br>
            <a:r>
              <a:rPr lang="fi" sz="1200" b="1">
                <a:solidFill>
                  <a:schemeClr val="dk1"/>
                </a:solidFill>
              </a:rPr>
              <a:t>service</a:t>
            </a:r>
            <a:endParaRPr sz="1200" b="1">
              <a:solidFill>
                <a:schemeClr val="dk1"/>
              </a:solidFill>
            </a:endParaRPr>
          </a:p>
        </p:txBody>
      </p:sp>
      <p:cxnSp>
        <p:nvCxnSpPr>
          <p:cNvPr id="775" name="Google Shape;775;p97"/>
          <p:cNvCxnSpPr/>
          <p:nvPr/>
        </p:nvCxnSpPr>
        <p:spPr>
          <a:xfrm>
            <a:off x="3904325" y="1365150"/>
            <a:ext cx="1247400" cy="0"/>
          </a:xfrm>
          <a:prstGeom prst="straightConnector1">
            <a:avLst/>
          </a:prstGeom>
          <a:noFill/>
          <a:ln w="28575" cap="flat" cmpd="sng">
            <a:solidFill>
              <a:schemeClr val="dk1"/>
            </a:solidFill>
            <a:prstDash val="solid"/>
            <a:round/>
            <a:headEnd type="none" w="med" len="med"/>
            <a:tailEnd type="stealth" w="med" len="med"/>
          </a:ln>
        </p:spPr>
      </p:cxnSp>
      <p:pic>
        <p:nvPicPr>
          <p:cNvPr id="776" name="Google Shape;776;p97"/>
          <p:cNvPicPr preferRelativeResize="0"/>
          <p:nvPr/>
        </p:nvPicPr>
        <p:blipFill>
          <a:blip r:embed="rId5">
            <a:alphaModFix/>
          </a:blip>
          <a:stretch>
            <a:fillRect/>
          </a:stretch>
        </p:blipFill>
        <p:spPr>
          <a:xfrm>
            <a:off x="4160038" y="1138950"/>
            <a:ext cx="188300" cy="188300"/>
          </a:xfrm>
          <a:prstGeom prst="rect">
            <a:avLst/>
          </a:prstGeom>
          <a:noFill/>
          <a:ln>
            <a:noFill/>
          </a:ln>
        </p:spPr>
      </p:pic>
      <p:sp>
        <p:nvSpPr>
          <p:cNvPr id="777" name="Google Shape;777;p97"/>
          <p:cNvSpPr txBox="1"/>
          <p:nvPr/>
        </p:nvSpPr>
        <p:spPr>
          <a:xfrm>
            <a:off x="4256313" y="1048450"/>
            <a:ext cx="64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2"/>
                </a:solidFill>
              </a:rPr>
              <a:t>Files</a:t>
            </a:r>
            <a:endParaRPr sz="1200" i="1">
              <a:solidFill>
                <a:schemeClr val="accent2"/>
              </a:solidFill>
            </a:endParaRPr>
          </a:p>
        </p:txBody>
      </p:sp>
      <p:pic>
        <p:nvPicPr>
          <p:cNvPr id="778" name="Google Shape;778;p97"/>
          <p:cNvPicPr preferRelativeResize="0"/>
          <p:nvPr/>
        </p:nvPicPr>
        <p:blipFill>
          <a:blip r:embed="rId6">
            <a:alphaModFix/>
          </a:blip>
          <a:stretch>
            <a:fillRect/>
          </a:stretch>
        </p:blipFill>
        <p:spPr>
          <a:xfrm>
            <a:off x="3094738" y="1768425"/>
            <a:ext cx="459050" cy="459050"/>
          </a:xfrm>
          <a:prstGeom prst="rect">
            <a:avLst/>
          </a:prstGeom>
          <a:noFill/>
          <a:ln>
            <a:noFill/>
          </a:ln>
        </p:spPr>
      </p:pic>
      <p:sp>
        <p:nvSpPr>
          <p:cNvPr id="779" name="Google Shape;779;p97"/>
          <p:cNvSpPr txBox="1"/>
          <p:nvPr/>
        </p:nvSpPr>
        <p:spPr>
          <a:xfrm>
            <a:off x="1713325" y="1720900"/>
            <a:ext cx="13839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i" sz="1200" b="1">
                <a:solidFill>
                  <a:schemeClr val="dk1"/>
                </a:solidFill>
              </a:rPr>
              <a:t>Contractor /</a:t>
            </a:r>
            <a:endParaRPr sz="1200" b="1">
              <a:solidFill>
                <a:schemeClr val="dk1"/>
              </a:solidFill>
            </a:endParaRPr>
          </a:p>
          <a:p>
            <a:pPr marL="0" lvl="0" indent="0" algn="r" rtl="0">
              <a:spcBef>
                <a:spcPts val="0"/>
              </a:spcBef>
              <a:spcAft>
                <a:spcPts val="0"/>
              </a:spcAft>
              <a:buNone/>
            </a:pPr>
            <a:r>
              <a:rPr lang="fi" sz="1200" b="1"/>
              <a:t>Data producer</a:t>
            </a:r>
            <a:endParaRPr sz="1200" b="1"/>
          </a:p>
        </p:txBody>
      </p:sp>
      <p:pic>
        <p:nvPicPr>
          <p:cNvPr id="780" name="Google Shape;780;p97"/>
          <p:cNvPicPr preferRelativeResize="0"/>
          <p:nvPr/>
        </p:nvPicPr>
        <p:blipFill>
          <a:blip r:embed="rId7">
            <a:alphaModFix/>
          </a:blip>
          <a:stretch>
            <a:fillRect/>
          </a:stretch>
        </p:blipFill>
        <p:spPr>
          <a:xfrm>
            <a:off x="5496825" y="2671050"/>
            <a:ext cx="459050" cy="459050"/>
          </a:xfrm>
          <a:prstGeom prst="rect">
            <a:avLst/>
          </a:prstGeom>
          <a:noFill/>
          <a:ln>
            <a:noFill/>
          </a:ln>
        </p:spPr>
      </p:pic>
      <p:cxnSp>
        <p:nvCxnSpPr>
          <p:cNvPr id="781" name="Google Shape;781;p97"/>
          <p:cNvCxnSpPr/>
          <p:nvPr/>
        </p:nvCxnSpPr>
        <p:spPr>
          <a:xfrm>
            <a:off x="5718200" y="1662300"/>
            <a:ext cx="0" cy="871200"/>
          </a:xfrm>
          <a:prstGeom prst="straightConnector1">
            <a:avLst/>
          </a:prstGeom>
          <a:noFill/>
          <a:ln w="28575" cap="flat" cmpd="sng">
            <a:solidFill>
              <a:schemeClr val="accent1"/>
            </a:solidFill>
            <a:prstDash val="solid"/>
            <a:round/>
            <a:headEnd type="stealth" w="med" len="med"/>
            <a:tailEnd type="stealth" w="med" len="med"/>
          </a:ln>
        </p:spPr>
      </p:cxnSp>
      <p:cxnSp>
        <p:nvCxnSpPr>
          <p:cNvPr id="782" name="Google Shape;782;p97"/>
          <p:cNvCxnSpPr/>
          <p:nvPr/>
        </p:nvCxnSpPr>
        <p:spPr>
          <a:xfrm>
            <a:off x="3904788" y="2178925"/>
            <a:ext cx="1334400" cy="514500"/>
          </a:xfrm>
          <a:prstGeom prst="straightConnector1">
            <a:avLst/>
          </a:prstGeom>
          <a:noFill/>
          <a:ln w="28575" cap="flat" cmpd="sng">
            <a:solidFill>
              <a:schemeClr val="accent1"/>
            </a:solidFill>
            <a:prstDash val="solid"/>
            <a:round/>
            <a:headEnd type="stealth" w="med" len="med"/>
            <a:tailEnd type="stealth" w="med" len="med"/>
          </a:ln>
        </p:spPr>
      </p:cxnSp>
      <p:sp>
        <p:nvSpPr>
          <p:cNvPr id="783" name="Google Shape;783;p97"/>
          <p:cNvSpPr txBox="1"/>
          <p:nvPr/>
        </p:nvSpPr>
        <p:spPr>
          <a:xfrm>
            <a:off x="4440300" y="2114175"/>
            <a:ext cx="64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1"/>
                </a:solidFill>
              </a:rPr>
              <a:t>API</a:t>
            </a:r>
            <a:endParaRPr sz="1200" i="1">
              <a:solidFill>
                <a:schemeClr val="accent1"/>
              </a:solidFill>
            </a:endParaRPr>
          </a:p>
        </p:txBody>
      </p:sp>
      <p:sp>
        <p:nvSpPr>
          <p:cNvPr id="784" name="Google Shape;784;p97"/>
          <p:cNvSpPr txBox="1"/>
          <p:nvPr/>
        </p:nvSpPr>
        <p:spPr>
          <a:xfrm>
            <a:off x="5707450" y="1890488"/>
            <a:ext cx="64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1"/>
                </a:solidFill>
              </a:rPr>
              <a:t>API</a:t>
            </a:r>
            <a:endParaRPr sz="1200" i="1">
              <a:solidFill>
                <a:schemeClr val="accent1"/>
              </a:solidFill>
            </a:endParaRPr>
          </a:p>
        </p:txBody>
      </p:sp>
      <p:pic>
        <p:nvPicPr>
          <p:cNvPr id="785" name="Google Shape;785;p97"/>
          <p:cNvPicPr preferRelativeResize="0"/>
          <p:nvPr/>
        </p:nvPicPr>
        <p:blipFill>
          <a:blip r:embed="rId8">
            <a:alphaModFix/>
          </a:blip>
          <a:stretch>
            <a:fillRect/>
          </a:stretch>
        </p:blipFill>
        <p:spPr>
          <a:xfrm>
            <a:off x="3094738" y="2671050"/>
            <a:ext cx="459050" cy="459050"/>
          </a:xfrm>
          <a:prstGeom prst="rect">
            <a:avLst/>
          </a:prstGeom>
          <a:noFill/>
          <a:ln>
            <a:noFill/>
          </a:ln>
        </p:spPr>
      </p:pic>
      <p:sp>
        <p:nvSpPr>
          <p:cNvPr id="786" name="Google Shape;786;p97"/>
          <p:cNvSpPr txBox="1"/>
          <p:nvPr/>
        </p:nvSpPr>
        <p:spPr>
          <a:xfrm>
            <a:off x="973000" y="2677838"/>
            <a:ext cx="1852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i" sz="1200" b="1">
                <a:solidFill>
                  <a:schemeClr val="dk1"/>
                </a:solidFill>
              </a:rPr>
              <a:t>Analysis tool</a:t>
            </a:r>
            <a:endParaRPr sz="1200" b="1">
              <a:solidFill>
                <a:schemeClr val="dk1"/>
              </a:solidFill>
            </a:endParaRPr>
          </a:p>
        </p:txBody>
      </p:sp>
      <p:cxnSp>
        <p:nvCxnSpPr>
          <p:cNvPr id="787" name="Google Shape;787;p97"/>
          <p:cNvCxnSpPr/>
          <p:nvPr/>
        </p:nvCxnSpPr>
        <p:spPr>
          <a:xfrm rot="10800000">
            <a:off x="3803650" y="2922388"/>
            <a:ext cx="1422300" cy="0"/>
          </a:xfrm>
          <a:prstGeom prst="straightConnector1">
            <a:avLst/>
          </a:prstGeom>
          <a:noFill/>
          <a:ln w="28575" cap="flat" cmpd="sng">
            <a:solidFill>
              <a:schemeClr val="accent1"/>
            </a:solidFill>
            <a:prstDash val="solid"/>
            <a:round/>
            <a:headEnd type="none" w="med" len="med"/>
            <a:tailEnd type="stealth" w="med" len="med"/>
          </a:ln>
        </p:spPr>
      </p:cxnSp>
      <p:sp>
        <p:nvSpPr>
          <p:cNvPr id="788" name="Google Shape;788;p97"/>
          <p:cNvSpPr txBox="1"/>
          <p:nvPr/>
        </p:nvSpPr>
        <p:spPr>
          <a:xfrm>
            <a:off x="4316800" y="2612363"/>
            <a:ext cx="64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1"/>
                </a:solidFill>
              </a:rPr>
              <a:t>API</a:t>
            </a:r>
            <a:endParaRPr sz="1200" i="1">
              <a:solidFill>
                <a:schemeClr val="accent1"/>
              </a:solidFill>
            </a:endParaRPr>
          </a:p>
        </p:txBody>
      </p:sp>
      <p:pic>
        <p:nvPicPr>
          <p:cNvPr id="789" name="Google Shape;789;p97"/>
          <p:cNvPicPr preferRelativeResize="0"/>
          <p:nvPr/>
        </p:nvPicPr>
        <p:blipFill>
          <a:blip r:embed="rId9">
            <a:alphaModFix/>
          </a:blip>
          <a:stretch>
            <a:fillRect/>
          </a:stretch>
        </p:blipFill>
        <p:spPr>
          <a:xfrm>
            <a:off x="5488675" y="4181350"/>
            <a:ext cx="459050" cy="459050"/>
          </a:xfrm>
          <a:prstGeom prst="rect">
            <a:avLst/>
          </a:prstGeom>
          <a:noFill/>
          <a:ln>
            <a:noFill/>
          </a:ln>
        </p:spPr>
      </p:pic>
      <p:cxnSp>
        <p:nvCxnSpPr>
          <p:cNvPr id="790" name="Google Shape;790;p97"/>
          <p:cNvCxnSpPr/>
          <p:nvPr/>
        </p:nvCxnSpPr>
        <p:spPr>
          <a:xfrm>
            <a:off x="5718200" y="3253375"/>
            <a:ext cx="0" cy="906900"/>
          </a:xfrm>
          <a:prstGeom prst="straightConnector1">
            <a:avLst/>
          </a:prstGeom>
          <a:noFill/>
          <a:ln w="28575" cap="flat" cmpd="sng">
            <a:solidFill>
              <a:schemeClr val="accent1"/>
            </a:solidFill>
            <a:prstDash val="solid"/>
            <a:round/>
            <a:headEnd type="none" w="med" len="med"/>
            <a:tailEnd type="stealth" w="med" len="med"/>
          </a:ln>
        </p:spPr>
      </p:cxnSp>
      <p:sp>
        <p:nvSpPr>
          <p:cNvPr id="791" name="Google Shape;791;p97"/>
          <p:cNvSpPr txBox="1"/>
          <p:nvPr/>
        </p:nvSpPr>
        <p:spPr>
          <a:xfrm>
            <a:off x="5707450" y="3448638"/>
            <a:ext cx="64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1"/>
                </a:solidFill>
              </a:rPr>
              <a:t>API</a:t>
            </a:r>
            <a:endParaRPr sz="1200" i="1">
              <a:solidFill>
                <a:schemeClr val="accent1"/>
              </a:solidFill>
            </a:endParaRPr>
          </a:p>
        </p:txBody>
      </p:sp>
      <p:sp>
        <p:nvSpPr>
          <p:cNvPr id="792" name="Google Shape;792;p97"/>
          <p:cNvSpPr txBox="1"/>
          <p:nvPr/>
        </p:nvSpPr>
        <p:spPr>
          <a:xfrm>
            <a:off x="5955875" y="4228875"/>
            <a:ext cx="1852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b="1"/>
              <a:t>Data market </a:t>
            </a:r>
            <a:endParaRPr sz="1200" b="1"/>
          </a:p>
        </p:txBody>
      </p:sp>
      <p:cxnSp>
        <p:nvCxnSpPr>
          <p:cNvPr id="793" name="Google Shape;793;p97"/>
          <p:cNvCxnSpPr/>
          <p:nvPr/>
        </p:nvCxnSpPr>
        <p:spPr>
          <a:xfrm rot="10800000">
            <a:off x="3724300" y="3165200"/>
            <a:ext cx="1691100" cy="1082100"/>
          </a:xfrm>
          <a:prstGeom prst="straightConnector1">
            <a:avLst/>
          </a:prstGeom>
          <a:noFill/>
          <a:ln w="28575" cap="flat" cmpd="sng">
            <a:solidFill>
              <a:schemeClr val="accent1"/>
            </a:solidFill>
            <a:prstDash val="solid"/>
            <a:round/>
            <a:headEnd type="none" w="med" len="med"/>
            <a:tailEnd type="stealth" w="med" len="med"/>
          </a:ln>
        </p:spPr>
      </p:cxnSp>
      <p:sp>
        <p:nvSpPr>
          <p:cNvPr id="794" name="Google Shape;794;p97"/>
          <p:cNvSpPr txBox="1"/>
          <p:nvPr/>
        </p:nvSpPr>
        <p:spPr>
          <a:xfrm>
            <a:off x="4527275" y="3455700"/>
            <a:ext cx="64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1"/>
                </a:solidFill>
              </a:rPr>
              <a:t>API</a:t>
            </a:r>
            <a:endParaRPr sz="1200" i="1">
              <a:solidFill>
                <a:schemeClr val="accent1"/>
              </a:solidFill>
            </a:endParaRPr>
          </a:p>
        </p:txBody>
      </p:sp>
      <p:pic>
        <p:nvPicPr>
          <p:cNvPr id="795" name="Google Shape;795;p97"/>
          <p:cNvPicPr preferRelativeResize="0"/>
          <p:nvPr/>
        </p:nvPicPr>
        <p:blipFill>
          <a:blip r:embed="rId10">
            <a:alphaModFix/>
          </a:blip>
          <a:stretch>
            <a:fillRect/>
          </a:stretch>
        </p:blipFill>
        <p:spPr>
          <a:xfrm>
            <a:off x="2037638" y="4181363"/>
            <a:ext cx="459050" cy="459050"/>
          </a:xfrm>
          <a:prstGeom prst="rect">
            <a:avLst/>
          </a:prstGeom>
          <a:noFill/>
          <a:ln>
            <a:noFill/>
          </a:ln>
        </p:spPr>
      </p:pic>
      <p:pic>
        <p:nvPicPr>
          <p:cNvPr id="796" name="Google Shape;796;p97"/>
          <p:cNvPicPr preferRelativeResize="0"/>
          <p:nvPr/>
        </p:nvPicPr>
        <p:blipFill>
          <a:blip r:embed="rId11">
            <a:alphaModFix/>
          </a:blip>
          <a:stretch>
            <a:fillRect/>
          </a:stretch>
        </p:blipFill>
        <p:spPr>
          <a:xfrm>
            <a:off x="2037638" y="3449975"/>
            <a:ext cx="459050" cy="459050"/>
          </a:xfrm>
          <a:prstGeom prst="rect">
            <a:avLst/>
          </a:prstGeom>
          <a:noFill/>
          <a:ln>
            <a:noFill/>
          </a:ln>
        </p:spPr>
      </p:pic>
      <p:sp>
        <p:nvSpPr>
          <p:cNvPr id="797" name="Google Shape;797;p97"/>
          <p:cNvSpPr txBox="1"/>
          <p:nvPr/>
        </p:nvSpPr>
        <p:spPr>
          <a:xfrm>
            <a:off x="187913" y="4136463"/>
            <a:ext cx="18522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i" sz="1200" b="1"/>
              <a:t>Operator /</a:t>
            </a:r>
            <a:endParaRPr sz="1200" b="1"/>
          </a:p>
          <a:p>
            <a:pPr marL="0" lvl="0" indent="0" algn="r" rtl="0">
              <a:spcBef>
                <a:spcPts val="0"/>
              </a:spcBef>
              <a:spcAft>
                <a:spcPts val="0"/>
              </a:spcAft>
              <a:buNone/>
            </a:pPr>
            <a:r>
              <a:rPr lang="fi" sz="1200" b="1"/>
              <a:t>Data producer &amp; user</a:t>
            </a:r>
            <a:endParaRPr sz="1200" b="1"/>
          </a:p>
        </p:txBody>
      </p:sp>
      <p:sp>
        <p:nvSpPr>
          <p:cNvPr id="798" name="Google Shape;798;p97"/>
          <p:cNvSpPr txBox="1"/>
          <p:nvPr/>
        </p:nvSpPr>
        <p:spPr>
          <a:xfrm>
            <a:off x="187925" y="3380000"/>
            <a:ext cx="18522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i" sz="1200" b="1"/>
              <a:t>Operator /</a:t>
            </a:r>
            <a:endParaRPr sz="1200" b="1"/>
          </a:p>
          <a:p>
            <a:pPr marL="0" lvl="0" indent="0" algn="r" rtl="0">
              <a:spcBef>
                <a:spcPts val="0"/>
              </a:spcBef>
              <a:spcAft>
                <a:spcPts val="0"/>
              </a:spcAft>
              <a:buNone/>
            </a:pPr>
            <a:r>
              <a:rPr lang="fi" sz="1200" b="1"/>
              <a:t>Data user</a:t>
            </a:r>
            <a:endParaRPr sz="1200" b="1"/>
          </a:p>
        </p:txBody>
      </p:sp>
      <p:cxnSp>
        <p:nvCxnSpPr>
          <p:cNvPr id="799" name="Google Shape;799;p97"/>
          <p:cNvCxnSpPr/>
          <p:nvPr/>
        </p:nvCxnSpPr>
        <p:spPr>
          <a:xfrm rot="10800000">
            <a:off x="2609175" y="4479650"/>
            <a:ext cx="2558400" cy="0"/>
          </a:xfrm>
          <a:prstGeom prst="straightConnector1">
            <a:avLst/>
          </a:prstGeom>
          <a:noFill/>
          <a:ln w="28575" cap="flat" cmpd="sng">
            <a:solidFill>
              <a:schemeClr val="accent1"/>
            </a:solidFill>
            <a:prstDash val="solid"/>
            <a:round/>
            <a:headEnd type="stealth" w="med" len="med"/>
            <a:tailEnd type="stealth" w="med" len="med"/>
          </a:ln>
        </p:spPr>
      </p:cxnSp>
      <p:sp>
        <p:nvSpPr>
          <p:cNvPr id="800" name="Google Shape;800;p97"/>
          <p:cNvSpPr txBox="1"/>
          <p:nvPr/>
        </p:nvSpPr>
        <p:spPr>
          <a:xfrm>
            <a:off x="3724300" y="4202725"/>
            <a:ext cx="64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1"/>
                </a:solidFill>
              </a:rPr>
              <a:t>API</a:t>
            </a:r>
            <a:endParaRPr sz="1200" i="1">
              <a:solidFill>
                <a:schemeClr val="accent1"/>
              </a:solidFill>
            </a:endParaRPr>
          </a:p>
        </p:txBody>
      </p:sp>
      <p:cxnSp>
        <p:nvCxnSpPr>
          <p:cNvPr id="801" name="Google Shape;801;p97"/>
          <p:cNvCxnSpPr>
            <a:endCxn id="778" idx="2"/>
          </p:cNvCxnSpPr>
          <p:nvPr/>
        </p:nvCxnSpPr>
        <p:spPr>
          <a:xfrm rot="10800000">
            <a:off x="3324262" y="2227475"/>
            <a:ext cx="0" cy="443700"/>
          </a:xfrm>
          <a:prstGeom prst="straightConnector1">
            <a:avLst/>
          </a:prstGeom>
          <a:noFill/>
          <a:ln w="19050" cap="flat" cmpd="sng">
            <a:solidFill>
              <a:schemeClr val="dk2"/>
            </a:solidFill>
            <a:prstDash val="solid"/>
            <a:round/>
            <a:headEnd type="none" w="med" len="med"/>
            <a:tailEnd type="stealth" w="med" len="med"/>
          </a:ln>
        </p:spPr>
      </p:cxnSp>
      <p:cxnSp>
        <p:nvCxnSpPr>
          <p:cNvPr id="802" name="Google Shape;802;p97"/>
          <p:cNvCxnSpPr/>
          <p:nvPr/>
        </p:nvCxnSpPr>
        <p:spPr>
          <a:xfrm flipH="1">
            <a:off x="2481500" y="3082075"/>
            <a:ext cx="537600" cy="383400"/>
          </a:xfrm>
          <a:prstGeom prst="straightConnector1">
            <a:avLst/>
          </a:prstGeom>
          <a:noFill/>
          <a:ln w="19050" cap="flat" cmpd="sng">
            <a:solidFill>
              <a:schemeClr val="dk2"/>
            </a:solidFill>
            <a:prstDash val="solid"/>
            <a:round/>
            <a:headEnd type="none" w="med" len="med"/>
            <a:tailEnd type="stealth" w="med" len="med"/>
          </a:ln>
        </p:spPr>
      </p:cxnSp>
      <p:pic>
        <p:nvPicPr>
          <p:cNvPr id="803" name="Google Shape;803;p97"/>
          <p:cNvPicPr preferRelativeResize="0"/>
          <p:nvPr/>
        </p:nvPicPr>
        <p:blipFill>
          <a:blip r:embed="rId12">
            <a:alphaModFix/>
          </a:blip>
          <a:stretch>
            <a:fillRect/>
          </a:stretch>
        </p:blipFill>
        <p:spPr>
          <a:xfrm>
            <a:off x="599100" y="1768425"/>
            <a:ext cx="459050" cy="459050"/>
          </a:xfrm>
          <a:prstGeom prst="rect">
            <a:avLst/>
          </a:prstGeom>
          <a:noFill/>
          <a:ln>
            <a:noFill/>
          </a:ln>
        </p:spPr>
      </p:pic>
      <p:sp>
        <p:nvSpPr>
          <p:cNvPr id="804" name="Google Shape;804;p97"/>
          <p:cNvSpPr txBox="1"/>
          <p:nvPr/>
        </p:nvSpPr>
        <p:spPr>
          <a:xfrm>
            <a:off x="136675" y="2159113"/>
            <a:ext cx="1383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1200" b="1">
                <a:solidFill>
                  <a:schemeClr val="accent2"/>
                </a:solidFill>
              </a:rPr>
              <a:t>Official /</a:t>
            </a:r>
            <a:endParaRPr sz="1200" b="1">
              <a:solidFill>
                <a:schemeClr val="accent2"/>
              </a:solidFill>
            </a:endParaRPr>
          </a:p>
          <a:p>
            <a:pPr marL="0" lvl="0" indent="0" algn="ctr" rtl="0">
              <a:spcBef>
                <a:spcPts val="0"/>
              </a:spcBef>
              <a:spcAft>
                <a:spcPts val="0"/>
              </a:spcAft>
              <a:buNone/>
            </a:pPr>
            <a:r>
              <a:rPr lang="fi" sz="1200" b="1">
                <a:solidFill>
                  <a:schemeClr val="accent2"/>
                </a:solidFill>
              </a:rPr>
              <a:t>Process owner</a:t>
            </a:r>
            <a:endParaRPr sz="1200" b="1">
              <a:solidFill>
                <a:schemeClr val="accent2"/>
              </a:solidFill>
            </a:endParaRPr>
          </a:p>
        </p:txBody>
      </p:sp>
      <p:pic>
        <p:nvPicPr>
          <p:cNvPr id="805" name="Google Shape;805;p97"/>
          <p:cNvPicPr preferRelativeResize="0"/>
          <p:nvPr/>
        </p:nvPicPr>
        <p:blipFill>
          <a:blip r:embed="rId13">
            <a:alphaModFix/>
          </a:blip>
          <a:stretch>
            <a:fillRect/>
          </a:stretch>
        </p:blipFill>
        <p:spPr>
          <a:xfrm>
            <a:off x="8202350" y="2671050"/>
            <a:ext cx="459050" cy="459050"/>
          </a:xfrm>
          <a:prstGeom prst="rect">
            <a:avLst/>
          </a:prstGeom>
          <a:noFill/>
          <a:ln>
            <a:noFill/>
          </a:ln>
        </p:spPr>
      </p:pic>
      <p:sp>
        <p:nvSpPr>
          <p:cNvPr id="806" name="Google Shape;806;p97"/>
          <p:cNvSpPr txBox="1"/>
          <p:nvPr/>
        </p:nvSpPr>
        <p:spPr>
          <a:xfrm>
            <a:off x="7898925" y="3089800"/>
            <a:ext cx="1065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1200" b="1">
                <a:solidFill>
                  <a:schemeClr val="accent2"/>
                </a:solidFill>
              </a:rPr>
              <a:t>Official /</a:t>
            </a:r>
            <a:endParaRPr sz="1200" b="1">
              <a:solidFill>
                <a:schemeClr val="accent2"/>
              </a:solidFill>
            </a:endParaRPr>
          </a:p>
          <a:p>
            <a:pPr marL="0" lvl="0" indent="0" algn="ctr" rtl="0">
              <a:spcBef>
                <a:spcPts val="0"/>
              </a:spcBef>
              <a:spcAft>
                <a:spcPts val="0"/>
              </a:spcAft>
              <a:buNone/>
            </a:pPr>
            <a:r>
              <a:rPr lang="fi" sz="1200" b="1">
                <a:solidFill>
                  <a:schemeClr val="accent2"/>
                </a:solidFill>
              </a:rPr>
              <a:t>Data owner</a:t>
            </a:r>
            <a:endParaRPr sz="1200" b="1">
              <a:solidFill>
                <a:schemeClr val="accent2"/>
              </a:solidFill>
            </a:endParaRPr>
          </a:p>
        </p:txBody>
      </p:sp>
      <p:cxnSp>
        <p:nvCxnSpPr>
          <p:cNvPr id="807" name="Google Shape;807;p97"/>
          <p:cNvCxnSpPr/>
          <p:nvPr/>
        </p:nvCxnSpPr>
        <p:spPr>
          <a:xfrm rot="10800000" flipH="1">
            <a:off x="1144500" y="1549875"/>
            <a:ext cx="692100" cy="251100"/>
          </a:xfrm>
          <a:prstGeom prst="straightConnector1">
            <a:avLst/>
          </a:prstGeom>
          <a:noFill/>
          <a:ln w="19050" cap="flat" cmpd="sng">
            <a:solidFill>
              <a:schemeClr val="accent2"/>
            </a:solidFill>
            <a:prstDash val="dash"/>
            <a:round/>
            <a:headEnd type="none" w="med" len="med"/>
            <a:tailEnd type="stealth" w="med" len="med"/>
          </a:ln>
        </p:spPr>
      </p:cxnSp>
      <p:cxnSp>
        <p:nvCxnSpPr>
          <p:cNvPr id="808" name="Google Shape;808;p97"/>
          <p:cNvCxnSpPr/>
          <p:nvPr/>
        </p:nvCxnSpPr>
        <p:spPr>
          <a:xfrm>
            <a:off x="1164325" y="1997950"/>
            <a:ext cx="705300" cy="0"/>
          </a:xfrm>
          <a:prstGeom prst="straightConnector1">
            <a:avLst/>
          </a:prstGeom>
          <a:noFill/>
          <a:ln w="19050" cap="flat" cmpd="sng">
            <a:solidFill>
              <a:schemeClr val="accent2"/>
            </a:solidFill>
            <a:prstDash val="dash"/>
            <a:round/>
            <a:headEnd type="none" w="med" len="med"/>
            <a:tailEnd type="stealth" w="med" len="med"/>
          </a:ln>
        </p:spPr>
      </p:cxnSp>
      <p:cxnSp>
        <p:nvCxnSpPr>
          <p:cNvPr id="809" name="Google Shape;809;p97"/>
          <p:cNvCxnSpPr/>
          <p:nvPr/>
        </p:nvCxnSpPr>
        <p:spPr>
          <a:xfrm rot="10800000">
            <a:off x="7029850" y="2914075"/>
            <a:ext cx="1097400" cy="0"/>
          </a:xfrm>
          <a:prstGeom prst="straightConnector1">
            <a:avLst/>
          </a:prstGeom>
          <a:noFill/>
          <a:ln w="19050" cap="flat" cmpd="sng">
            <a:solidFill>
              <a:schemeClr val="accent2"/>
            </a:solidFill>
            <a:prstDash val="dash"/>
            <a:round/>
            <a:headEnd type="none" w="med" len="med"/>
            <a:tailEnd type="stealth" w="med" len="med"/>
          </a:ln>
        </p:spPr>
      </p:cxnSp>
      <p:cxnSp>
        <p:nvCxnSpPr>
          <p:cNvPr id="810" name="Google Shape;810;p97"/>
          <p:cNvCxnSpPr/>
          <p:nvPr/>
        </p:nvCxnSpPr>
        <p:spPr>
          <a:xfrm rot="10800000">
            <a:off x="6730050" y="1424800"/>
            <a:ext cx="1463400" cy="1304100"/>
          </a:xfrm>
          <a:prstGeom prst="straightConnector1">
            <a:avLst/>
          </a:prstGeom>
          <a:noFill/>
          <a:ln w="19050" cap="flat" cmpd="sng">
            <a:solidFill>
              <a:schemeClr val="accent2"/>
            </a:solidFill>
            <a:prstDash val="dash"/>
            <a:round/>
            <a:headEnd type="none" w="med" len="med"/>
            <a:tailEnd type="stealth" w="med" len="med"/>
          </a:ln>
        </p:spPr>
      </p:cxnSp>
      <p:cxnSp>
        <p:nvCxnSpPr>
          <p:cNvPr id="811" name="Google Shape;811;p97"/>
          <p:cNvCxnSpPr/>
          <p:nvPr/>
        </p:nvCxnSpPr>
        <p:spPr>
          <a:xfrm flipH="1">
            <a:off x="6139625" y="3112350"/>
            <a:ext cx="2027400" cy="1107000"/>
          </a:xfrm>
          <a:prstGeom prst="straightConnector1">
            <a:avLst/>
          </a:prstGeom>
          <a:noFill/>
          <a:ln w="19050" cap="flat" cmpd="sng">
            <a:solidFill>
              <a:schemeClr val="accent2"/>
            </a:solidFill>
            <a:prstDash val="dash"/>
            <a:round/>
            <a:headEnd type="none" w="med" len="med"/>
            <a:tailEnd type="stealth" w="med" len="med"/>
          </a:ln>
        </p:spPr>
      </p:cxnSp>
      <p:sp>
        <p:nvSpPr>
          <p:cNvPr id="812" name="Google Shape;812;p97"/>
          <p:cNvSpPr txBox="1"/>
          <p:nvPr/>
        </p:nvSpPr>
        <p:spPr>
          <a:xfrm>
            <a:off x="7779300" y="2024150"/>
            <a:ext cx="855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2"/>
                </a:solidFill>
              </a:rPr>
              <a:t>Contract</a:t>
            </a:r>
            <a:endParaRPr sz="1200" i="1">
              <a:solidFill>
                <a:schemeClr val="accent2"/>
              </a:solidFill>
            </a:endParaRPr>
          </a:p>
        </p:txBody>
      </p:sp>
      <p:sp>
        <p:nvSpPr>
          <p:cNvPr id="813" name="Google Shape;813;p97"/>
          <p:cNvSpPr txBox="1"/>
          <p:nvPr/>
        </p:nvSpPr>
        <p:spPr>
          <a:xfrm>
            <a:off x="7417675" y="3494838"/>
            <a:ext cx="855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2"/>
                </a:solidFill>
              </a:rPr>
              <a:t>Contract</a:t>
            </a:r>
            <a:endParaRPr sz="1200" i="1">
              <a:solidFill>
                <a:schemeClr val="accent2"/>
              </a:solidFill>
            </a:endParaRPr>
          </a:p>
        </p:txBody>
      </p:sp>
      <p:sp>
        <p:nvSpPr>
          <p:cNvPr id="814" name="Google Shape;814;p97"/>
          <p:cNvSpPr txBox="1"/>
          <p:nvPr/>
        </p:nvSpPr>
        <p:spPr>
          <a:xfrm>
            <a:off x="858325" y="1365150"/>
            <a:ext cx="855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2"/>
                </a:solidFill>
              </a:rPr>
              <a:t>Contract</a:t>
            </a:r>
            <a:endParaRPr sz="1200" i="1">
              <a:solidFill>
                <a:schemeClr val="accent2"/>
              </a:solidFill>
            </a:endParaRPr>
          </a:p>
        </p:txBody>
      </p:sp>
      <p:sp>
        <p:nvSpPr>
          <p:cNvPr id="815" name="Google Shape;815;p97"/>
          <p:cNvSpPr txBox="1"/>
          <p:nvPr/>
        </p:nvSpPr>
        <p:spPr>
          <a:xfrm>
            <a:off x="1617525" y="2291775"/>
            <a:ext cx="1633800" cy="369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i" sz="1200" i="1">
                <a:solidFill>
                  <a:schemeClr val="accent2"/>
                </a:solidFill>
              </a:rPr>
              <a:t>Operations planning</a:t>
            </a:r>
            <a:endParaRPr sz="1200" i="1">
              <a:solidFill>
                <a:schemeClr val="accent2"/>
              </a:solidFill>
            </a:endParaRPr>
          </a:p>
        </p:txBody>
      </p:sp>
      <p:sp>
        <p:nvSpPr>
          <p:cNvPr id="816" name="Google Shape;816;p97"/>
          <p:cNvSpPr txBox="1"/>
          <p:nvPr/>
        </p:nvSpPr>
        <p:spPr>
          <a:xfrm>
            <a:off x="1116700" y="2981250"/>
            <a:ext cx="1633800" cy="369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i" sz="1200" i="1">
                <a:solidFill>
                  <a:schemeClr val="accent2"/>
                </a:solidFill>
              </a:rPr>
              <a:t>Operations planning</a:t>
            </a:r>
            <a:endParaRPr sz="1200" i="1">
              <a:solidFill>
                <a:schemeClr val="accent2"/>
              </a:solidFill>
            </a:endParaRPr>
          </a:p>
        </p:txBody>
      </p:sp>
      <p:sp>
        <p:nvSpPr>
          <p:cNvPr id="817" name="Google Shape;817;p97"/>
          <p:cNvSpPr/>
          <p:nvPr/>
        </p:nvSpPr>
        <p:spPr>
          <a:xfrm>
            <a:off x="8195850" y="2592025"/>
            <a:ext cx="696300" cy="617100"/>
          </a:xfrm>
          <a:prstGeom prst="rect">
            <a:avLst/>
          </a:prstGeom>
          <a:solidFill>
            <a:srgbClr val="FFFFFF">
              <a:alpha val="52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7"/>
          <p:cNvSpPr/>
          <p:nvPr/>
        </p:nvSpPr>
        <p:spPr>
          <a:xfrm>
            <a:off x="393175" y="1642700"/>
            <a:ext cx="696300" cy="617100"/>
          </a:xfrm>
          <a:prstGeom prst="rect">
            <a:avLst/>
          </a:prstGeom>
          <a:solidFill>
            <a:srgbClr val="FFFFFF">
              <a:alpha val="52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97"/>
          <p:cNvSpPr txBox="1"/>
          <p:nvPr/>
        </p:nvSpPr>
        <p:spPr>
          <a:xfrm>
            <a:off x="5955875" y="2623525"/>
            <a:ext cx="1247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b="1"/>
              <a:t>Data storage </a:t>
            </a:r>
            <a:br>
              <a:rPr lang="fi" sz="1200" b="1"/>
            </a:br>
            <a:r>
              <a:rPr lang="fi" sz="1200" b="1"/>
              <a:t>service</a:t>
            </a:r>
            <a:endParaRPr sz="1200" b="1"/>
          </a:p>
        </p:txBody>
      </p:sp>
      <p:sp>
        <p:nvSpPr>
          <p:cNvPr id="820" name="Google Shape;820;p97"/>
          <p:cNvSpPr txBox="1"/>
          <p:nvPr/>
        </p:nvSpPr>
        <p:spPr>
          <a:xfrm>
            <a:off x="7226500" y="2612375"/>
            <a:ext cx="855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2"/>
                </a:solidFill>
              </a:rPr>
              <a:t>Contract</a:t>
            </a:r>
            <a:endParaRPr sz="1200" i="1">
              <a:solidFill>
                <a:schemeClr val="accent2"/>
              </a:solidFill>
            </a:endParaRPr>
          </a:p>
        </p:txBody>
      </p:sp>
      <p:sp>
        <p:nvSpPr>
          <p:cNvPr id="821" name="Google Shape;821;p97"/>
          <p:cNvSpPr txBox="1"/>
          <p:nvPr/>
        </p:nvSpPr>
        <p:spPr>
          <a:xfrm>
            <a:off x="1215775" y="193375"/>
            <a:ext cx="64419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2100" b="1">
                <a:solidFill>
                  <a:schemeClr val="dk1"/>
                </a:solidFill>
              </a:rPr>
              <a:t>The Digital Twin - a set of interoperable systems</a:t>
            </a:r>
            <a:endParaRPr sz="2100" b="1">
              <a:solidFill>
                <a:schemeClr val="dk1"/>
              </a:solidFill>
            </a:endParaRPr>
          </a:p>
        </p:txBody>
      </p:sp>
      <p:sp>
        <p:nvSpPr>
          <p:cNvPr id="822" name="Google Shape;822;p97"/>
          <p:cNvSpPr/>
          <p:nvPr/>
        </p:nvSpPr>
        <p:spPr>
          <a:xfrm flipH="1">
            <a:off x="3019025" y="1028350"/>
            <a:ext cx="4319400" cy="3662100"/>
          </a:xfrm>
          <a:prstGeom prst="snip1Rect">
            <a:avLst>
              <a:gd name="adj" fmla="val 50000"/>
            </a:avLst>
          </a:prstGeom>
          <a:noFill/>
          <a:ln w="28575" cap="flat"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7"/>
          <p:cNvSpPr txBox="1"/>
          <p:nvPr/>
        </p:nvSpPr>
        <p:spPr>
          <a:xfrm>
            <a:off x="7081200" y="1001200"/>
            <a:ext cx="20628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2100" b="1" i="1">
                <a:solidFill>
                  <a:schemeClr val="dk1"/>
                </a:solidFill>
              </a:rPr>
              <a:t>Digital twin</a:t>
            </a:r>
            <a:endParaRPr sz="2100" b="1" i="1">
              <a:solidFill>
                <a:schemeClr val="dk1"/>
              </a:solidFill>
            </a:endParaRPr>
          </a:p>
        </p:txBody>
      </p:sp>
      <p:sp>
        <p:nvSpPr>
          <p:cNvPr id="824" name="Google Shape;824;p97"/>
          <p:cNvSpPr txBox="1"/>
          <p:nvPr/>
        </p:nvSpPr>
        <p:spPr>
          <a:xfrm>
            <a:off x="0" y="4814900"/>
            <a:ext cx="7348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b="1" i="1"/>
              <a:t>2022</a:t>
            </a:r>
            <a:r>
              <a:rPr lang="fi" sz="1200" i="1"/>
              <a:t> J-P Virtanen (Forum Virium Helsinki)</a:t>
            </a:r>
            <a:endParaRPr sz="1200" i="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98"/>
          <p:cNvSpPr txBox="1"/>
          <p:nvPr/>
        </p:nvSpPr>
        <p:spPr>
          <a:xfrm>
            <a:off x="1089475" y="1964175"/>
            <a:ext cx="855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2"/>
                </a:solidFill>
              </a:rPr>
              <a:t>Contract</a:t>
            </a:r>
            <a:endParaRPr sz="1200" i="1">
              <a:solidFill>
                <a:schemeClr val="accent2"/>
              </a:solidFill>
            </a:endParaRPr>
          </a:p>
        </p:txBody>
      </p:sp>
      <p:pic>
        <p:nvPicPr>
          <p:cNvPr id="831" name="Google Shape;831;p98"/>
          <p:cNvPicPr preferRelativeResize="0"/>
          <p:nvPr/>
        </p:nvPicPr>
        <p:blipFill>
          <a:blip r:embed="rId3">
            <a:alphaModFix/>
          </a:blip>
          <a:stretch>
            <a:fillRect/>
          </a:stretch>
        </p:blipFill>
        <p:spPr>
          <a:xfrm>
            <a:off x="3094738" y="1090826"/>
            <a:ext cx="459050" cy="459050"/>
          </a:xfrm>
          <a:prstGeom prst="rect">
            <a:avLst/>
          </a:prstGeom>
          <a:noFill/>
          <a:ln>
            <a:noFill/>
          </a:ln>
        </p:spPr>
      </p:pic>
      <p:sp>
        <p:nvSpPr>
          <p:cNvPr id="832" name="Google Shape;832;p98"/>
          <p:cNvSpPr txBox="1"/>
          <p:nvPr/>
        </p:nvSpPr>
        <p:spPr>
          <a:xfrm>
            <a:off x="1713313" y="1065700"/>
            <a:ext cx="13839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i" sz="1200" b="1"/>
              <a:t>Mapper /</a:t>
            </a:r>
            <a:endParaRPr sz="1200" b="1"/>
          </a:p>
          <a:p>
            <a:pPr marL="0" lvl="0" indent="0" algn="r" rtl="0">
              <a:spcBef>
                <a:spcPts val="0"/>
              </a:spcBef>
              <a:spcAft>
                <a:spcPts val="0"/>
              </a:spcAft>
              <a:buNone/>
            </a:pPr>
            <a:r>
              <a:rPr lang="fi" sz="1200" b="1"/>
              <a:t>Data producer</a:t>
            </a:r>
            <a:endParaRPr sz="1200" b="1"/>
          </a:p>
        </p:txBody>
      </p:sp>
      <p:pic>
        <p:nvPicPr>
          <p:cNvPr id="833" name="Google Shape;833;p98"/>
          <p:cNvPicPr preferRelativeResize="0"/>
          <p:nvPr/>
        </p:nvPicPr>
        <p:blipFill>
          <a:blip r:embed="rId4">
            <a:alphaModFix/>
          </a:blip>
          <a:stretch>
            <a:fillRect/>
          </a:stretch>
        </p:blipFill>
        <p:spPr>
          <a:xfrm>
            <a:off x="5496825" y="1113225"/>
            <a:ext cx="459050" cy="459050"/>
          </a:xfrm>
          <a:prstGeom prst="rect">
            <a:avLst/>
          </a:prstGeom>
          <a:noFill/>
          <a:ln>
            <a:noFill/>
          </a:ln>
        </p:spPr>
      </p:pic>
      <p:sp>
        <p:nvSpPr>
          <p:cNvPr id="834" name="Google Shape;834;p98"/>
          <p:cNvSpPr txBox="1"/>
          <p:nvPr/>
        </p:nvSpPr>
        <p:spPr>
          <a:xfrm>
            <a:off x="5955875" y="1065700"/>
            <a:ext cx="1852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b="1">
                <a:solidFill>
                  <a:schemeClr val="dk1"/>
                </a:solidFill>
              </a:rPr>
              <a:t>Data processor</a:t>
            </a:r>
            <a:br>
              <a:rPr lang="fi" sz="1200" b="1">
                <a:solidFill>
                  <a:schemeClr val="dk1"/>
                </a:solidFill>
              </a:rPr>
            </a:br>
            <a:r>
              <a:rPr lang="fi" sz="1200" b="1">
                <a:solidFill>
                  <a:schemeClr val="dk1"/>
                </a:solidFill>
              </a:rPr>
              <a:t>service</a:t>
            </a:r>
            <a:endParaRPr sz="1200" b="1">
              <a:solidFill>
                <a:schemeClr val="dk1"/>
              </a:solidFill>
            </a:endParaRPr>
          </a:p>
        </p:txBody>
      </p:sp>
      <p:cxnSp>
        <p:nvCxnSpPr>
          <p:cNvPr id="835" name="Google Shape;835;p98"/>
          <p:cNvCxnSpPr/>
          <p:nvPr/>
        </p:nvCxnSpPr>
        <p:spPr>
          <a:xfrm>
            <a:off x="3904325" y="1365150"/>
            <a:ext cx="1247400" cy="0"/>
          </a:xfrm>
          <a:prstGeom prst="straightConnector1">
            <a:avLst/>
          </a:prstGeom>
          <a:noFill/>
          <a:ln w="28575" cap="flat" cmpd="sng">
            <a:solidFill>
              <a:schemeClr val="dk1"/>
            </a:solidFill>
            <a:prstDash val="solid"/>
            <a:round/>
            <a:headEnd type="none" w="med" len="med"/>
            <a:tailEnd type="stealth" w="med" len="med"/>
          </a:ln>
        </p:spPr>
      </p:cxnSp>
      <p:pic>
        <p:nvPicPr>
          <p:cNvPr id="836" name="Google Shape;836;p98"/>
          <p:cNvPicPr preferRelativeResize="0"/>
          <p:nvPr/>
        </p:nvPicPr>
        <p:blipFill>
          <a:blip r:embed="rId5">
            <a:alphaModFix/>
          </a:blip>
          <a:stretch>
            <a:fillRect/>
          </a:stretch>
        </p:blipFill>
        <p:spPr>
          <a:xfrm>
            <a:off x="4160038" y="1138950"/>
            <a:ext cx="188300" cy="188300"/>
          </a:xfrm>
          <a:prstGeom prst="rect">
            <a:avLst/>
          </a:prstGeom>
          <a:noFill/>
          <a:ln>
            <a:noFill/>
          </a:ln>
        </p:spPr>
      </p:pic>
      <p:sp>
        <p:nvSpPr>
          <p:cNvPr id="837" name="Google Shape;837;p98"/>
          <p:cNvSpPr txBox="1"/>
          <p:nvPr/>
        </p:nvSpPr>
        <p:spPr>
          <a:xfrm>
            <a:off x="4256313" y="1048450"/>
            <a:ext cx="64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2"/>
                </a:solidFill>
              </a:rPr>
              <a:t>Files</a:t>
            </a:r>
            <a:endParaRPr sz="1200" i="1">
              <a:solidFill>
                <a:schemeClr val="accent2"/>
              </a:solidFill>
            </a:endParaRPr>
          </a:p>
        </p:txBody>
      </p:sp>
      <p:pic>
        <p:nvPicPr>
          <p:cNvPr id="838" name="Google Shape;838;p98"/>
          <p:cNvPicPr preferRelativeResize="0"/>
          <p:nvPr/>
        </p:nvPicPr>
        <p:blipFill>
          <a:blip r:embed="rId6">
            <a:alphaModFix/>
          </a:blip>
          <a:stretch>
            <a:fillRect/>
          </a:stretch>
        </p:blipFill>
        <p:spPr>
          <a:xfrm>
            <a:off x="3094738" y="1768425"/>
            <a:ext cx="459050" cy="459050"/>
          </a:xfrm>
          <a:prstGeom prst="rect">
            <a:avLst/>
          </a:prstGeom>
          <a:noFill/>
          <a:ln>
            <a:noFill/>
          </a:ln>
        </p:spPr>
      </p:pic>
      <p:sp>
        <p:nvSpPr>
          <p:cNvPr id="839" name="Google Shape;839;p98"/>
          <p:cNvSpPr txBox="1"/>
          <p:nvPr/>
        </p:nvSpPr>
        <p:spPr>
          <a:xfrm>
            <a:off x="1713325" y="1720900"/>
            <a:ext cx="13839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i" sz="1200" b="1">
                <a:solidFill>
                  <a:schemeClr val="dk1"/>
                </a:solidFill>
              </a:rPr>
              <a:t>Contractor /</a:t>
            </a:r>
            <a:endParaRPr sz="1200" b="1">
              <a:solidFill>
                <a:schemeClr val="dk1"/>
              </a:solidFill>
            </a:endParaRPr>
          </a:p>
          <a:p>
            <a:pPr marL="0" lvl="0" indent="0" algn="r" rtl="0">
              <a:spcBef>
                <a:spcPts val="0"/>
              </a:spcBef>
              <a:spcAft>
                <a:spcPts val="0"/>
              </a:spcAft>
              <a:buNone/>
            </a:pPr>
            <a:r>
              <a:rPr lang="fi" sz="1200" b="1"/>
              <a:t>Data producer</a:t>
            </a:r>
            <a:endParaRPr sz="1200" b="1"/>
          </a:p>
        </p:txBody>
      </p:sp>
      <p:pic>
        <p:nvPicPr>
          <p:cNvPr id="840" name="Google Shape;840;p98"/>
          <p:cNvPicPr preferRelativeResize="0"/>
          <p:nvPr/>
        </p:nvPicPr>
        <p:blipFill>
          <a:blip r:embed="rId7">
            <a:alphaModFix/>
          </a:blip>
          <a:stretch>
            <a:fillRect/>
          </a:stretch>
        </p:blipFill>
        <p:spPr>
          <a:xfrm>
            <a:off x="5496825" y="2671050"/>
            <a:ext cx="459050" cy="459050"/>
          </a:xfrm>
          <a:prstGeom prst="rect">
            <a:avLst/>
          </a:prstGeom>
          <a:noFill/>
          <a:ln>
            <a:noFill/>
          </a:ln>
        </p:spPr>
      </p:pic>
      <p:cxnSp>
        <p:nvCxnSpPr>
          <p:cNvPr id="841" name="Google Shape;841;p98"/>
          <p:cNvCxnSpPr/>
          <p:nvPr/>
        </p:nvCxnSpPr>
        <p:spPr>
          <a:xfrm>
            <a:off x="5718200" y="1662300"/>
            <a:ext cx="0" cy="871200"/>
          </a:xfrm>
          <a:prstGeom prst="straightConnector1">
            <a:avLst/>
          </a:prstGeom>
          <a:noFill/>
          <a:ln w="28575" cap="flat" cmpd="sng">
            <a:solidFill>
              <a:schemeClr val="accent1"/>
            </a:solidFill>
            <a:prstDash val="solid"/>
            <a:round/>
            <a:headEnd type="stealth" w="med" len="med"/>
            <a:tailEnd type="stealth" w="med" len="med"/>
          </a:ln>
        </p:spPr>
      </p:cxnSp>
      <p:cxnSp>
        <p:nvCxnSpPr>
          <p:cNvPr id="842" name="Google Shape;842;p98"/>
          <p:cNvCxnSpPr/>
          <p:nvPr/>
        </p:nvCxnSpPr>
        <p:spPr>
          <a:xfrm>
            <a:off x="3904788" y="2178925"/>
            <a:ext cx="1334400" cy="514500"/>
          </a:xfrm>
          <a:prstGeom prst="straightConnector1">
            <a:avLst/>
          </a:prstGeom>
          <a:noFill/>
          <a:ln w="28575" cap="flat" cmpd="sng">
            <a:solidFill>
              <a:schemeClr val="accent1"/>
            </a:solidFill>
            <a:prstDash val="solid"/>
            <a:round/>
            <a:headEnd type="stealth" w="med" len="med"/>
            <a:tailEnd type="stealth" w="med" len="med"/>
          </a:ln>
        </p:spPr>
      </p:cxnSp>
      <p:sp>
        <p:nvSpPr>
          <p:cNvPr id="843" name="Google Shape;843;p98"/>
          <p:cNvSpPr txBox="1"/>
          <p:nvPr/>
        </p:nvSpPr>
        <p:spPr>
          <a:xfrm>
            <a:off x="4440300" y="2114175"/>
            <a:ext cx="64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1"/>
                </a:solidFill>
              </a:rPr>
              <a:t>API</a:t>
            </a:r>
            <a:endParaRPr sz="1200" i="1">
              <a:solidFill>
                <a:schemeClr val="accent1"/>
              </a:solidFill>
            </a:endParaRPr>
          </a:p>
        </p:txBody>
      </p:sp>
      <p:sp>
        <p:nvSpPr>
          <p:cNvPr id="844" name="Google Shape;844;p98"/>
          <p:cNvSpPr txBox="1"/>
          <p:nvPr/>
        </p:nvSpPr>
        <p:spPr>
          <a:xfrm>
            <a:off x="5707450" y="1890488"/>
            <a:ext cx="64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1"/>
                </a:solidFill>
              </a:rPr>
              <a:t>API</a:t>
            </a:r>
            <a:endParaRPr sz="1200" i="1">
              <a:solidFill>
                <a:schemeClr val="accent1"/>
              </a:solidFill>
            </a:endParaRPr>
          </a:p>
        </p:txBody>
      </p:sp>
      <p:pic>
        <p:nvPicPr>
          <p:cNvPr id="845" name="Google Shape;845;p98"/>
          <p:cNvPicPr preferRelativeResize="0"/>
          <p:nvPr/>
        </p:nvPicPr>
        <p:blipFill>
          <a:blip r:embed="rId8">
            <a:alphaModFix/>
          </a:blip>
          <a:stretch>
            <a:fillRect/>
          </a:stretch>
        </p:blipFill>
        <p:spPr>
          <a:xfrm>
            <a:off x="3094738" y="2671050"/>
            <a:ext cx="459050" cy="459050"/>
          </a:xfrm>
          <a:prstGeom prst="rect">
            <a:avLst/>
          </a:prstGeom>
          <a:noFill/>
          <a:ln>
            <a:noFill/>
          </a:ln>
        </p:spPr>
      </p:pic>
      <p:sp>
        <p:nvSpPr>
          <p:cNvPr id="846" name="Google Shape;846;p98"/>
          <p:cNvSpPr txBox="1"/>
          <p:nvPr/>
        </p:nvSpPr>
        <p:spPr>
          <a:xfrm>
            <a:off x="973000" y="2677838"/>
            <a:ext cx="18522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i" sz="1200" b="1">
                <a:solidFill>
                  <a:schemeClr val="dk1"/>
                </a:solidFill>
              </a:rPr>
              <a:t>Analysis tool</a:t>
            </a:r>
            <a:endParaRPr sz="1200" b="1">
              <a:solidFill>
                <a:schemeClr val="dk1"/>
              </a:solidFill>
            </a:endParaRPr>
          </a:p>
        </p:txBody>
      </p:sp>
      <p:cxnSp>
        <p:nvCxnSpPr>
          <p:cNvPr id="847" name="Google Shape;847;p98"/>
          <p:cNvCxnSpPr/>
          <p:nvPr/>
        </p:nvCxnSpPr>
        <p:spPr>
          <a:xfrm rot="10800000">
            <a:off x="3803650" y="2922388"/>
            <a:ext cx="1422300" cy="0"/>
          </a:xfrm>
          <a:prstGeom prst="straightConnector1">
            <a:avLst/>
          </a:prstGeom>
          <a:noFill/>
          <a:ln w="28575" cap="flat" cmpd="sng">
            <a:solidFill>
              <a:schemeClr val="accent1"/>
            </a:solidFill>
            <a:prstDash val="solid"/>
            <a:round/>
            <a:headEnd type="none" w="med" len="med"/>
            <a:tailEnd type="stealth" w="med" len="med"/>
          </a:ln>
        </p:spPr>
      </p:cxnSp>
      <p:sp>
        <p:nvSpPr>
          <p:cNvPr id="848" name="Google Shape;848;p98"/>
          <p:cNvSpPr txBox="1"/>
          <p:nvPr/>
        </p:nvSpPr>
        <p:spPr>
          <a:xfrm>
            <a:off x="4316800" y="2612363"/>
            <a:ext cx="64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1"/>
                </a:solidFill>
              </a:rPr>
              <a:t>API</a:t>
            </a:r>
            <a:endParaRPr sz="1200" i="1">
              <a:solidFill>
                <a:schemeClr val="accent1"/>
              </a:solidFill>
            </a:endParaRPr>
          </a:p>
        </p:txBody>
      </p:sp>
      <p:pic>
        <p:nvPicPr>
          <p:cNvPr id="849" name="Google Shape;849;p98"/>
          <p:cNvPicPr preferRelativeResize="0"/>
          <p:nvPr/>
        </p:nvPicPr>
        <p:blipFill>
          <a:blip r:embed="rId9">
            <a:alphaModFix/>
          </a:blip>
          <a:stretch>
            <a:fillRect/>
          </a:stretch>
        </p:blipFill>
        <p:spPr>
          <a:xfrm>
            <a:off x="5488675" y="4181350"/>
            <a:ext cx="459050" cy="459050"/>
          </a:xfrm>
          <a:prstGeom prst="rect">
            <a:avLst/>
          </a:prstGeom>
          <a:noFill/>
          <a:ln>
            <a:noFill/>
          </a:ln>
        </p:spPr>
      </p:pic>
      <p:cxnSp>
        <p:nvCxnSpPr>
          <p:cNvPr id="850" name="Google Shape;850;p98"/>
          <p:cNvCxnSpPr/>
          <p:nvPr/>
        </p:nvCxnSpPr>
        <p:spPr>
          <a:xfrm>
            <a:off x="5718200" y="3253375"/>
            <a:ext cx="0" cy="906900"/>
          </a:xfrm>
          <a:prstGeom prst="straightConnector1">
            <a:avLst/>
          </a:prstGeom>
          <a:noFill/>
          <a:ln w="28575" cap="flat" cmpd="sng">
            <a:solidFill>
              <a:schemeClr val="accent1"/>
            </a:solidFill>
            <a:prstDash val="solid"/>
            <a:round/>
            <a:headEnd type="none" w="med" len="med"/>
            <a:tailEnd type="stealth" w="med" len="med"/>
          </a:ln>
        </p:spPr>
      </p:cxnSp>
      <p:sp>
        <p:nvSpPr>
          <p:cNvPr id="851" name="Google Shape;851;p98"/>
          <p:cNvSpPr txBox="1"/>
          <p:nvPr/>
        </p:nvSpPr>
        <p:spPr>
          <a:xfrm>
            <a:off x="5707450" y="3448638"/>
            <a:ext cx="64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1"/>
                </a:solidFill>
              </a:rPr>
              <a:t>API</a:t>
            </a:r>
            <a:endParaRPr sz="1200" i="1">
              <a:solidFill>
                <a:schemeClr val="accent1"/>
              </a:solidFill>
            </a:endParaRPr>
          </a:p>
        </p:txBody>
      </p:sp>
      <p:sp>
        <p:nvSpPr>
          <p:cNvPr id="852" name="Google Shape;852;p98"/>
          <p:cNvSpPr txBox="1"/>
          <p:nvPr/>
        </p:nvSpPr>
        <p:spPr>
          <a:xfrm>
            <a:off x="5955875" y="4228875"/>
            <a:ext cx="1852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b="1"/>
              <a:t>Data market </a:t>
            </a:r>
            <a:endParaRPr sz="1200" b="1"/>
          </a:p>
        </p:txBody>
      </p:sp>
      <p:cxnSp>
        <p:nvCxnSpPr>
          <p:cNvPr id="853" name="Google Shape;853;p98"/>
          <p:cNvCxnSpPr/>
          <p:nvPr/>
        </p:nvCxnSpPr>
        <p:spPr>
          <a:xfrm rot="10800000">
            <a:off x="3724300" y="3165200"/>
            <a:ext cx="1691100" cy="1082100"/>
          </a:xfrm>
          <a:prstGeom prst="straightConnector1">
            <a:avLst/>
          </a:prstGeom>
          <a:noFill/>
          <a:ln w="28575" cap="flat" cmpd="sng">
            <a:solidFill>
              <a:schemeClr val="accent1"/>
            </a:solidFill>
            <a:prstDash val="solid"/>
            <a:round/>
            <a:headEnd type="none" w="med" len="med"/>
            <a:tailEnd type="stealth" w="med" len="med"/>
          </a:ln>
        </p:spPr>
      </p:cxnSp>
      <p:sp>
        <p:nvSpPr>
          <p:cNvPr id="854" name="Google Shape;854;p98"/>
          <p:cNvSpPr txBox="1"/>
          <p:nvPr/>
        </p:nvSpPr>
        <p:spPr>
          <a:xfrm>
            <a:off x="4527275" y="3455700"/>
            <a:ext cx="64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1"/>
                </a:solidFill>
              </a:rPr>
              <a:t>API</a:t>
            </a:r>
            <a:endParaRPr sz="1200" i="1">
              <a:solidFill>
                <a:schemeClr val="accent1"/>
              </a:solidFill>
            </a:endParaRPr>
          </a:p>
        </p:txBody>
      </p:sp>
      <p:pic>
        <p:nvPicPr>
          <p:cNvPr id="855" name="Google Shape;855;p98"/>
          <p:cNvPicPr preferRelativeResize="0"/>
          <p:nvPr/>
        </p:nvPicPr>
        <p:blipFill>
          <a:blip r:embed="rId10">
            <a:alphaModFix/>
          </a:blip>
          <a:stretch>
            <a:fillRect/>
          </a:stretch>
        </p:blipFill>
        <p:spPr>
          <a:xfrm>
            <a:off x="2037638" y="4181363"/>
            <a:ext cx="459050" cy="459050"/>
          </a:xfrm>
          <a:prstGeom prst="rect">
            <a:avLst/>
          </a:prstGeom>
          <a:noFill/>
          <a:ln>
            <a:noFill/>
          </a:ln>
        </p:spPr>
      </p:pic>
      <p:pic>
        <p:nvPicPr>
          <p:cNvPr id="856" name="Google Shape;856;p98"/>
          <p:cNvPicPr preferRelativeResize="0"/>
          <p:nvPr/>
        </p:nvPicPr>
        <p:blipFill>
          <a:blip r:embed="rId11">
            <a:alphaModFix/>
          </a:blip>
          <a:stretch>
            <a:fillRect/>
          </a:stretch>
        </p:blipFill>
        <p:spPr>
          <a:xfrm>
            <a:off x="2037638" y="3449975"/>
            <a:ext cx="459050" cy="459050"/>
          </a:xfrm>
          <a:prstGeom prst="rect">
            <a:avLst/>
          </a:prstGeom>
          <a:noFill/>
          <a:ln>
            <a:noFill/>
          </a:ln>
        </p:spPr>
      </p:pic>
      <p:sp>
        <p:nvSpPr>
          <p:cNvPr id="857" name="Google Shape;857;p98"/>
          <p:cNvSpPr txBox="1"/>
          <p:nvPr/>
        </p:nvSpPr>
        <p:spPr>
          <a:xfrm>
            <a:off x="187913" y="4136463"/>
            <a:ext cx="18522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i" sz="1200" b="1"/>
              <a:t>Operator /</a:t>
            </a:r>
            <a:endParaRPr sz="1200" b="1"/>
          </a:p>
          <a:p>
            <a:pPr marL="0" lvl="0" indent="0" algn="r" rtl="0">
              <a:spcBef>
                <a:spcPts val="0"/>
              </a:spcBef>
              <a:spcAft>
                <a:spcPts val="0"/>
              </a:spcAft>
              <a:buNone/>
            </a:pPr>
            <a:r>
              <a:rPr lang="fi" sz="1200" b="1"/>
              <a:t>Data producer &amp; user</a:t>
            </a:r>
            <a:endParaRPr sz="1200" b="1"/>
          </a:p>
        </p:txBody>
      </p:sp>
      <p:sp>
        <p:nvSpPr>
          <p:cNvPr id="858" name="Google Shape;858;p98"/>
          <p:cNvSpPr txBox="1"/>
          <p:nvPr/>
        </p:nvSpPr>
        <p:spPr>
          <a:xfrm>
            <a:off x="187925" y="3380000"/>
            <a:ext cx="1852200" cy="554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i" sz="1200" b="1"/>
              <a:t>Operator /</a:t>
            </a:r>
            <a:endParaRPr sz="1200" b="1"/>
          </a:p>
          <a:p>
            <a:pPr marL="0" lvl="0" indent="0" algn="r" rtl="0">
              <a:spcBef>
                <a:spcPts val="0"/>
              </a:spcBef>
              <a:spcAft>
                <a:spcPts val="0"/>
              </a:spcAft>
              <a:buNone/>
            </a:pPr>
            <a:r>
              <a:rPr lang="fi" sz="1200" b="1"/>
              <a:t>Data user</a:t>
            </a:r>
            <a:endParaRPr sz="1200" b="1"/>
          </a:p>
        </p:txBody>
      </p:sp>
      <p:cxnSp>
        <p:nvCxnSpPr>
          <p:cNvPr id="859" name="Google Shape;859;p98"/>
          <p:cNvCxnSpPr/>
          <p:nvPr/>
        </p:nvCxnSpPr>
        <p:spPr>
          <a:xfrm rot="10800000">
            <a:off x="2609175" y="4479650"/>
            <a:ext cx="2558400" cy="0"/>
          </a:xfrm>
          <a:prstGeom prst="straightConnector1">
            <a:avLst/>
          </a:prstGeom>
          <a:noFill/>
          <a:ln w="28575" cap="flat" cmpd="sng">
            <a:solidFill>
              <a:schemeClr val="accent1"/>
            </a:solidFill>
            <a:prstDash val="solid"/>
            <a:round/>
            <a:headEnd type="stealth" w="med" len="med"/>
            <a:tailEnd type="stealth" w="med" len="med"/>
          </a:ln>
        </p:spPr>
      </p:cxnSp>
      <p:sp>
        <p:nvSpPr>
          <p:cNvPr id="860" name="Google Shape;860;p98"/>
          <p:cNvSpPr txBox="1"/>
          <p:nvPr/>
        </p:nvSpPr>
        <p:spPr>
          <a:xfrm>
            <a:off x="3724300" y="4202725"/>
            <a:ext cx="646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1"/>
                </a:solidFill>
              </a:rPr>
              <a:t>API</a:t>
            </a:r>
            <a:endParaRPr sz="1200" i="1">
              <a:solidFill>
                <a:schemeClr val="accent1"/>
              </a:solidFill>
            </a:endParaRPr>
          </a:p>
        </p:txBody>
      </p:sp>
      <p:cxnSp>
        <p:nvCxnSpPr>
          <p:cNvPr id="861" name="Google Shape;861;p98"/>
          <p:cNvCxnSpPr>
            <a:endCxn id="838" idx="2"/>
          </p:cNvCxnSpPr>
          <p:nvPr/>
        </p:nvCxnSpPr>
        <p:spPr>
          <a:xfrm rot="10800000">
            <a:off x="3324262" y="2227475"/>
            <a:ext cx="0" cy="443700"/>
          </a:xfrm>
          <a:prstGeom prst="straightConnector1">
            <a:avLst/>
          </a:prstGeom>
          <a:noFill/>
          <a:ln w="19050" cap="flat" cmpd="sng">
            <a:solidFill>
              <a:schemeClr val="dk2"/>
            </a:solidFill>
            <a:prstDash val="solid"/>
            <a:round/>
            <a:headEnd type="none" w="med" len="med"/>
            <a:tailEnd type="stealth" w="med" len="med"/>
          </a:ln>
        </p:spPr>
      </p:cxnSp>
      <p:cxnSp>
        <p:nvCxnSpPr>
          <p:cNvPr id="862" name="Google Shape;862;p98"/>
          <p:cNvCxnSpPr/>
          <p:nvPr/>
        </p:nvCxnSpPr>
        <p:spPr>
          <a:xfrm flipH="1">
            <a:off x="2481500" y="3082075"/>
            <a:ext cx="537600" cy="383400"/>
          </a:xfrm>
          <a:prstGeom prst="straightConnector1">
            <a:avLst/>
          </a:prstGeom>
          <a:noFill/>
          <a:ln w="19050" cap="flat" cmpd="sng">
            <a:solidFill>
              <a:schemeClr val="dk2"/>
            </a:solidFill>
            <a:prstDash val="solid"/>
            <a:round/>
            <a:headEnd type="none" w="med" len="med"/>
            <a:tailEnd type="stealth" w="med" len="med"/>
          </a:ln>
        </p:spPr>
      </p:cxnSp>
      <p:pic>
        <p:nvPicPr>
          <p:cNvPr id="863" name="Google Shape;863;p98"/>
          <p:cNvPicPr preferRelativeResize="0"/>
          <p:nvPr/>
        </p:nvPicPr>
        <p:blipFill>
          <a:blip r:embed="rId12">
            <a:alphaModFix/>
          </a:blip>
          <a:stretch>
            <a:fillRect/>
          </a:stretch>
        </p:blipFill>
        <p:spPr>
          <a:xfrm>
            <a:off x="599100" y="1768425"/>
            <a:ext cx="459050" cy="459050"/>
          </a:xfrm>
          <a:prstGeom prst="rect">
            <a:avLst/>
          </a:prstGeom>
          <a:noFill/>
          <a:ln>
            <a:noFill/>
          </a:ln>
        </p:spPr>
      </p:pic>
      <p:sp>
        <p:nvSpPr>
          <p:cNvPr id="864" name="Google Shape;864;p98"/>
          <p:cNvSpPr txBox="1"/>
          <p:nvPr/>
        </p:nvSpPr>
        <p:spPr>
          <a:xfrm>
            <a:off x="136675" y="2159113"/>
            <a:ext cx="1383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1200" b="1">
                <a:solidFill>
                  <a:schemeClr val="accent2"/>
                </a:solidFill>
              </a:rPr>
              <a:t>Official /</a:t>
            </a:r>
            <a:endParaRPr sz="1200" b="1">
              <a:solidFill>
                <a:schemeClr val="accent2"/>
              </a:solidFill>
            </a:endParaRPr>
          </a:p>
          <a:p>
            <a:pPr marL="0" lvl="0" indent="0" algn="ctr" rtl="0">
              <a:spcBef>
                <a:spcPts val="0"/>
              </a:spcBef>
              <a:spcAft>
                <a:spcPts val="0"/>
              </a:spcAft>
              <a:buNone/>
            </a:pPr>
            <a:r>
              <a:rPr lang="fi" sz="1200" b="1">
                <a:solidFill>
                  <a:schemeClr val="accent2"/>
                </a:solidFill>
              </a:rPr>
              <a:t>Process owner</a:t>
            </a:r>
            <a:endParaRPr sz="1200" b="1">
              <a:solidFill>
                <a:schemeClr val="accent2"/>
              </a:solidFill>
            </a:endParaRPr>
          </a:p>
        </p:txBody>
      </p:sp>
      <p:pic>
        <p:nvPicPr>
          <p:cNvPr id="865" name="Google Shape;865;p98"/>
          <p:cNvPicPr preferRelativeResize="0"/>
          <p:nvPr/>
        </p:nvPicPr>
        <p:blipFill>
          <a:blip r:embed="rId13">
            <a:alphaModFix/>
          </a:blip>
          <a:stretch>
            <a:fillRect/>
          </a:stretch>
        </p:blipFill>
        <p:spPr>
          <a:xfrm>
            <a:off x="8202350" y="2671050"/>
            <a:ext cx="459050" cy="459050"/>
          </a:xfrm>
          <a:prstGeom prst="rect">
            <a:avLst/>
          </a:prstGeom>
          <a:noFill/>
          <a:ln>
            <a:noFill/>
          </a:ln>
        </p:spPr>
      </p:pic>
      <p:sp>
        <p:nvSpPr>
          <p:cNvPr id="866" name="Google Shape;866;p98"/>
          <p:cNvSpPr txBox="1"/>
          <p:nvPr/>
        </p:nvSpPr>
        <p:spPr>
          <a:xfrm>
            <a:off x="7898925" y="3089800"/>
            <a:ext cx="1065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1200" b="1">
                <a:solidFill>
                  <a:schemeClr val="accent2"/>
                </a:solidFill>
              </a:rPr>
              <a:t>Official /</a:t>
            </a:r>
            <a:endParaRPr sz="1200" b="1">
              <a:solidFill>
                <a:schemeClr val="accent2"/>
              </a:solidFill>
            </a:endParaRPr>
          </a:p>
          <a:p>
            <a:pPr marL="0" lvl="0" indent="0" algn="ctr" rtl="0">
              <a:spcBef>
                <a:spcPts val="0"/>
              </a:spcBef>
              <a:spcAft>
                <a:spcPts val="0"/>
              </a:spcAft>
              <a:buNone/>
            </a:pPr>
            <a:r>
              <a:rPr lang="fi" sz="1200" b="1">
                <a:solidFill>
                  <a:schemeClr val="accent2"/>
                </a:solidFill>
              </a:rPr>
              <a:t>Data owner</a:t>
            </a:r>
            <a:endParaRPr sz="1200" b="1">
              <a:solidFill>
                <a:schemeClr val="accent2"/>
              </a:solidFill>
            </a:endParaRPr>
          </a:p>
        </p:txBody>
      </p:sp>
      <p:cxnSp>
        <p:nvCxnSpPr>
          <p:cNvPr id="867" name="Google Shape;867;p98"/>
          <p:cNvCxnSpPr/>
          <p:nvPr/>
        </p:nvCxnSpPr>
        <p:spPr>
          <a:xfrm rot="10800000" flipH="1">
            <a:off x="1144500" y="1549875"/>
            <a:ext cx="692100" cy="251100"/>
          </a:xfrm>
          <a:prstGeom prst="straightConnector1">
            <a:avLst/>
          </a:prstGeom>
          <a:noFill/>
          <a:ln w="19050" cap="flat" cmpd="sng">
            <a:solidFill>
              <a:schemeClr val="accent2"/>
            </a:solidFill>
            <a:prstDash val="dash"/>
            <a:round/>
            <a:headEnd type="none" w="med" len="med"/>
            <a:tailEnd type="stealth" w="med" len="med"/>
          </a:ln>
        </p:spPr>
      </p:cxnSp>
      <p:cxnSp>
        <p:nvCxnSpPr>
          <p:cNvPr id="868" name="Google Shape;868;p98"/>
          <p:cNvCxnSpPr/>
          <p:nvPr/>
        </p:nvCxnSpPr>
        <p:spPr>
          <a:xfrm>
            <a:off x="1164325" y="1997950"/>
            <a:ext cx="705300" cy="0"/>
          </a:xfrm>
          <a:prstGeom prst="straightConnector1">
            <a:avLst/>
          </a:prstGeom>
          <a:noFill/>
          <a:ln w="19050" cap="flat" cmpd="sng">
            <a:solidFill>
              <a:schemeClr val="accent2"/>
            </a:solidFill>
            <a:prstDash val="dash"/>
            <a:round/>
            <a:headEnd type="none" w="med" len="med"/>
            <a:tailEnd type="stealth" w="med" len="med"/>
          </a:ln>
        </p:spPr>
      </p:cxnSp>
      <p:cxnSp>
        <p:nvCxnSpPr>
          <p:cNvPr id="869" name="Google Shape;869;p98"/>
          <p:cNvCxnSpPr/>
          <p:nvPr/>
        </p:nvCxnSpPr>
        <p:spPr>
          <a:xfrm rot="10800000">
            <a:off x="7029850" y="2914075"/>
            <a:ext cx="1097400" cy="0"/>
          </a:xfrm>
          <a:prstGeom prst="straightConnector1">
            <a:avLst/>
          </a:prstGeom>
          <a:noFill/>
          <a:ln w="19050" cap="flat" cmpd="sng">
            <a:solidFill>
              <a:schemeClr val="accent2"/>
            </a:solidFill>
            <a:prstDash val="dash"/>
            <a:round/>
            <a:headEnd type="none" w="med" len="med"/>
            <a:tailEnd type="stealth" w="med" len="med"/>
          </a:ln>
        </p:spPr>
      </p:cxnSp>
      <p:cxnSp>
        <p:nvCxnSpPr>
          <p:cNvPr id="870" name="Google Shape;870;p98"/>
          <p:cNvCxnSpPr/>
          <p:nvPr/>
        </p:nvCxnSpPr>
        <p:spPr>
          <a:xfrm rot="10800000">
            <a:off x="6730050" y="1424800"/>
            <a:ext cx="1463400" cy="1304100"/>
          </a:xfrm>
          <a:prstGeom prst="straightConnector1">
            <a:avLst/>
          </a:prstGeom>
          <a:noFill/>
          <a:ln w="19050" cap="flat" cmpd="sng">
            <a:solidFill>
              <a:schemeClr val="accent2"/>
            </a:solidFill>
            <a:prstDash val="dash"/>
            <a:round/>
            <a:headEnd type="none" w="med" len="med"/>
            <a:tailEnd type="stealth" w="med" len="med"/>
          </a:ln>
        </p:spPr>
      </p:cxnSp>
      <p:cxnSp>
        <p:nvCxnSpPr>
          <p:cNvPr id="871" name="Google Shape;871;p98"/>
          <p:cNvCxnSpPr/>
          <p:nvPr/>
        </p:nvCxnSpPr>
        <p:spPr>
          <a:xfrm flipH="1">
            <a:off x="6139625" y="3112350"/>
            <a:ext cx="2027400" cy="1107000"/>
          </a:xfrm>
          <a:prstGeom prst="straightConnector1">
            <a:avLst/>
          </a:prstGeom>
          <a:noFill/>
          <a:ln w="19050" cap="flat" cmpd="sng">
            <a:solidFill>
              <a:schemeClr val="accent2"/>
            </a:solidFill>
            <a:prstDash val="dash"/>
            <a:round/>
            <a:headEnd type="none" w="med" len="med"/>
            <a:tailEnd type="stealth" w="med" len="med"/>
          </a:ln>
        </p:spPr>
      </p:cxnSp>
      <p:sp>
        <p:nvSpPr>
          <p:cNvPr id="872" name="Google Shape;872;p98"/>
          <p:cNvSpPr txBox="1"/>
          <p:nvPr/>
        </p:nvSpPr>
        <p:spPr>
          <a:xfrm>
            <a:off x="7779300" y="2024150"/>
            <a:ext cx="855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2"/>
                </a:solidFill>
              </a:rPr>
              <a:t>Contract</a:t>
            </a:r>
            <a:endParaRPr sz="1200" i="1">
              <a:solidFill>
                <a:schemeClr val="accent2"/>
              </a:solidFill>
            </a:endParaRPr>
          </a:p>
        </p:txBody>
      </p:sp>
      <p:sp>
        <p:nvSpPr>
          <p:cNvPr id="873" name="Google Shape;873;p98"/>
          <p:cNvSpPr txBox="1"/>
          <p:nvPr/>
        </p:nvSpPr>
        <p:spPr>
          <a:xfrm>
            <a:off x="7417675" y="3494838"/>
            <a:ext cx="855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2"/>
                </a:solidFill>
              </a:rPr>
              <a:t>Contract</a:t>
            </a:r>
            <a:endParaRPr sz="1200" i="1">
              <a:solidFill>
                <a:schemeClr val="accent2"/>
              </a:solidFill>
            </a:endParaRPr>
          </a:p>
        </p:txBody>
      </p:sp>
      <p:sp>
        <p:nvSpPr>
          <p:cNvPr id="874" name="Google Shape;874;p98"/>
          <p:cNvSpPr txBox="1"/>
          <p:nvPr/>
        </p:nvSpPr>
        <p:spPr>
          <a:xfrm>
            <a:off x="858325" y="1365150"/>
            <a:ext cx="855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2"/>
                </a:solidFill>
              </a:rPr>
              <a:t>Contract</a:t>
            </a:r>
            <a:endParaRPr sz="1200" i="1">
              <a:solidFill>
                <a:schemeClr val="accent2"/>
              </a:solidFill>
            </a:endParaRPr>
          </a:p>
        </p:txBody>
      </p:sp>
      <p:sp>
        <p:nvSpPr>
          <p:cNvPr id="875" name="Google Shape;875;p98"/>
          <p:cNvSpPr txBox="1"/>
          <p:nvPr/>
        </p:nvSpPr>
        <p:spPr>
          <a:xfrm>
            <a:off x="1617525" y="2291775"/>
            <a:ext cx="1633800" cy="369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i" sz="1200" i="1">
                <a:solidFill>
                  <a:schemeClr val="accent2"/>
                </a:solidFill>
              </a:rPr>
              <a:t>Operations planning</a:t>
            </a:r>
            <a:endParaRPr sz="1200" i="1">
              <a:solidFill>
                <a:schemeClr val="accent2"/>
              </a:solidFill>
            </a:endParaRPr>
          </a:p>
        </p:txBody>
      </p:sp>
      <p:sp>
        <p:nvSpPr>
          <p:cNvPr id="876" name="Google Shape;876;p98"/>
          <p:cNvSpPr txBox="1"/>
          <p:nvPr/>
        </p:nvSpPr>
        <p:spPr>
          <a:xfrm>
            <a:off x="1116700" y="2981250"/>
            <a:ext cx="1633800" cy="369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i" sz="1200" i="1">
                <a:solidFill>
                  <a:schemeClr val="accent2"/>
                </a:solidFill>
              </a:rPr>
              <a:t>Operations planning</a:t>
            </a:r>
            <a:endParaRPr sz="1200" i="1">
              <a:solidFill>
                <a:schemeClr val="accent2"/>
              </a:solidFill>
            </a:endParaRPr>
          </a:p>
        </p:txBody>
      </p:sp>
      <p:sp>
        <p:nvSpPr>
          <p:cNvPr id="877" name="Google Shape;877;p98"/>
          <p:cNvSpPr/>
          <p:nvPr/>
        </p:nvSpPr>
        <p:spPr>
          <a:xfrm>
            <a:off x="8195850" y="2592025"/>
            <a:ext cx="696300" cy="617100"/>
          </a:xfrm>
          <a:prstGeom prst="rect">
            <a:avLst/>
          </a:prstGeom>
          <a:solidFill>
            <a:srgbClr val="FFFFFF">
              <a:alpha val="52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8"/>
          <p:cNvSpPr/>
          <p:nvPr/>
        </p:nvSpPr>
        <p:spPr>
          <a:xfrm>
            <a:off x="393175" y="1642700"/>
            <a:ext cx="696300" cy="617100"/>
          </a:xfrm>
          <a:prstGeom prst="rect">
            <a:avLst/>
          </a:prstGeom>
          <a:solidFill>
            <a:srgbClr val="FFFFFF">
              <a:alpha val="52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8"/>
          <p:cNvSpPr txBox="1"/>
          <p:nvPr/>
        </p:nvSpPr>
        <p:spPr>
          <a:xfrm>
            <a:off x="5955875" y="2623525"/>
            <a:ext cx="1247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b="1"/>
              <a:t>Data storage </a:t>
            </a:r>
            <a:br>
              <a:rPr lang="fi" sz="1200" b="1"/>
            </a:br>
            <a:r>
              <a:rPr lang="fi" sz="1200" b="1"/>
              <a:t>service</a:t>
            </a:r>
            <a:endParaRPr sz="1200" b="1"/>
          </a:p>
        </p:txBody>
      </p:sp>
      <p:sp>
        <p:nvSpPr>
          <p:cNvPr id="880" name="Google Shape;880;p98"/>
          <p:cNvSpPr txBox="1"/>
          <p:nvPr/>
        </p:nvSpPr>
        <p:spPr>
          <a:xfrm>
            <a:off x="7226500" y="2612375"/>
            <a:ext cx="855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200" i="1">
                <a:solidFill>
                  <a:schemeClr val="accent2"/>
                </a:solidFill>
              </a:rPr>
              <a:t>Contract</a:t>
            </a:r>
            <a:endParaRPr sz="1200" i="1">
              <a:solidFill>
                <a:schemeClr val="accent2"/>
              </a:solidFill>
            </a:endParaRPr>
          </a:p>
        </p:txBody>
      </p:sp>
      <p:sp>
        <p:nvSpPr>
          <p:cNvPr id="881" name="Google Shape;881;p98"/>
          <p:cNvSpPr txBox="1"/>
          <p:nvPr/>
        </p:nvSpPr>
        <p:spPr>
          <a:xfrm>
            <a:off x="1215775" y="193375"/>
            <a:ext cx="64419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2100" b="1">
                <a:solidFill>
                  <a:schemeClr val="dk1"/>
                </a:solidFill>
              </a:rPr>
              <a:t>The Digital Twin - a set of interoperable systems</a:t>
            </a:r>
            <a:endParaRPr sz="2100" b="1">
              <a:solidFill>
                <a:schemeClr val="dk1"/>
              </a:solidFill>
            </a:endParaRPr>
          </a:p>
        </p:txBody>
      </p:sp>
      <p:sp>
        <p:nvSpPr>
          <p:cNvPr id="882" name="Google Shape;882;p98"/>
          <p:cNvSpPr/>
          <p:nvPr/>
        </p:nvSpPr>
        <p:spPr>
          <a:xfrm flipH="1">
            <a:off x="3019025" y="1028350"/>
            <a:ext cx="4319400" cy="3662100"/>
          </a:xfrm>
          <a:prstGeom prst="snip1Rect">
            <a:avLst>
              <a:gd name="adj" fmla="val 50000"/>
            </a:avLst>
          </a:prstGeom>
          <a:noFill/>
          <a:ln w="28575" cap="flat"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8"/>
          <p:cNvSpPr txBox="1"/>
          <p:nvPr/>
        </p:nvSpPr>
        <p:spPr>
          <a:xfrm>
            <a:off x="7081200" y="1001200"/>
            <a:ext cx="20628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2100" b="1" i="1">
                <a:solidFill>
                  <a:schemeClr val="dk1"/>
                </a:solidFill>
              </a:rPr>
              <a:t>Digital twin</a:t>
            </a:r>
            <a:endParaRPr sz="2100" b="1" i="1">
              <a:solidFill>
                <a:schemeClr val="dk1"/>
              </a:solidFill>
            </a:endParaRPr>
          </a:p>
        </p:txBody>
      </p:sp>
      <p:sp>
        <p:nvSpPr>
          <p:cNvPr id="884" name="Google Shape;884;p98"/>
          <p:cNvSpPr txBox="1"/>
          <p:nvPr/>
        </p:nvSpPr>
        <p:spPr>
          <a:xfrm>
            <a:off x="0" y="4814900"/>
            <a:ext cx="7348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100" b="1" i="1"/>
              <a:t>2022</a:t>
            </a:r>
            <a:r>
              <a:rPr lang="fi" sz="1100" i="1"/>
              <a:t> J-P Virtanen (FVH), orange circles added for 18.4.2023 by Tuori</a:t>
            </a:r>
            <a:endParaRPr sz="1100" i="1"/>
          </a:p>
        </p:txBody>
      </p:sp>
      <p:sp>
        <p:nvSpPr>
          <p:cNvPr id="885" name="Google Shape;885;p98"/>
          <p:cNvSpPr/>
          <p:nvPr/>
        </p:nvSpPr>
        <p:spPr>
          <a:xfrm>
            <a:off x="97475" y="995438"/>
            <a:ext cx="2391000" cy="20904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98"/>
          <p:cNvSpPr/>
          <p:nvPr/>
        </p:nvSpPr>
        <p:spPr>
          <a:xfrm>
            <a:off x="4880800" y="3640521"/>
            <a:ext cx="1691100" cy="14937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8"/>
          <p:cNvSpPr/>
          <p:nvPr/>
        </p:nvSpPr>
        <p:spPr>
          <a:xfrm>
            <a:off x="7452900" y="2291771"/>
            <a:ext cx="1691100" cy="14937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99"/>
          <p:cNvSpPr txBox="1">
            <a:spLocks noGrp="1"/>
          </p:cNvSpPr>
          <p:nvPr>
            <p:ph type="title"/>
          </p:nvPr>
        </p:nvSpPr>
        <p:spPr>
          <a:xfrm>
            <a:off x="628650" y="122611"/>
            <a:ext cx="7886700" cy="554400"/>
          </a:xfrm>
          <a:prstGeom prst="rect">
            <a:avLst/>
          </a:prstGeom>
          <a:noFill/>
          <a:ln>
            <a:noFill/>
          </a:ln>
        </p:spPr>
        <p:txBody>
          <a:bodyPr spcFirstLastPara="1" wrap="square" lIns="68575" tIns="34275" rIns="0" bIns="34275" anchor="t" anchorCtr="0">
            <a:noAutofit/>
          </a:bodyPr>
          <a:lstStyle/>
          <a:p>
            <a:pPr marL="0" lvl="0" indent="0" algn="l" rtl="0">
              <a:lnSpc>
                <a:spcPct val="90000"/>
              </a:lnSpc>
              <a:spcBef>
                <a:spcPts val="0"/>
              </a:spcBef>
              <a:spcAft>
                <a:spcPts val="0"/>
              </a:spcAft>
              <a:buClr>
                <a:schemeClr val="dk1"/>
              </a:buClr>
              <a:buSzPts val="2700"/>
              <a:buFont typeface="Helvetica Neue"/>
              <a:buNone/>
            </a:pPr>
            <a:r>
              <a:rPr lang="fi">
                <a:latin typeface="Avenir"/>
                <a:ea typeface="Avenir"/>
                <a:cs typeface="Avenir"/>
                <a:sym typeface="Avenir"/>
              </a:rPr>
              <a:t>LiiDi2 project focus points</a:t>
            </a:r>
            <a:endParaRPr>
              <a:latin typeface="Avenir"/>
              <a:ea typeface="Avenir"/>
              <a:cs typeface="Avenir"/>
              <a:sym typeface="Avenir"/>
            </a:endParaRPr>
          </a:p>
        </p:txBody>
      </p:sp>
      <p:sp>
        <p:nvSpPr>
          <p:cNvPr id="894" name="Google Shape;894;p99"/>
          <p:cNvSpPr/>
          <p:nvPr/>
        </p:nvSpPr>
        <p:spPr>
          <a:xfrm>
            <a:off x="1143225" y="756100"/>
            <a:ext cx="1724053" cy="623376"/>
          </a:xfrm>
          <a:custGeom>
            <a:avLst/>
            <a:gdLst/>
            <a:ahLst/>
            <a:cxnLst/>
            <a:rect l="l" t="t" r="r" b="b"/>
            <a:pathLst>
              <a:path w="20837" h="21600" extrusionOk="0">
                <a:moveTo>
                  <a:pt x="10418" y="0"/>
                </a:moveTo>
                <a:cubicBezTo>
                  <a:pt x="6130" y="0"/>
                  <a:pt x="2361" y="6200"/>
                  <a:pt x="224" y="15560"/>
                </a:cubicBezTo>
                <a:cubicBezTo>
                  <a:pt x="-382" y="18200"/>
                  <a:pt x="311" y="21600"/>
                  <a:pt x="1437" y="21600"/>
                </a:cubicBezTo>
                <a:lnTo>
                  <a:pt x="19399" y="21600"/>
                </a:lnTo>
                <a:cubicBezTo>
                  <a:pt x="20525" y="21600"/>
                  <a:pt x="21218" y="18160"/>
                  <a:pt x="20612" y="15560"/>
                </a:cubicBezTo>
                <a:cubicBezTo>
                  <a:pt x="18475" y="6200"/>
                  <a:pt x="14706" y="0"/>
                  <a:pt x="10418" y="0"/>
                </a:cubicBezTo>
                <a:close/>
              </a:path>
            </a:pathLst>
          </a:custGeom>
          <a:solidFill>
            <a:srgbClr val="C9DAF8"/>
          </a:solidFill>
          <a:ln>
            <a:noFill/>
          </a:ln>
        </p:spPr>
        <p:txBody>
          <a:bodyPr spcFirstLastPara="1" wrap="square" lIns="28575" tIns="28575" rIns="28575" bIns="28575" anchor="ctr" anchorCtr="0">
            <a:noAutofit/>
          </a:bodyPr>
          <a:lstStyle/>
          <a:p>
            <a:pPr marL="0" marR="0" lvl="0" indent="0" algn="ctr" rtl="0">
              <a:spcBef>
                <a:spcPts val="0"/>
              </a:spcBef>
              <a:spcAft>
                <a:spcPts val="0"/>
              </a:spcAft>
              <a:buNone/>
            </a:pPr>
            <a:r>
              <a:rPr lang="fi" sz="1100" b="1">
                <a:solidFill>
                  <a:srgbClr val="262626"/>
                </a:solidFill>
                <a:latin typeface="Calibri"/>
                <a:ea typeface="Calibri"/>
                <a:cs typeface="Calibri"/>
                <a:sym typeface="Calibri"/>
              </a:rPr>
              <a:t>Current state &amp; </a:t>
            </a:r>
            <a:endParaRPr sz="1100" b="1">
              <a:solidFill>
                <a:srgbClr val="262626"/>
              </a:solidFill>
              <a:latin typeface="Calibri"/>
              <a:ea typeface="Calibri"/>
              <a:cs typeface="Calibri"/>
              <a:sym typeface="Calibri"/>
            </a:endParaRPr>
          </a:p>
          <a:p>
            <a:pPr marL="0" marR="0" lvl="0" indent="0" algn="ctr" rtl="0">
              <a:spcBef>
                <a:spcPts val="0"/>
              </a:spcBef>
              <a:spcAft>
                <a:spcPts val="0"/>
              </a:spcAft>
              <a:buNone/>
            </a:pPr>
            <a:r>
              <a:rPr lang="fi" sz="1100" b="1">
                <a:solidFill>
                  <a:srgbClr val="262626"/>
                </a:solidFill>
                <a:latin typeface="Calibri"/>
                <a:ea typeface="Calibri"/>
                <a:cs typeface="Calibri"/>
                <a:sym typeface="Calibri"/>
              </a:rPr>
              <a:t>needs</a:t>
            </a:r>
            <a:endParaRPr sz="1100" b="1">
              <a:solidFill>
                <a:srgbClr val="262626"/>
              </a:solidFill>
              <a:latin typeface="Calibri"/>
              <a:ea typeface="Calibri"/>
              <a:cs typeface="Calibri"/>
              <a:sym typeface="Calibri"/>
            </a:endParaRPr>
          </a:p>
          <a:p>
            <a:pPr marL="0" marR="0" lvl="0" indent="0" algn="ctr" rtl="0">
              <a:spcBef>
                <a:spcPts val="0"/>
              </a:spcBef>
              <a:spcAft>
                <a:spcPts val="0"/>
              </a:spcAft>
              <a:buNone/>
            </a:pPr>
            <a:r>
              <a:rPr lang="fi" sz="900" b="1">
                <a:solidFill>
                  <a:srgbClr val="262626"/>
                </a:solidFill>
                <a:latin typeface="Calibri"/>
                <a:ea typeface="Calibri"/>
                <a:cs typeface="Calibri"/>
                <a:sym typeface="Calibri"/>
              </a:rPr>
              <a:t>4-10/2022</a:t>
            </a:r>
            <a:endParaRPr sz="900" b="1">
              <a:solidFill>
                <a:srgbClr val="262626"/>
              </a:solidFill>
              <a:latin typeface="Calibri"/>
              <a:ea typeface="Calibri"/>
              <a:cs typeface="Calibri"/>
              <a:sym typeface="Calibri"/>
            </a:endParaRPr>
          </a:p>
        </p:txBody>
      </p:sp>
      <p:sp>
        <p:nvSpPr>
          <p:cNvPr id="895" name="Google Shape;895;p99"/>
          <p:cNvSpPr/>
          <p:nvPr/>
        </p:nvSpPr>
        <p:spPr>
          <a:xfrm>
            <a:off x="1034435" y="1411545"/>
            <a:ext cx="1941650" cy="1732438"/>
          </a:xfrm>
          <a:custGeom>
            <a:avLst/>
            <a:gdLst/>
            <a:ahLst/>
            <a:cxnLst/>
            <a:rect l="l" t="t" r="r" b="b"/>
            <a:pathLst>
              <a:path w="2588866" h="2309917" extrusionOk="0">
                <a:moveTo>
                  <a:pt x="111865" y="1525"/>
                </a:moveTo>
                <a:cubicBezTo>
                  <a:pt x="123802" y="6023"/>
                  <a:pt x="129736" y="17908"/>
                  <a:pt x="125234" y="29794"/>
                </a:cubicBezTo>
                <a:cubicBezTo>
                  <a:pt x="71553" y="169959"/>
                  <a:pt x="44746" y="319119"/>
                  <a:pt x="44746" y="469778"/>
                </a:cubicBezTo>
                <a:cubicBezTo>
                  <a:pt x="44746" y="1064705"/>
                  <a:pt x="468263" y="1580715"/>
                  <a:pt x="1051324" y="1695502"/>
                </a:cubicBezTo>
                <a:cubicBezTo>
                  <a:pt x="1204933" y="1725377"/>
                  <a:pt x="1316730" y="1861045"/>
                  <a:pt x="1316730" y="2016095"/>
                </a:cubicBezTo>
                <a:lnTo>
                  <a:pt x="1316730" y="2233892"/>
                </a:lnTo>
                <a:lnTo>
                  <a:pt x="1433096" y="2117498"/>
                </a:lnTo>
                <a:cubicBezTo>
                  <a:pt x="1442032" y="2108610"/>
                  <a:pt x="1455469" y="2108610"/>
                  <a:pt x="1464405" y="2117498"/>
                </a:cubicBezTo>
                <a:cubicBezTo>
                  <a:pt x="1473340" y="2126492"/>
                  <a:pt x="1473340" y="2139877"/>
                  <a:pt x="1464405" y="2148872"/>
                </a:cubicBezTo>
                <a:lnTo>
                  <a:pt x="1309295" y="2303921"/>
                </a:lnTo>
                <a:cubicBezTo>
                  <a:pt x="1307794" y="2305420"/>
                  <a:pt x="1304861" y="2306919"/>
                  <a:pt x="1301860" y="2308418"/>
                </a:cubicBezTo>
                <a:cubicBezTo>
                  <a:pt x="1300359" y="2309917"/>
                  <a:pt x="1295857" y="2309917"/>
                  <a:pt x="1294425" y="2309917"/>
                </a:cubicBezTo>
                <a:cubicBezTo>
                  <a:pt x="1292924" y="2309917"/>
                  <a:pt x="1289923" y="2309917"/>
                  <a:pt x="1286922" y="2308418"/>
                </a:cubicBezTo>
                <a:cubicBezTo>
                  <a:pt x="1283920" y="2308418"/>
                  <a:pt x="1280987" y="2305420"/>
                  <a:pt x="1279487" y="2303921"/>
                </a:cubicBezTo>
                <a:lnTo>
                  <a:pt x="1124377" y="2148872"/>
                </a:lnTo>
                <a:cubicBezTo>
                  <a:pt x="1115441" y="2139877"/>
                  <a:pt x="1115441" y="2126492"/>
                  <a:pt x="1124377" y="2117498"/>
                </a:cubicBezTo>
                <a:cubicBezTo>
                  <a:pt x="1133312" y="2108610"/>
                  <a:pt x="1146750" y="2108610"/>
                  <a:pt x="1155685" y="2117498"/>
                </a:cubicBezTo>
                <a:lnTo>
                  <a:pt x="1272052" y="2233892"/>
                </a:lnTo>
                <a:lnTo>
                  <a:pt x="1272052" y="2016095"/>
                </a:lnTo>
                <a:cubicBezTo>
                  <a:pt x="1272052" y="1883425"/>
                  <a:pt x="1175125" y="1767138"/>
                  <a:pt x="1042388" y="1740261"/>
                </a:cubicBezTo>
                <a:cubicBezTo>
                  <a:pt x="438455" y="1622475"/>
                  <a:pt x="0" y="1087084"/>
                  <a:pt x="0" y="471277"/>
                </a:cubicBezTo>
                <a:cubicBezTo>
                  <a:pt x="0" y="314622"/>
                  <a:pt x="28307" y="161072"/>
                  <a:pt x="83489" y="14910"/>
                </a:cubicBezTo>
                <a:cubicBezTo>
                  <a:pt x="87991" y="3024"/>
                  <a:pt x="99928" y="-2972"/>
                  <a:pt x="111865" y="1525"/>
                </a:cubicBezTo>
                <a:close/>
                <a:moveTo>
                  <a:pt x="2478427" y="1495"/>
                </a:moveTo>
                <a:cubicBezTo>
                  <a:pt x="2488862" y="-2997"/>
                  <a:pt x="2502286" y="2965"/>
                  <a:pt x="2506742" y="14890"/>
                </a:cubicBezTo>
                <a:cubicBezTo>
                  <a:pt x="2561963" y="161004"/>
                  <a:pt x="2590279" y="314631"/>
                  <a:pt x="2588812" y="471199"/>
                </a:cubicBezTo>
                <a:cubicBezTo>
                  <a:pt x="2588812" y="799282"/>
                  <a:pt x="2466525" y="1112418"/>
                  <a:pt x="2242821" y="1352538"/>
                </a:cubicBezTo>
                <a:cubicBezTo>
                  <a:pt x="2020640" y="1591188"/>
                  <a:pt x="1719378" y="1735831"/>
                  <a:pt x="1395780" y="1761150"/>
                </a:cubicBezTo>
                <a:cubicBezTo>
                  <a:pt x="1395780" y="1761150"/>
                  <a:pt x="1394313" y="1761150"/>
                  <a:pt x="1394313" y="1761150"/>
                </a:cubicBezTo>
                <a:cubicBezTo>
                  <a:pt x="1382355" y="1761150"/>
                  <a:pt x="1373387" y="1752166"/>
                  <a:pt x="1371920" y="1740242"/>
                </a:cubicBezTo>
                <a:cubicBezTo>
                  <a:pt x="1371920" y="1728317"/>
                  <a:pt x="1380889" y="1717863"/>
                  <a:pt x="1392790" y="1716393"/>
                </a:cubicBezTo>
                <a:cubicBezTo>
                  <a:pt x="1705953" y="1692544"/>
                  <a:pt x="1996780" y="1552393"/>
                  <a:pt x="2211516" y="1321257"/>
                </a:cubicBezTo>
                <a:cubicBezTo>
                  <a:pt x="2426252" y="1088569"/>
                  <a:pt x="2545549" y="785887"/>
                  <a:pt x="2545549" y="469729"/>
                </a:cubicBezTo>
                <a:cubicBezTo>
                  <a:pt x="2545549" y="319123"/>
                  <a:pt x="2518700" y="171458"/>
                  <a:pt x="2465002" y="29836"/>
                </a:cubicBezTo>
                <a:cubicBezTo>
                  <a:pt x="2460546" y="19382"/>
                  <a:pt x="2466525" y="5987"/>
                  <a:pt x="2478427" y="1495"/>
                </a:cubicBezTo>
                <a:close/>
              </a:path>
            </a:pathLst>
          </a:cu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96" name="Google Shape;896;p99"/>
          <p:cNvSpPr/>
          <p:nvPr/>
        </p:nvSpPr>
        <p:spPr>
          <a:xfrm>
            <a:off x="2913370" y="796436"/>
            <a:ext cx="1614034" cy="603936"/>
          </a:xfrm>
          <a:custGeom>
            <a:avLst/>
            <a:gdLst/>
            <a:ahLst/>
            <a:cxnLst/>
            <a:rect l="l" t="t" r="r" b="b"/>
            <a:pathLst>
              <a:path w="20837" h="21600" extrusionOk="0">
                <a:moveTo>
                  <a:pt x="10418" y="0"/>
                </a:moveTo>
                <a:cubicBezTo>
                  <a:pt x="6130" y="0"/>
                  <a:pt x="2361" y="6200"/>
                  <a:pt x="224" y="15560"/>
                </a:cubicBezTo>
                <a:cubicBezTo>
                  <a:pt x="-382" y="18200"/>
                  <a:pt x="311" y="21600"/>
                  <a:pt x="1437" y="21600"/>
                </a:cubicBezTo>
                <a:lnTo>
                  <a:pt x="19399" y="21600"/>
                </a:lnTo>
                <a:cubicBezTo>
                  <a:pt x="20525" y="21600"/>
                  <a:pt x="21218" y="18160"/>
                  <a:pt x="20612" y="15560"/>
                </a:cubicBezTo>
                <a:cubicBezTo>
                  <a:pt x="18475" y="6200"/>
                  <a:pt x="14706" y="0"/>
                  <a:pt x="10418" y="0"/>
                </a:cubicBezTo>
                <a:close/>
              </a:path>
            </a:pathLst>
          </a:custGeom>
          <a:solidFill>
            <a:srgbClr val="F6B26B"/>
          </a:solidFill>
          <a:ln>
            <a:noFill/>
          </a:ln>
        </p:spPr>
        <p:txBody>
          <a:bodyPr spcFirstLastPara="1" wrap="square" lIns="28575" tIns="28575" rIns="28575" bIns="28575" anchor="ctr" anchorCtr="0">
            <a:noAutofit/>
          </a:bodyPr>
          <a:lstStyle/>
          <a:p>
            <a:pPr marL="0" marR="0" lvl="0" indent="0" algn="ctr" rtl="0">
              <a:spcBef>
                <a:spcPts val="0"/>
              </a:spcBef>
              <a:spcAft>
                <a:spcPts val="0"/>
              </a:spcAft>
              <a:buNone/>
            </a:pPr>
            <a:r>
              <a:rPr lang="fi" sz="1100" b="1">
                <a:solidFill>
                  <a:srgbClr val="262626"/>
                </a:solidFill>
                <a:latin typeface="Calibri"/>
                <a:ea typeface="Calibri"/>
                <a:cs typeface="Calibri"/>
                <a:sym typeface="Calibri"/>
              </a:rPr>
              <a:t>Data sources</a:t>
            </a:r>
            <a:br>
              <a:rPr lang="fi" sz="1100" b="1">
                <a:solidFill>
                  <a:srgbClr val="262626"/>
                </a:solidFill>
                <a:latin typeface="Calibri"/>
                <a:ea typeface="Calibri"/>
                <a:cs typeface="Calibri"/>
                <a:sym typeface="Calibri"/>
              </a:rPr>
            </a:br>
            <a:r>
              <a:rPr lang="fi" sz="900" b="1">
                <a:solidFill>
                  <a:srgbClr val="262626"/>
                </a:solidFill>
                <a:latin typeface="Calibri"/>
                <a:ea typeface="Calibri"/>
                <a:cs typeface="Calibri"/>
                <a:sym typeface="Calibri"/>
              </a:rPr>
              <a:t>8-12/2022</a:t>
            </a:r>
            <a:endParaRPr sz="900" b="1">
              <a:solidFill>
                <a:srgbClr val="262626"/>
              </a:solidFill>
              <a:latin typeface="Calibri"/>
              <a:ea typeface="Calibri"/>
              <a:cs typeface="Calibri"/>
              <a:sym typeface="Calibri"/>
            </a:endParaRPr>
          </a:p>
        </p:txBody>
      </p:sp>
      <p:sp>
        <p:nvSpPr>
          <p:cNvPr id="897" name="Google Shape;897;p99"/>
          <p:cNvSpPr/>
          <p:nvPr/>
        </p:nvSpPr>
        <p:spPr>
          <a:xfrm>
            <a:off x="2745609" y="1411545"/>
            <a:ext cx="1941566" cy="1732438"/>
          </a:xfrm>
          <a:custGeom>
            <a:avLst/>
            <a:gdLst/>
            <a:ahLst/>
            <a:cxnLst/>
            <a:rect l="l" t="t" r="r" b="b"/>
            <a:pathLst>
              <a:path w="2588755" h="2309917" extrusionOk="0">
                <a:moveTo>
                  <a:pt x="111865" y="1525"/>
                </a:moveTo>
                <a:cubicBezTo>
                  <a:pt x="123802" y="6023"/>
                  <a:pt x="129736" y="17908"/>
                  <a:pt x="125234" y="29794"/>
                </a:cubicBezTo>
                <a:cubicBezTo>
                  <a:pt x="71553" y="169959"/>
                  <a:pt x="44746" y="319119"/>
                  <a:pt x="44746" y="469778"/>
                </a:cubicBezTo>
                <a:cubicBezTo>
                  <a:pt x="44746" y="1064705"/>
                  <a:pt x="468263" y="1580715"/>
                  <a:pt x="1051324" y="1695502"/>
                </a:cubicBezTo>
                <a:cubicBezTo>
                  <a:pt x="1204933" y="1725377"/>
                  <a:pt x="1316730" y="1861045"/>
                  <a:pt x="1316730" y="2016095"/>
                </a:cubicBezTo>
                <a:lnTo>
                  <a:pt x="1316730" y="2233892"/>
                </a:lnTo>
                <a:lnTo>
                  <a:pt x="1433096" y="2117498"/>
                </a:lnTo>
                <a:cubicBezTo>
                  <a:pt x="1442032" y="2108610"/>
                  <a:pt x="1455469" y="2108610"/>
                  <a:pt x="1464405" y="2117498"/>
                </a:cubicBezTo>
                <a:cubicBezTo>
                  <a:pt x="1473340" y="2126492"/>
                  <a:pt x="1473340" y="2139877"/>
                  <a:pt x="1464405" y="2148872"/>
                </a:cubicBezTo>
                <a:lnTo>
                  <a:pt x="1309295" y="2303921"/>
                </a:lnTo>
                <a:cubicBezTo>
                  <a:pt x="1307794" y="2305420"/>
                  <a:pt x="1304861" y="2306919"/>
                  <a:pt x="1301860" y="2308418"/>
                </a:cubicBezTo>
                <a:cubicBezTo>
                  <a:pt x="1300359" y="2309917"/>
                  <a:pt x="1295857" y="2309917"/>
                  <a:pt x="1294425" y="2309917"/>
                </a:cubicBezTo>
                <a:cubicBezTo>
                  <a:pt x="1292924" y="2309917"/>
                  <a:pt x="1289923" y="2309917"/>
                  <a:pt x="1286922" y="2308418"/>
                </a:cubicBezTo>
                <a:cubicBezTo>
                  <a:pt x="1283920" y="2308418"/>
                  <a:pt x="1280987" y="2305420"/>
                  <a:pt x="1279487" y="2303921"/>
                </a:cubicBezTo>
                <a:lnTo>
                  <a:pt x="1124377" y="2148872"/>
                </a:lnTo>
                <a:cubicBezTo>
                  <a:pt x="1115441" y="2139877"/>
                  <a:pt x="1115441" y="2126492"/>
                  <a:pt x="1124377" y="2117498"/>
                </a:cubicBezTo>
                <a:cubicBezTo>
                  <a:pt x="1133312" y="2108610"/>
                  <a:pt x="1146750" y="2108610"/>
                  <a:pt x="1155685" y="2117498"/>
                </a:cubicBezTo>
                <a:lnTo>
                  <a:pt x="1272052" y="2233892"/>
                </a:lnTo>
                <a:lnTo>
                  <a:pt x="1272052" y="2016095"/>
                </a:lnTo>
                <a:cubicBezTo>
                  <a:pt x="1272052" y="1883425"/>
                  <a:pt x="1175125" y="1767138"/>
                  <a:pt x="1042388" y="1740261"/>
                </a:cubicBezTo>
                <a:cubicBezTo>
                  <a:pt x="438455" y="1622475"/>
                  <a:pt x="0" y="1087084"/>
                  <a:pt x="0" y="471277"/>
                </a:cubicBezTo>
                <a:cubicBezTo>
                  <a:pt x="0" y="314622"/>
                  <a:pt x="28307" y="161072"/>
                  <a:pt x="83489" y="14910"/>
                </a:cubicBezTo>
                <a:cubicBezTo>
                  <a:pt x="87991" y="3024"/>
                  <a:pt x="99928" y="-2972"/>
                  <a:pt x="111865" y="1525"/>
                </a:cubicBezTo>
                <a:close/>
                <a:moveTo>
                  <a:pt x="2478395" y="1495"/>
                </a:moveTo>
                <a:cubicBezTo>
                  <a:pt x="2488817" y="-2997"/>
                  <a:pt x="2502281" y="2965"/>
                  <a:pt x="2506732" y="14890"/>
                </a:cubicBezTo>
                <a:cubicBezTo>
                  <a:pt x="2561940" y="161004"/>
                  <a:pt x="2588755" y="314631"/>
                  <a:pt x="2588755" y="471199"/>
                </a:cubicBezTo>
                <a:cubicBezTo>
                  <a:pt x="2588755" y="799282"/>
                  <a:pt x="2466452" y="1112418"/>
                  <a:pt x="2242803" y="1352538"/>
                </a:cubicBezTo>
                <a:cubicBezTo>
                  <a:pt x="2020618" y="1591188"/>
                  <a:pt x="1719395" y="1735831"/>
                  <a:pt x="1395807" y="1761150"/>
                </a:cubicBezTo>
                <a:cubicBezTo>
                  <a:pt x="1395807" y="1761150"/>
                  <a:pt x="1394286" y="1761150"/>
                  <a:pt x="1394286" y="1761150"/>
                </a:cubicBezTo>
                <a:cubicBezTo>
                  <a:pt x="1382343" y="1761150"/>
                  <a:pt x="1373386" y="1752166"/>
                  <a:pt x="1371921" y="1740242"/>
                </a:cubicBezTo>
                <a:cubicBezTo>
                  <a:pt x="1371921" y="1728317"/>
                  <a:pt x="1380878" y="1717863"/>
                  <a:pt x="1392821" y="1716393"/>
                </a:cubicBezTo>
                <a:cubicBezTo>
                  <a:pt x="1705931" y="1692544"/>
                  <a:pt x="1996732" y="1552393"/>
                  <a:pt x="2211480" y="1321257"/>
                </a:cubicBezTo>
                <a:cubicBezTo>
                  <a:pt x="2426229" y="1088569"/>
                  <a:pt x="2545490" y="785887"/>
                  <a:pt x="2545490" y="469729"/>
                </a:cubicBezTo>
                <a:cubicBezTo>
                  <a:pt x="2545490" y="319123"/>
                  <a:pt x="2518675" y="171458"/>
                  <a:pt x="2464987" y="29836"/>
                </a:cubicBezTo>
                <a:cubicBezTo>
                  <a:pt x="2460537" y="19382"/>
                  <a:pt x="2466452" y="5987"/>
                  <a:pt x="2478395" y="1495"/>
                </a:cubicBezTo>
                <a:close/>
              </a:path>
            </a:pathLst>
          </a:cu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898" name="Google Shape;898;p99"/>
          <p:cNvSpPr/>
          <p:nvPr/>
        </p:nvSpPr>
        <p:spPr>
          <a:xfrm>
            <a:off x="4624543" y="796436"/>
            <a:ext cx="1614034" cy="603936"/>
          </a:xfrm>
          <a:custGeom>
            <a:avLst/>
            <a:gdLst/>
            <a:ahLst/>
            <a:cxnLst/>
            <a:rect l="l" t="t" r="r" b="b"/>
            <a:pathLst>
              <a:path w="20837" h="21600" extrusionOk="0">
                <a:moveTo>
                  <a:pt x="10418" y="0"/>
                </a:moveTo>
                <a:cubicBezTo>
                  <a:pt x="6130" y="0"/>
                  <a:pt x="2361" y="6200"/>
                  <a:pt x="224" y="15560"/>
                </a:cubicBezTo>
                <a:cubicBezTo>
                  <a:pt x="-382" y="18200"/>
                  <a:pt x="311" y="21600"/>
                  <a:pt x="1437" y="21600"/>
                </a:cubicBezTo>
                <a:lnTo>
                  <a:pt x="19399" y="21600"/>
                </a:lnTo>
                <a:cubicBezTo>
                  <a:pt x="20525" y="21600"/>
                  <a:pt x="21218" y="18160"/>
                  <a:pt x="20612" y="15560"/>
                </a:cubicBezTo>
                <a:cubicBezTo>
                  <a:pt x="18475" y="6200"/>
                  <a:pt x="14721" y="0"/>
                  <a:pt x="10418" y="0"/>
                </a:cubicBezTo>
                <a:close/>
              </a:path>
            </a:pathLst>
          </a:custGeom>
          <a:solidFill>
            <a:schemeClr val="accent6"/>
          </a:solidFill>
          <a:ln>
            <a:noFill/>
          </a:ln>
        </p:spPr>
        <p:txBody>
          <a:bodyPr spcFirstLastPara="1" wrap="square" lIns="28575" tIns="28575" rIns="28575" bIns="28575" anchor="ctr" anchorCtr="0">
            <a:noAutofit/>
          </a:bodyPr>
          <a:lstStyle/>
          <a:p>
            <a:pPr marL="0" marR="0" lvl="0" indent="0" algn="ctr" rtl="0">
              <a:spcBef>
                <a:spcPts val="0"/>
              </a:spcBef>
              <a:spcAft>
                <a:spcPts val="0"/>
              </a:spcAft>
              <a:buNone/>
            </a:pPr>
            <a:r>
              <a:rPr lang="fi" sz="1100" b="1">
                <a:solidFill>
                  <a:srgbClr val="262626"/>
                </a:solidFill>
                <a:latin typeface="Calibri"/>
                <a:ea typeface="Calibri"/>
                <a:cs typeface="Calibri"/>
                <a:sym typeface="Calibri"/>
              </a:rPr>
              <a:t>Data collecting</a:t>
            </a:r>
            <a:endParaRPr sz="1100" b="1">
              <a:solidFill>
                <a:srgbClr val="262626"/>
              </a:solidFill>
              <a:latin typeface="Calibri"/>
              <a:ea typeface="Calibri"/>
              <a:cs typeface="Calibri"/>
              <a:sym typeface="Calibri"/>
            </a:endParaRPr>
          </a:p>
          <a:p>
            <a:pPr marL="0" marR="0" lvl="0" indent="0" algn="ctr" rtl="0">
              <a:spcBef>
                <a:spcPts val="0"/>
              </a:spcBef>
              <a:spcAft>
                <a:spcPts val="0"/>
              </a:spcAft>
              <a:buNone/>
            </a:pPr>
            <a:r>
              <a:rPr lang="fi" sz="900" b="1">
                <a:solidFill>
                  <a:srgbClr val="262626"/>
                </a:solidFill>
                <a:latin typeface="Calibri"/>
                <a:ea typeface="Calibri"/>
                <a:cs typeface="Calibri"/>
                <a:sym typeface="Calibri"/>
              </a:rPr>
              <a:t>12/2022-05/2023</a:t>
            </a:r>
            <a:endParaRPr sz="900" b="1">
              <a:solidFill>
                <a:srgbClr val="262626"/>
              </a:solidFill>
              <a:latin typeface="Calibri"/>
              <a:ea typeface="Calibri"/>
              <a:cs typeface="Calibri"/>
              <a:sym typeface="Calibri"/>
            </a:endParaRPr>
          </a:p>
        </p:txBody>
      </p:sp>
      <p:sp>
        <p:nvSpPr>
          <p:cNvPr id="899" name="Google Shape;899;p99"/>
          <p:cNvSpPr/>
          <p:nvPr/>
        </p:nvSpPr>
        <p:spPr>
          <a:xfrm>
            <a:off x="4456782" y="1411545"/>
            <a:ext cx="1941568" cy="1732438"/>
          </a:xfrm>
          <a:custGeom>
            <a:avLst/>
            <a:gdLst/>
            <a:ahLst/>
            <a:cxnLst/>
            <a:rect l="l" t="t" r="r" b="b"/>
            <a:pathLst>
              <a:path w="2588757" h="2309917" extrusionOk="0">
                <a:moveTo>
                  <a:pt x="111864" y="1525"/>
                </a:moveTo>
                <a:cubicBezTo>
                  <a:pt x="123801" y="6023"/>
                  <a:pt x="129735" y="17908"/>
                  <a:pt x="125233" y="29794"/>
                </a:cubicBezTo>
                <a:cubicBezTo>
                  <a:pt x="71552" y="169959"/>
                  <a:pt x="44746" y="319119"/>
                  <a:pt x="44746" y="469778"/>
                </a:cubicBezTo>
                <a:cubicBezTo>
                  <a:pt x="44746" y="1064705"/>
                  <a:pt x="468261" y="1580715"/>
                  <a:pt x="1051318" y="1695502"/>
                </a:cubicBezTo>
                <a:cubicBezTo>
                  <a:pt x="1204927" y="1725377"/>
                  <a:pt x="1316791" y="1861045"/>
                  <a:pt x="1316791" y="2016095"/>
                </a:cubicBezTo>
                <a:lnTo>
                  <a:pt x="1316791" y="2233892"/>
                </a:lnTo>
                <a:lnTo>
                  <a:pt x="1433088" y="2117498"/>
                </a:lnTo>
                <a:cubicBezTo>
                  <a:pt x="1440523" y="2108610"/>
                  <a:pt x="1455461" y="2108610"/>
                  <a:pt x="1464397" y="2117498"/>
                </a:cubicBezTo>
                <a:cubicBezTo>
                  <a:pt x="1473332" y="2126492"/>
                  <a:pt x="1473332" y="2139877"/>
                  <a:pt x="1464397" y="2148872"/>
                </a:cubicBezTo>
                <a:lnTo>
                  <a:pt x="1309288" y="2303921"/>
                </a:lnTo>
                <a:cubicBezTo>
                  <a:pt x="1307787" y="2305420"/>
                  <a:pt x="1304854" y="2306919"/>
                  <a:pt x="1301853" y="2308418"/>
                </a:cubicBezTo>
                <a:cubicBezTo>
                  <a:pt x="1300352" y="2309917"/>
                  <a:pt x="1295850" y="2309917"/>
                  <a:pt x="1294418" y="2309917"/>
                </a:cubicBezTo>
                <a:cubicBezTo>
                  <a:pt x="1292917" y="2309917"/>
                  <a:pt x="1289916" y="2309917"/>
                  <a:pt x="1286915" y="2308418"/>
                </a:cubicBezTo>
                <a:cubicBezTo>
                  <a:pt x="1283913" y="2308418"/>
                  <a:pt x="1280980" y="2305420"/>
                  <a:pt x="1279480" y="2303921"/>
                </a:cubicBezTo>
                <a:lnTo>
                  <a:pt x="1124371" y="2148872"/>
                </a:lnTo>
                <a:cubicBezTo>
                  <a:pt x="1115435" y="2139877"/>
                  <a:pt x="1115435" y="2126492"/>
                  <a:pt x="1124371" y="2117498"/>
                </a:cubicBezTo>
                <a:cubicBezTo>
                  <a:pt x="1133306" y="2108610"/>
                  <a:pt x="1146744" y="2108610"/>
                  <a:pt x="1155679" y="2117498"/>
                </a:cubicBezTo>
                <a:lnTo>
                  <a:pt x="1272045" y="2233892"/>
                </a:lnTo>
                <a:lnTo>
                  <a:pt x="1272045" y="2016095"/>
                </a:lnTo>
                <a:cubicBezTo>
                  <a:pt x="1272045" y="1883425"/>
                  <a:pt x="1175119" y="1767138"/>
                  <a:pt x="1042383" y="1740261"/>
                </a:cubicBezTo>
                <a:cubicBezTo>
                  <a:pt x="438453" y="1622475"/>
                  <a:pt x="0" y="1087084"/>
                  <a:pt x="0" y="471277"/>
                </a:cubicBezTo>
                <a:cubicBezTo>
                  <a:pt x="0" y="314622"/>
                  <a:pt x="28307" y="161072"/>
                  <a:pt x="83489" y="14910"/>
                </a:cubicBezTo>
                <a:cubicBezTo>
                  <a:pt x="87991" y="3024"/>
                  <a:pt x="99928" y="-2972"/>
                  <a:pt x="111864" y="1525"/>
                </a:cubicBezTo>
                <a:close/>
                <a:moveTo>
                  <a:pt x="2478396" y="1495"/>
                </a:moveTo>
                <a:cubicBezTo>
                  <a:pt x="2488818" y="-2997"/>
                  <a:pt x="2502283" y="2965"/>
                  <a:pt x="2506733" y="14890"/>
                </a:cubicBezTo>
                <a:cubicBezTo>
                  <a:pt x="2560420" y="161004"/>
                  <a:pt x="2588757" y="314631"/>
                  <a:pt x="2588757" y="471199"/>
                </a:cubicBezTo>
                <a:cubicBezTo>
                  <a:pt x="2588757" y="799282"/>
                  <a:pt x="2466454" y="1112418"/>
                  <a:pt x="2242803" y="1352538"/>
                </a:cubicBezTo>
                <a:cubicBezTo>
                  <a:pt x="2020618" y="1591188"/>
                  <a:pt x="1719394" y="1735831"/>
                  <a:pt x="1395805" y="1761150"/>
                </a:cubicBezTo>
                <a:cubicBezTo>
                  <a:pt x="1395805" y="1761150"/>
                  <a:pt x="1394284" y="1761150"/>
                  <a:pt x="1394284" y="1761150"/>
                </a:cubicBezTo>
                <a:cubicBezTo>
                  <a:pt x="1382341" y="1761150"/>
                  <a:pt x="1373384" y="1752166"/>
                  <a:pt x="1371919" y="1740242"/>
                </a:cubicBezTo>
                <a:cubicBezTo>
                  <a:pt x="1371919" y="1728317"/>
                  <a:pt x="1380877" y="1717863"/>
                  <a:pt x="1392820" y="1716393"/>
                </a:cubicBezTo>
                <a:cubicBezTo>
                  <a:pt x="1705930" y="1692544"/>
                  <a:pt x="1996732" y="1552393"/>
                  <a:pt x="2211481" y="1321257"/>
                </a:cubicBezTo>
                <a:cubicBezTo>
                  <a:pt x="2426230" y="1088569"/>
                  <a:pt x="2545492" y="785887"/>
                  <a:pt x="2545492" y="469729"/>
                </a:cubicBezTo>
                <a:cubicBezTo>
                  <a:pt x="2545492" y="319123"/>
                  <a:pt x="2518676" y="171458"/>
                  <a:pt x="2464989" y="29836"/>
                </a:cubicBezTo>
                <a:cubicBezTo>
                  <a:pt x="2460482" y="19382"/>
                  <a:pt x="2466454" y="5987"/>
                  <a:pt x="2478396" y="1495"/>
                </a:cubicBezTo>
                <a:close/>
              </a:path>
            </a:pathLst>
          </a:cu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00" name="Google Shape;900;p99"/>
          <p:cNvSpPr/>
          <p:nvPr/>
        </p:nvSpPr>
        <p:spPr>
          <a:xfrm>
            <a:off x="6267376" y="732588"/>
            <a:ext cx="1724053" cy="623376"/>
          </a:xfrm>
          <a:custGeom>
            <a:avLst/>
            <a:gdLst/>
            <a:ahLst/>
            <a:cxnLst/>
            <a:rect l="l" t="t" r="r" b="b"/>
            <a:pathLst>
              <a:path w="20837" h="21600" extrusionOk="0">
                <a:moveTo>
                  <a:pt x="10418" y="0"/>
                </a:moveTo>
                <a:cubicBezTo>
                  <a:pt x="6130" y="0"/>
                  <a:pt x="2361" y="6200"/>
                  <a:pt x="224" y="15560"/>
                </a:cubicBezTo>
                <a:cubicBezTo>
                  <a:pt x="-382" y="18200"/>
                  <a:pt x="311" y="21600"/>
                  <a:pt x="1437" y="21600"/>
                </a:cubicBezTo>
                <a:lnTo>
                  <a:pt x="19399" y="21600"/>
                </a:lnTo>
                <a:cubicBezTo>
                  <a:pt x="20525" y="21600"/>
                  <a:pt x="21218" y="18160"/>
                  <a:pt x="20612" y="15560"/>
                </a:cubicBezTo>
                <a:cubicBezTo>
                  <a:pt x="18475" y="6200"/>
                  <a:pt x="14706" y="0"/>
                  <a:pt x="10418" y="0"/>
                </a:cubicBezTo>
                <a:close/>
              </a:path>
            </a:pathLst>
          </a:custGeom>
          <a:solidFill>
            <a:srgbClr val="D5A6BD"/>
          </a:solidFill>
          <a:ln>
            <a:noFill/>
          </a:ln>
        </p:spPr>
        <p:txBody>
          <a:bodyPr spcFirstLastPara="1" wrap="square" lIns="28575" tIns="28575" rIns="28575" bIns="28575" anchor="ctr" anchorCtr="0">
            <a:noAutofit/>
          </a:bodyPr>
          <a:lstStyle/>
          <a:p>
            <a:pPr marL="0" marR="0" lvl="0" indent="0" algn="ctr" rtl="0">
              <a:spcBef>
                <a:spcPts val="0"/>
              </a:spcBef>
              <a:spcAft>
                <a:spcPts val="0"/>
              </a:spcAft>
              <a:buNone/>
            </a:pPr>
            <a:r>
              <a:rPr lang="fi" sz="1100" b="1">
                <a:solidFill>
                  <a:srgbClr val="262626"/>
                </a:solidFill>
                <a:latin typeface="Calibri"/>
                <a:ea typeface="Calibri"/>
                <a:cs typeface="Calibri"/>
                <a:sym typeface="Calibri"/>
              </a:rPr>
              <a:t>Definition work &amp; </a:t>
            </a:r>
            <a:endParaRPr sz="1100" b="1">
              <a:solidFill>
                <a:srgbClr val="262626"/>
              </a:solidFill>
              <a:latin typeface="Calibri"/>
              <a:ea typeface="Calibri"/>
              <a:cs typeface="Calibri"/>
              <a:sym typeface="Calibri"/>
            </a:endParaRPr>
          </a:p>
          <a:p>
            <a:pPr marL="0" marR="0" lvl="0" indent="0" algn="ctr" rtl="0">
              <a:spcBef>
                <a:spcPts val="0"/>
              </a:spcBef>
              <a:spcAft>
                <a:spcPts val="0"/>
              </a:spcAft>
              <a:buNone/>
            </a:pPr>
            <a:r>
              <a:rPr lang="fi" sz="1100" b="1">
                <a:solidFill>
                  <a:srgbClr val="262626"/>
                </a:solidFill>
                <a:latin typeface="Calibri"/>
                <a:ea typeface="Calibri"/>
                <a:cs typeface="Calibri"/>
                <a:sym typeface="Calibri"/>
              </a:rPr>
              <a:t>modelling</a:t>
            </a:r>
            <a:endParaRPr sz="1100" b="1">
              <a:solidFill>
                <a:srgbClr val="262626"/>
              </a:solidFill>
              <a:latin typeface="Calibri"/>
              <a:ea typeface="Calibri"/>
              <a:cs typeface="Calibri"/>
              <a:sym typeface="Calibri"/>
            </a:endParaRPr>
          </a:p>
          <a:p>
            <a:pPr marL="0" marR="0" lvl="0" indent="0" algn="ctr" rtl="0">
              <a:spcBef>
                <a:spcPts val="0"/>
              </a:spcBef>
              <a:spcAft>
                <a:spcPts val="0"/>
              </a:spcAft>
              <a:buNone/>
            </a:pPr>
            <a:r>
              <a:rPr lang="fi" sz="900" b="1">
                <a:solidFill>
                  <a:srgbClr val="262626"/>
                </a:solidFill>
                <a:latin typeface="Calibri"/>
                <a:ea typeface="Calibri"/>
                <a:cs typeface="Calibri"/>
                <a:sym typeface="Calibri"/>
              </a:rPr>
              <a:t>02/2023 - 06/2023</a:t>
            </a:r>
            <a:endParaRPr sz="900" b="1">
              <a:solidFill>
                <a:srgbClr val="262626"/>
              </a:solidFill>
              <a:latin typeface="Calibri"/>
              <a:ea typeface="Calibri"/>
              <a:cs typeface="Calibri"/>
              <a:sym typeface="Calibri"/>
            </a:endParaRPr>
          </a:p>
        </p:txBody>
      </p:sp>
      <p:sp>
        <p:nvSpPr>
          <p:cNvPr id="901" name="Google Shape;901;p99"/>
          <p:cNvSpPr/>
          <p:nvPr/>
        </p:nvSpPr>
        <p:spPr>
          <a:xfrm>
            <a:off x="6167954" y="1411545"/>
            <a:ext cx="1941608" cy="1732438"/>
          </a:xfrm>
          <a:custGeom>
            <a:avLst/>
            <a:gdLst/>
            <a:ahLst/>
            <a:cxnLst/>
            <a:rect l="l" t="t" r="r" b="b"/>
            <a:pathLst>
              <a:path w="2588810" h="2309917" extrusionOk="0">
                <a:moveTo>
                  <a:pt x="111864" y="1525"/>
                </a:moveTo>
                <a:cubicBezTo>
                  <a:pt x="123801" y="6023"/>
                  <a:pt x="129735" y="17908"/>
                  <a:pt x="125233" y="29794"/>
                </a:cubicBezTo>
                <a:cubicBezTo>
                  <a:pt x="71552" y="169959"/>
                  <a:pt x="44746" y="319119"/>
                  <a:pt x="44746" y="469778"/>
                </a:cubicBezTo>
                <a:cubicBezTo>
                  <a:pt x="44746" y="1064705"/>
                  <a:pt x="468260" y="1580715"/>
                  <a:pt x="1051318" y="1695502"/>
                </a:cubicBezTo>
                <a:cubicBezTo>
                  <a:pt x="1204926" y="1725377"/>
                  <a:pt x="1316790" y="1861045"/>
                  <a:pt x="1316790" y="2016095"/>
                </a:cubicBezTo>
                <a:lnTo>
                  <a:pt x="1316790" y="2233892"/>
                </a:lnTo>
                <a:lnTo>
                  <a:pt x="1433088" y="2117498"/>
                </a:lnTo>
                <a:cubicBezTo>
                  <a:pt x="1442024" y="2108610"/>
                  <a:pt x="1456962" y="2108610"/>
                  <a:pt x="1464396" y="2117498"/>
                </a:cubicBezTo>
                <a:cubicBezTo>
                  <a:pt x="1473332" y="2126492"/>
                  <a:pt x="1473332" y="2139877"/>
                  <a:pt x="1464396" y="2148872"/>
                </a:cubicBezTo>
                <a:lnTo>
                  <a:pt x="1309287" y="2303921"/>
                </a:lnTo>
                <a:cubicBezTo>
                  <a:pt x="1307787" y="2305420"/>
                  <a:pt x="1304854" y="2306919"/>
                  <a:pt x="1301852" y="2308418"/>
                </a:cubicBezTo>
                <a:cubicBezTo>
                  <a:pt x="1300352" y="2309917"/>
                  <a:pt x="1295850" y="2309917"/>
                  <a:pt x="1294418" y="2309917"/>
                </a:cubicBezTo>
                <a:cubicBezTo>
                  <a:pt x="1292917" y="2309917"/>
                  <a:pt x="1289916" y="2309917"/>
                  <a:pt x="1286914" y="2308418"/>
                </a:cubicBezTo>
                <a:cubicBezTo>
                  <a:pt x="1283913" y="2308418"/>
                  <a:pt x="1280980" y="2305420"/>
                  <a:pt x="1279480" y="2303921"/>
                </a:cubicBezTo>
                <a:lnTo>
                  <a:pt x="1124370" y="2148872"/>
                </a:lnTo>
                <a:cubicBezTo>
                  <a:pt x="1115435" y="2139877"/>
                  <a:pt x="1115435" y="2126492"/>
                  <a:pt x="1124370" y="2117498"/>
                </a:cubicBezTo>
                <a:cubicBezTo>
                  <a:pt x="1133306" y="2108610"/>
                  <a:pt x="1146743" y="2108610"/>
                  <a:pt x="1155679" y="2117498"/>
                </a:cubicBezTo>
                <a:lnTo>
                  <a:pt x="1272045" y="2233892"/>
                </a:lnTo>
                <a:lnTo>
                  <a:pt x="1272045" y="2016095"/>
                </a:lnTo>
                <a:cubicBezTo>
                  <a:pt x="1272045" y="1883425"/>
                  <a:pt x="1175119" y="1767138"/>
                  <a:pt x="1042382" y="1740261"/>
                </a:cubicBezTo>
                <a:cubicBezTo>
                  <a:pt x="438453" y="1622475"/>
                  <a:pt x="0" y="1087084"/>
                  <a:pt x="0" y="471277"/>
                </a:cubicBezTo>
                <a:cubicBezTo>
                  <a:pt x="0" y="314622"/>
                  <a:pt x="28307" y="161072"/>
                  <a:pt x="83489" y="14910"/>
                </a:cubicBezTo>
                <a:cubicBezTo>
                  <a:pt x="87991" y="3024"/>
                  <a:pt x="99928" y="-2972"/>
                  <a:pt x="111864" y="1525"/>
                </a:cubicBezTo>
                <a:close/>
                <a:moveTo>
                  <a:pt x="2478375" y="1495"/>
                </a:moveTo>
                <a:cubicBezTo>
                  <a:pt x="2488810" y="-2997"/>
                  <a:pt x="2502234" y="2965"/>
                  <a:pt x="2506689" y="14890"/>
                </a:cubicBezTo>
                <a:cubicBezTo>
                  <a:pt x="2561908" y="161004"/>
                  <a:pt x="2590222" y="314631"/>
                  <a:pt x="2588756" y="471199"/>
                </a:cubicBezTo>
                <a:cubicBezTo>
                  <a:pt x="2588756" y="799282"/>
                  <a:pt x="2466474" y="1112418"/>
                  <a:pt x="2242780" y="1352538"/>
                </a:cubicBezTo>
                <a:cubicBezTo>
                  <a:pt x="2020609" y="1591188"/>
                  <a:pt x="1719361" y="1735831"/>
                  <a:pt x="1395777" y="1761150"/>
                </a:cubicBezTo>
                <a:cubicBezTo>
                  <a:pt x="1395777" y="1761150"/>
                  <a:pt x="1394311" y="1761150"/>
                  <a:pt x="1394311" y="1761150"/>
                </a:cubicBezTo>
                <a:cubicBezTo>
                  <a:pt x="1382354" y="1761150"/>
                  <a:pt x="1373385" y="1752166"/>
                  <a:pt x="1371919" y="1740242"/>
                </a:cubicBezTo>
                <a:cubicBezTo>
                  <a:pt x="1371919" y="1728317"/>
                  <a:pt x="1380887" y="1717863"/>
                  <a:pt x="1392788" y="1716393"/>
                </a:cubicBezTo>
                <a:cubicBezTo>
                  <a:pt x="1705937" y="1692544"/>
                  <a:pt x="1996751" y="1552393"/>
                  <a:pt x="2211476" y="1321257"/>
                </a:cubicBezTo>
                <a:cubicBezTo>
                  <a:pt x="2426202" y="1088569"/>
                  <a:pt x="2545494" y="785887"/>
                  <a:pt x="2545494" y="469729"/>
                </a:cubicBezTo>
                <a:cubicBezTo>
                  <a:pt x="2545494" y="319123"/>
                  <a:pt x="2518647" y="171458"/>
                  <a:pt x="2464951" y="29836"/>
                </a:cubicBezTo>
                <a:cubicBezTo>
                  <a:pt x="2460495" y="19382"/>
                  <a:pt x="2466474" y="5987"/>
                  <a:pt x="2478375" y="1495"/>
                </a:cubicBezTo>
                <a:close/>
              </a:path>
            </a:pathLst>
          </a:cu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902" name="Google Shape;902;p99"/>
          <p:cNvGrpSpPr/>
          <p:nvPr/>
        </p:nvGrpSpPr>
        <p:grpSpPr>
          <a:xfrm>
            <a:off x="1432373" y="3203225"/>
            <a:ext cx="1364342" cy="898375"/>
            <a:chOff x="332905" y="2720099"/>
            <a:chExt cx="3510013" cy="1197833"/>
          </a:xfrm>
        </p:grpSpPr>
        <p:sp>
          <p:nvSpPr>
            <p:cNvPr id="903" name="Google Shape;903;p99"/>
            <p:cNvSpPr txBox="1"/>
            <p:nvPr/>
          </p:nvSpPr>
          <p:spPr>
            <a:xfrm>
              <a:off x="332905" y="2720099"/>
              <a:ext cx="3510000" cy="369300"/>
            </a:xfrm>
            <a:prstGeom prst="rect">
              <a:avLst/>
            </a:prstGeom>
            <a:noFill/>
            <a:ln>
              <a:noFill/>
            </a:ln>
          </p:spPr>
          <p:txBody>
            <a:bodyPr spcFirstLastPara="1" wrap="square" lIns="0" tIns="34275" rIns="0" bIns="34275" anchor="b" anchorCtr="0">
              <a:noAutofit/>
            </a:bodyPr>
            <a:lstStyle/>
            <a:p>
              <a:pPr marL="0" lvl="0" indent="0" algn="l" rtl="0">
                <a:spcBef>
                  <a:spcPts val="0"/>
                </a:spcBef>
                <a:spcAft>
                  <a:spcPts val="0"/>
                </a:spcAft>
                <a:buNone/>
              </a:pPr>
              <a:r>
                <a:rPr lang="fi" sz="1100" b="1" dirty="0">
                  <a:solidFill>
                    <a:schemeClr val="dk1"/>
                  </a:solidFill>
                  <a:latin typeface="Avenir Book" panose="02000503020000020003" pitchFamily="2" charset="0"/>
                  <a:ea typeface="Calibri"/>
                  <a:cs typeface="Calibri"/>
                  <a:sym typeface="Calibri"/>
                </a:rPr>
                <a:t>Key goals</a:t>
              </a:r>
              <a:endParaRPr sz="1100" dirty="0">
                <a:latin typeface="Avenir Book" panose="02000503020000020003" pitchFamily="2" charset="0"/>
              </a:endParaRPr>
            </a:p>
          </p:txBody>
        </p:sp>
        <p:sp>
          <p:nvSpPr>
            <p:cNvPr id="904" name="Google Shape;904;p99"/>
            <p:cNvSpPr txBox="1"/>
            <p:nvPr/>
          </p:nvSpPr>
          <p:spPr>
            <a:xfrm>
              <a:off x="332918" y="3086932"/>
              <a:ext cx="3510000" cy="831000"/>
            </a:xfrm>
            <a:prstGeom prst="rect">
              <a:avLst/>
            </a:prstGeom>
            <a:noFill/>
            <a:ln>
              <a:noFill/>
            </a:ln>
          </p:spPr>
          <p:txBody>
            <a:bodyPr spcFirstLastPara="1" wrap="square" lIns="0" tIns="34275" rIns="0" bIns="34275" anchor="t" anchorCtr="0">
              <a:noAutofit/>
            </a:bodyPr>
            <a:lstStyle/>
            <a:p>
              <a:pPr marL="342900" marR="0" lvl="0" indent="-222250" algn="l" rtl="0">
                <a:spcBef>
                  <a:spcPts val="0"/>
                </a:spcBef>
                <a:spcAft>
                  <a:spcPts val="0"/>
                </a:spcAft>
                <a:buClr>
                  <a:srgbClr val="595959"/>
                </a:buClr>
                <a:buSzPts val="900"/>
                <a:buFont typeface="Calibri"/>
                <a:buChar char="●"/>
              </a:pPr>
              <a:r>
                <a:rPr lang="fi" sz="900" dirty="0">
                  <a:solidFill>
                    <a:srgbClr val="595959"/>
                  </a:solidFill>
                  <a:latin typeface="Avenir Book" panose="02000503020000020003" pitchFamily="2" charset="0"/>
                  <a:ea typeface="Calibri"/>
                  <a:cs typeface="Calibri"/>
                  <a:sym typeface="Calibri"/>
                </a:rPr>
                <a:t>Current state</a:t>
              </a:r>
              <a:endParaRPr sz="900" dirty="0">
                <a:solidFill>
                  <a:srgbClr val="595959"/>
                </a:solidFill>
                <a:latin typeface="Avenir Book" panose="02000503020000020003" pitchFamily="2" charset="0"/>
                <a:ea typeface="Calibri"/>
                <a:cs typeface="Calibri"/>
                <a:sym typeface="Calibri"/>
              </a:endParaRPr>
            </a:p>
            <a:p>
              <a:pPr marL="342900" marR="0" lvl="0" indent="-222250" algn="l" rtl="0">
                <a:spcBef>
                  <a:spcPts val="0"/>
                </a:spcBef>
                <a:spcAft>
                  <a:spcPts val="0"/>
                </a:spcAft>
                <a:buClr>
                  <a:srgbClr val="595959"/>
                </a:buClr>
                <a:buSzPts val="900"/>
                <a:buFont typeface="Calibri"/>
                <a:buChar char="●"/>
              </a:pPr>
              <a:r>
                <a:rPr lang="fi" sz="900" dirty="0">
                  <a:solidFill>
                    <a:srgbClr val="595959"/>
                  </a:solidFill>
                  <a:latin typeface="Avenir Book" panose="02000503020000020003" pitchFamily="2" charset="0"/>
                  <a:ea typeface="Calibri"/>
                  <a:cs typeface="Calibri"/>
                  <a:sym typeface="Calibri"/>
                </a:rPr>
                <a:t>Needs mapping</a:t>
              </a:r>
              <a:endParaRPr sz="900" dirty="0">
                <a:solidFill>
                  <a:srgbClr val="595959"/>
                </a:solidFill>
                <a:latin typeface="Avenir Book" panose="02000503020000020003" pitchFamily="2" charset="0"/>
                <a:ea typeface="Calibri"/>
                <a:cs typeface="Calibri"/>
                <a:sym typeface="Calibri"/>
              </a:endParaRPr>
            </a:p>
            <a:p>
              <a:pPr marL="342900" marR="0" lvl="0" indent="-222250" algn="l" rtl="0">
                <a:spcBef>
                  <a:spcPts val="0"/>
                </a:spcBef>
                <a:spcAft>
                  <a:spcPts val="0"/>
                </a:spcAft>
                <a:buClr>
                  <a:srgbClr val="595959"/>
                </a:buClr>
                <a:buSzPts val="900"/>
                <a:buFont typeface="Calibri"/>
                <a:buChar char="●"/>
              </a:pPr>
              <a:r>
                <a:rPr lang="fi" sz="900" dirty="0">
                  <a:solidFill>
                    <a:srgbClr val="595959"/>
                  </a:solidFill>
                  <a:latin typeface="Avenir Book" panose="02000503020000020003" pitchFamily="2" charset="0"/>
                  <a:ea typeface="Calibri"/>
                  <a:cs typeface="Calibri"/>
                  <a:sym typeface="Calibri"/>
                </a:rPr>
                <a:t>Building a network of actors</a:t>
              </a:r>
              <a:endParaRPr sz="900" dirty="0">
                <a:solidFill>
                  <a:srgbClr val="595959"/>
                </a:solidFill>
                <a:latin typeface="Avenir Book" panose="02000503020000020003" pitchFamily="2" charset="0"/>
                <a:ea typeface="Calibri"/>
                <a:cs typeface="Calibri"/>
                <a:sym typeface="Calibri"/>
              </a:endParaRPr>
            </a:p>
            <a:p>
              <a:pPr marL="342900" marR="0" lvl="0" indent="0" algn="l" rtl="0">
                <a:spcBef>
                  <a:spcPts val="0"/>
                </a:spcBef>
                <a:spcAft>
                  <a:spcPts val="0"/>
                </a:spcAft>
                <a:buNone/>
              </a:pPr>
              <a:endParaRPr sz="900" dirty="0">
                <a:solidFill>
                  <a:srgbClr val="595959"/>
                </a:solidFill>
                <a:latin typeface="Avenir Book" panose="02000503020000020003" pitchFamily="2" charset="0"/>
                <a:ea typeface="Calibri"/>
                <a:cs typeface="Calibri"/>
                <a:sym typeface="Calibri"/>
              </a:endParaRPr>
            </a:p>
            <a:p>
              <a:pPr marL="0" marR="0" lvl="0" indent="0" algn="l" rtl="0">
                <a:spcBef>
                  <a:spcPts val="0"/>
                </a:spcBef>
                <a:spcAft>
                  <a:spcPts val="0"/>
                </a:spcAft>
                <a:buNone/>
              </a:pPr>
              <a:endParaRPr sz="1100" dirty="0">
                <a:latin typeface="Avenir Book" panose="02000503020000020003" pitchFamily="2" charset="0"/>
              </a:endParaRPr>
            </a:p>
          </p:txBody>
        </p:sp>
      </p:grpSp>
      <p:grpSp>
        <p:nvGrpSpPr>
          <p:cNvPr id="905" name="Google Shape;905;p99"/>
          <p:cNvGrpSpPr/>
          <p:nvPr/>
        </p:nvGrpSpPr>
        <p:grpSpPr>
          <a:xfrm>
            <a:off x="3032587" y="3203225"/>
            <a:ext cx="1380429" cy="1332175"/>
            <a:chOff x="38881" y="2720099"/>
            <a:chExt cx="3551400" cy="1776233"/>
          </a:xfrm>
        </p:grpSpPr>
        <p:sp>
          <p:nvSpPr>
            <p:cNvPr id="906" name="Google Shape;906;p99"/>
            <p:cNvSpPr txBox="1"/>
            <p:nvPr/>
          </p:nvSpPr>
          <p:spPr>
            <a:xfrm>
              <a:off x="332906" y="2720099"/>
              <a:ext cx="3241200" cy="369300"/>
            </a:xfrm>
            <a:prstGeom prst="rect">
              <a:avLst/>
            </a:prstGeom>
            <a:noFill/>
            <a:ln>
              <a:noFill/>
            </a:ln>
          </p:spPr>
          <p:txBody>
            <a:bodyPr spcFirstLastPara="1" wrap="square" lIns="0" tIns="34275" rIns="0" bIns="34275" anchor="b" anchorCtr="0">
              <a:noAutofit/>
            </a:bodyPr>
            <a:lstStyle/>
            <a:p>
              <a:pPr marL="0" lvl="0" indent="0" algn="l" rtl="0">
                <a:spcBef>
                  <a:spcPts val="0"/>
                </a:spcBef>
                <a:spcAft>
                  <a:spcPts val="0"/>
                </a:spcAft>
                <a:buClr>
                  <a:schemeClr val="dk1"/>
                </a:buClr>
                <a:buFont typeface="Arial"/>
                <a:buNone/>
              </a:pPr>
              <a:r>
                <a:rPr lang="fi" sz="1100" b="1" dirty="0">
                  <a:solidFill>
                    <a:schemeClr val="dk1"/>
                  </a:solidFill>
                  <a:latin typeface="Avenir Book" panose="02000503020000020003" pitchFamily="2" charset="0"/>
                  <a:ea typeface="Calibri"/>
                  <a:cs typeface="Calibri"/>
                  <a:sym typeface="Calibri"/>
                </a:rPr>
                <a:t>Key goals</a:t>
              </a:r>
              <a:endParaRPr sz="800" dirty="0">
                <a:latin typeface="Avenir Book" panose="02000503020000020003" pitchFamily="2" charset="0"/>
              </a:endParaRPr>
            </a:p>
          </p:txBody>
        </p:sp>
        <p:sp>
          <p:nvSpPr>
            <p:cNvPr id="907" name="Google Shape;907;p99"/>
            <p:cNvSpPr txBox="1"/>
            <p:nvPr/>
          </p:nvSpPr>
          <p:spPr>
            <a:xfrm>
              <a:off x="38881" y="3086932"/>
              <a:ext cx="3551400" cy="1409400"/>
            </a:xfrm>
            <a:prstGeom prst="rect">
              <a:avLst/>
            </a:prstGeom>
            <a:noFill/>
            <a:ln>
              <a:noFill/>
            </a:ln>
          </p:spPr>
          <p:txBody>
            <a:bodyPr spcFirstLastPara="1" wrap="square" lIns="0" tIns="34275" rIns="0" bIns="34275" anchor="t" anchorCtr="0">
              <a:noAutofit/>
            </a:bodyPr>
            <a:lstStyle/>
            <a:p>
              <a:pPr marL="342900" lvl="0" indent="-222250" algn="l" rtl="0">
                <a:spcBef>
                  <a:spcPts val="0"/>
                </a:spcBef>
                <a:spcAft>
                  <a:spcPts val="0"/>
                </a:spcAft>
                <a:buClr>
                  <a:srgbClr val="595959"/>
                </a:buClr>
                <a:buSzPts val="900"/>
                <a:buFont typeface="Calibri"/>
                <a:buChar char="●"/>
              </a:pPr>
              <a:r>
                <a:rPr lang="fi" sz="900" dirty="0">
                  <a:solidFill>
                    <a:srgbClr val="595959"/>
                  </a:solidFill>
                  <a:latin typeface="Calibri"/>
                  <a:ea typeface="Calibri"/>
                  <a:cs typeface="Calibri"/>
                  <a:sym typeface="Calibri"/>
                </a:rPr>
                <a:t>Combining data sources</a:t>
              </a:r>
              <a:endParaRPr sz="900" dirty="0">
                <a:solidFill>
                  <a:srgbClr val="595959"/>
                </a:solidFill>
                <a:latin typeface="Calibri"/>
                <a:ea typeface="Calibri"/>
                <a:cs typeface="Calibri"/>
                <a:sym typeface="Calibri"/>
              </a:endParaRPr>
            </a:p>
            <a:p>
              <a:pPr marL="342900" lvl="0" indent="-222250" algn="l" rtl="0">
                <a:spcBef>
                  <a:spcPts val="0"/>
                </a:spcBef>
                <a:spcAft>
                  <a:spcPts val="0"/>
                </a:spcAft>
                <a:buClr>
                  <a:srgbClr val="595959"/>
                </a:buClr>
                <a:buSzPts val="900"/>
                <a:buFont typeface="Calibri"/>
                <a:buChar char="●"/>
              </a:pPr>
              <a:r>
                <a:rPr lang="fi" sz="900" dirty="0">
                  <a:solidFill>
                    <a:srgbClr val="595959"/>
                  </a:solidFill>
                  <a:latin typeface="Avenir Book" panose="02000503020000020003" pitchFamily="2" charset="0"/>
                  <a:ea typeface="Calibri"/>
                  <a:cs typeface="Calibri"/>
                  <a:sym typeface="Calibri"/>
                </a:rPr>
                <a:t>Making</a:t>
              </a:r>
              <a:r>
                <a:rPr lang="fi" sz="900" dirty="0">
                  <a:solidFill>
                    <a:srgbClr val="595959"/>
                  </a:solidFill>
                  <a:latin typeface="Calibri"/>
                  <a:ea typeface="Calibri"/>
                  <a:cs typeface="Calibri"/>
                  <a:sym typeface="Calibri"/>
                </a:rPr>
                <a:t> data available</a:t>
              </a:r>
              <a:endParaRPr sz="900" dirty="0">
                <a:solidFill>
                  <a:srgbClr val="595959"/>
                </a:solidFill>
                <a:latin typeface="Calibri"/>
                <a:ea typeface="Calibri"/>
                <a:cs typeface="Calibri"/>
                <a:sym typeface="Calibri"/>
              </a:endParaRPr>
            </a:p>
            <a:p>
              <a:pPr marL="342900" lvl="0" indent="-222250" algn="l" rtl="0">
                <a:spcBef>
                  <a:spcPts val="0"/>
                </a:spcBef>
                <a:spcAft>
                  <a:spcPts val="0"/>
                </a:spcAft>
                <a:buClr>
                  <a:srgbClr val="595959"/>
                </a:buClr>
                <a:buSzPts val="900"/>
                <a:buFont typeface="Calibri"/>
                <a:buChar char="●"/>
              </a:pPr>
              <a:r>
                <a:rPr lang="fi" sz="900" dirty="0">
                  <a:solidFill>
                    <a:srgbClr val="595959"/>
                  </a:solidFill>
                  <a:latin typeface="Calibri"/>
                  <a:ea typeface="Calibri"/>
                  <a:cs typeface="Calibri"/>
                  <a:sym typeface="Calibri"/>
                </a:rPr>
                <a:t>Metadata model</a:t>
              </a:r>
              <a:endParaRPr sz="900" dirty="0">
                <a:solidFill>
                  <a:srgbClr val="595959"/>
                </a:solidFill>
                <a:latin typeface="Calibri"/>
                <a:ea typeface="Calibri"/>
                <a:cs typeface="Calibri"/>
                <a:sym typeface="Calibri"/>
              </a:endParaRPr>
            </a:p>
            <a:p>
              <a:pPr marL="342900" lvl="0" indent="-222250" algn="l" rtl="0">
                <a:spcBef>
                  <a:spcPts val="0"/>
                </a:spcBef>
                <a:spcAft>
                  <a:spcPts val="0"/>
                </a:spcAft>
                <a:buClr>
                  <a:srgbClr val="595959"/>
                </a:buClr>
                <a:buSzPts val="900"/>
                <a:buFont typeface="Calibri"/>
                <a:buChar char="●"/>
              </a:pPr>
              <a:r>
                <a:rPr lang="fi" sz="900" dirty="0">
                  <a:solidFill>
                    <a:srgbClr val="595959"/>
                  </a:solidFill>
                  <a:latin typeface="Calibri"/>
                  <a:ea typeface="Calibri"/>
                  <a:cs typeface="Calibri"/>
                  <a:sym typeface="Calibri"/>
                </a:rPr>
                <a:t>Innovative use cases</a:t>
              </a:r>
              <a:endParaRPr sz="900" dirty="0">
                <a:solidFill>
                  <a:srgbClr val="595959"/>
                </a:solidFill>
                <a:latin typeface="Calibri"/>
                <a:ea typeface="Calibri"/>
                <a:cs typeface="Calibri"/>
                <a:sym typeface="Calibri"/>
              </a:endParaRPr>
            </a:p>
            <a:p>
              <a:pPr marL="342900" lvl="0" indent="0" algn="l" rtl="0">
                <a:spcBef>
                  <a:spcPts val="0"/>
                </a:spcBef>
                <a:spcAft>
                  <a:spcPts val="0"/>
                </a:spcAft>
                <a:buNone/>
              </a:pPr>
              <a:endParaRPr sz="900" dirty="0">
                <a:solidFill>
                  <a:srgbClr val="595959"/>
                </a:solidFill>
                <a:latin typeface="Calibri"/>
                <a:ea typeface="Calibri"/>
                <a:cs typeface="Calibri"/>
                <a:sym typeface="Calibri"/>
              </a:endParaRPr>
            </a:p>
          </p:txBody>
        </p:sp>
      </p:grpSp>
      <p:grpSp>
        <p:nvGrpSpPr>
          <p:cNvPr id="908" name="Google Shape;908;p99"/>
          <p:cNvGrpSpPr/>
          <p:nvPr/>
        </p:nvGrpSpPr>
        <p:grpSpPr>
          <a:xfrm>
            <a:off x="4848198" y="3203225"/>
            <a:ext cx="1550152" cy="898375"/>
            <a:chOff x="332938" y="2720099"/>
            <a:chExt cx="3988043" cy="1197833"/>
          </a:xfrm>
        </p:grpSpPr>
        <p:sp>
          <p:nvSpPr>
            <p:cNvPr id="909" name="Google Shape;909;p99"/>
            <p:cNvSpPr txBox="1"/>
            <p:nvPr/>
          </p:nvSpPr>
          <p:spPr>
            <a:xfrm>
              <a:off x="332945" y="2720099"/>
              <a:ext cx="3510000" cy="369300"/>
            </a:xfrm>
            <a:prstGeom prst="rect">
              <a:avLst/>
            </a:prstGeom>
            <a:noFill/>
            <a:ln>
              <a:noFill/>
            </a:ln>
          </p:spPr>
          <p:txBody>
            <a:bodyPr spcFirstLastPara="1" wrap="square" lIns="0" tIns="34275" rIns="0" bIns="34275" anchor="b" anchorCtr="0">
              <a:noAutofit/>
            </a:bodyPr>
            <a:lstStyle/>
            <a:p>
              <a:pPr marL="0" lvl="0" indent="0" algn="l" rtl="0">
                <a:spcBef>
                  <a:spcPts val="0"/>
                </a:spcBef>
                <a:spcAft>
                  <a:spcPts val="0"/>
                </a:spcAft>
                <a:buClr>
                  <a:schemeClr val="dk1"/>
                </a:buClr>
                <a:buFont typeface="Arial"/>
                <a:buNone/>
              </a:pPr>
              <a:r>
                <a:rPr lang="fi" sz="1100" b="1" dirty="0">
                  <a:solidFill>
                    <a:schemeClr val="dk1"/>
                  </a:solidFill>
                  <a:latin typeface="Avenir Book" panose="02000503020000020003" pitchFamily="2" charset="0"/>
                  <a:ea typeface="Calibri"/>
                  <a:cs typeface="Calibri"/>
                  <a:sym typeface="Calibri"/>
                </a:rPr>
                <a:t>Key goals</a:t>
              </a:r>
              <a:endParaRPr sz="1100" b="1" dirty="0">
                <a:solidFill>
                  <a:schemeClr val="dk1"/>
                </a:solidFill>
                <a:latin typeface="Avenir Book" panose="02000503020000020003" pitchFamily="2" charset="0"/>
                <a:ea typeface="Calibri"/>
                <a:cs typeface="Calibri"/>
                <a:sym typeface="Calibri"/>
              </a:endParaRPr>
            </a:p>
          </p:txBody>
        </p:sp>
        <p:sp>
          <p:nvSpPr>
            <p:cNvPr id="910" name="Google Shape;910;p99"/>
            <p:cNvSpPr txBox="1"/>
            <p:nvPr/>
          </p:nvSpPr>
          <p:spPr>
            <a:xfrm>
              <a:off x="332938" y="3086932"/>
              <a:ext cx="3988043" cy="831000"/>
            </a:xfrm>
            <a:prstGeom prst="rect">
              <a:avLst/>
            </a:prstGeom>
            <a:noFill/>
            <a:ln>
              <a:noFill/>
            </a:ln>
          </p:spPr>
          <p:txBody>
            <a:bodyPr spcFirstLastPara="1" wrap="square" lIns="0" tIns="34275" rIns="0" bIns="34275" anchor="t" anchorCtr="0">
              <a:noAutofit/>
            </a:bodyPr>
            <a:lstStyle/>
            <a:p>
              <a:pPr marL="342900" lvl="0" indent="-222250" algn="l" rtl="0">
                <a:spcBef>
                  <a:spcPts val="0"/>
                </a:spcBef>
                <a:spcAft>
                  <a:spcPts val="0"/>
                </a:spcAft>
                <a:buClr>
                  <a:srgbClr val="595959"/>
                </a:buClr>
                <a:buSzPts val="900"/>
                <a:buFont typeface="Calibri"/>
                <a:buChar char="●"/>
              </a:pPr>
              <a:r>
                <a:rPr lang="fi" sz="900" dirty="0">
                  <a:solidFill>
                    <a:srgbClr val="595959"/>
                  </a:solidFill>
                  <a:latin typeface="Avenir Book" panose="02000503020000020003" pitchFamily="2" charset="0"/>
                  <a:ea typeface="Calibri"/>
                  <a:cs typeface="Calibri"/>
                  <a:sym typeface="Calibri"/>
                </a:rPr>
                <a:t>IoT platform solutions</a:t>
              </a:r>
              <a:endParaRPr sz="900" dirty="0">
                <a:solidFill>
                  <a:srgbClr val="595959"/>
                </a:solidFill>
                <a:latin typeface="Avenir Book" panose="02000503020000020003" pitchFamily="2" charset="0"/>
                <a:ea typeface="Calibri"/>
                <a:cs typeface="Calibri"/>
                <a:sym typeface="Calibri"/>
              </a:endParaRPr>
            </a:p>
            <a:p>
              <a:pPr marL="342900" lvl="0" indent="-222250" algn="l" rtl="0">
                <a:spcBef>
                  <a:spcPts val="0"/>
                </a:spcBef>
                <a:spcAft>
                  <a:spcPts val="0"/>
                </a:spcAft>
                <a:buClr>
                  <a:srgbClr val="595959"/>
                </a:buClr>
                <a:buSzPts val="900"/>
                <a:buFont typeface="Calibri"/>
                <a:buChar char="●"/>
              </a:pPr>
              <a:r>
                <a:rPr lang="fi" sz="900" dirty="0">
                  <a:solidFill>
                    <a:srgbClr val="595959"/>
                  </a:solidFill>
                  <a:latin typeface="Avenir Book" panose="02000503020000020003" pitchFamily="2" charset="0"/>
                  <a:ea typeface="Calibri"/>
                  <a:cs typeface="Calibri"/>
                  <a:sym typeface="Calibri"/>
                </a:rPr>
                <a:t>Standardized installation models</a:t>
              </a:r>
              <a:endParaRPr sz="900" dirty="0">
                <a:solidFill>
                  <a:srgbClr val="595959"/>
                </a:solidFill>
                <a:latin typeface="Avenir Book" panose="02000503020000020003" pitchFamily="2" charset="0"/>
                <a:ea typeface="Calibri"/>
                <a:cs typeface="Calibri"/>
                <a:sym typeface="Calibri"/>
              </a:endParaRPr>
            </a:p>
            <a:p>
              <a:pPr marL="342900" lvl="0" indent="-222250" algn="l" rtl="0">
                <a:spcBef>
                  <a:spcPts val="0"/>
                </a:spcBef>
                <a:spcAft>
                  <a:spcPts val="0"/>
                </a:spcAft>
                <a:buClr>
                  <a:srgbClr val="595959"/>
                </a:buClr>
                <a:buSzPts val="900"/>
                <a:buFont typeface="Calibri"/>
                <a:buChar char="●"/>
              </a:pPr>
              <a:r>
                <a:rPr lang="fi" sz="900" dirty="0">
                  <a:solidFill>
                    <a:srgbClr val="595959"/>
                  </a:solidFill>
                  <a:latin typeface="Avenir Book" panose="02000503020000020003" pitchFamily="2" charset="0"/>
                  <a:ea typeface="Calibri"/>
                  <a:cs typeface="Calibri"/>
                  <a:sym typeface="Calibri"/>
                </a:rPr>
                <a:t>Data sharing mechanisms</a:t>
              </a:r>
              <a:endParaRPr sz="900" dirty="0">
                <a:solidFill>
                  <a:srgbClr val="595959"/>
                </a:solidFill>
                <a:latin typeface="Avenir Book" panose="02000503020000020003" pitchFamily="2" charset="0"/>
                <a:ea typeface="Calibri"/>
                <a:cs typeface="Calibri"/>
                <a:sym typeface="Calibri"/>
              </a:endParaRPr>
            </a:p>
            <a:p>
              <a:pPr marL="342900" lvl="0" indent="-222250" algn="l" rtl="0">
                <a:spcBef>
                  <a:spcPts val="0"/>
                </a:spcBef>
                <a:spcAft>
                  <a:spcPts val="0"/>
                </a:spcAft>
                <a:buClr>
                  <a:srgbClr val="595959"/>
                </a:buClr>
                <a:buSzPts val="900"/>
                <a:buFont typeface="Calibri"/>
                <a:buChar char="●"/>
              </a:pPr>
              <a:r>
                <a:rPr lang="fi" sz="900" dirty="0">
                  <a:solidFill>
                    <a:srgbClr val="595959"/>
                  </a:solidFill>
                  <a:latin typeface="Avenir Book" panose="02000503020000020003" pitchFamily="2" charset="0"/>
                  <a:ea typeface="Calibri"/>
                  <a:cs typeface="Calibri"/>
                  <a:sym typeface="Calibri"/>
                </a:rPr>
                <a:t>New innovative products and services</a:t>
              </a:r>
              <a:endParaRPr sz="900" dirty="0">
                <a:solidFill>
                  <a:srgbClr val="595959"/>
                </a:solidFill>
                <a:latin typeface="Avenir Book" panose="02000503020000020003" pitchFamily="2" charset="0"/>
                <a:ea typeface="Calibri"/>
                <a:cs typeface="Calibri"/>
                <a:sym typeface="Calibri"/>
              </a:endParaRPr>
            </a:p>
            <a:p>
              <a:pPr marL="342900" lvl="0" indent="0" algn="l" rtl="0">
                <a:spcBef>
                  <a:spcPts val="0"/>
                </a:spcBef>
                <a:spcAft>
                  <a:spcPts val="0"/>
                </a:spcAft>
                <a:buNone/>
              </a:pPr>
              <a:endParaRPr sz="900" dirty="0">
                <a:solidFill>
                  <a:srgbClr val="595959"/>
                </a:solidFill>
                <a:latin typeface="Avenir Book" panose="02000503020000020003" pitchFamily="2" charset="0"/>
                <a:ea typeface="Calibri"/>
                <a:cs typeface="Calibri"/>
                <a:sym typeface="Calibri"/>
              </a:endParaRPr>
            </a:p>
            <a:p>
              <a:pPr marL="342900" marR="0" lvl="0" indent="0" algn="l" rtl="0">
                <a:spcBef>
                  <a:spcPts val="0"/>
                </a:spcBef>
                <a:spcAft>
                  <a:spcPts val="0"/>
                </a:spcAft>
                <a:buNone/>
              </a:pPr>
              <a:endParaRPr sz="900" dirty="0">
                <a:solidFill>
                  <a:srgbClr val="595959"/>
                </a:solidFill>
                <a:latin typeface="Avenir Book" panose="02000503020000020003" pitchFamily="2" charset="0"/>
                <a:ea typeface="Calibri"/>
                <a:cs typeface="Calibri"/>
                <a:sym typeface="Calibri"/>
              </a:endParaRPr>
            </a:p>
          </p:txBody>
        </p:sp>
      </p:grpSp>
      <p:grpSp>
        <p:nvGrpSpPr>
          <p:cNvPr id="911" name="Google Shape;911;p99"/>
          <p:cNvGrpSpPr/>
          <p:nvPr/>
        </p:nvGrpSpPr>
        <p:grpSpPr>
          <a:xfrm>
            <a:off x="6562699" y="3203225"/>
            <a:ext cx="2236395" cy="898375"/>
            <a:chOff x="332939" y="2720099"/>
            <a:chExt cx="5753523" cy="1197833"/>
          </a:xfrm>
        </p:grpSpPr>
        <p:sp>
          <p:nvSpPr>
            <p:cNvPr id="912" name="Google Shape;912;p99"/>
            <p:cNvSpPr txBox="1"/>
            <p:nvPr/>
          </p:nvSpPr>
          <p:spPr>
            <a:xfrm>
              <a:off x="332943" y="2720099"/>
              <a:ext cx="3675900" cy="369300"/>
            </a:xfrm>
            <a:prstGeom prst="rect">
              <a:avLst/>
            </a:prstGeom>
            <a:noFill/>
            <a:ln>
              <a:noFill/>
            </a:ln>
          </p:spPr>
          <p:txBody>
            <a:bodyPr spcFirstLastPara="1" wrap="square" lIns="0" tIns="34275" rIns="0" bIns="34275" anchor="b" anchorCtr="0">
              <a:noAutofit/>
            </a:bodyPr>
            <a:lstStyle/>
            <a:p>
              <a:pPr marL="0" lvl="0" indent="0" algn="l" rtl="0">
                <a:spcBef>
                  <a:spcPts val="0"/>
                </a:spcBef>
                <a:spcAft>
                  <a:spcPts val="0"/>
                </a:spcAft>
                <a:buClr>
                  <a:schemeClr val="dk1"/>
                </a:buClr>
                <a:buFont typeface="Arial"/>
                <a:buNone/>
              </a:pPr>
              <a:r>
                <a:rPr lang="fi" sz="1100" b="1" dirty="0">
                  <a:solidFill>
                    <a:schemeClr val="dk1"/>
                  </a:solidFill>
                  <a:latin typeface="Avenir Book" panose="02000503020000020003" pitchFamily="2" charset="0"/>
                  <a:ea typeface="Calibri"/>
                  <a:cs typeface="Calibri"/>
                  <a:sym typeface="Calibri"/>
                </a:rPr>
                <a:t>Key goals</a:t>
              </a:r>
              <a:endParaRPr sz="1100" dirty="0">
                <a:latin typeface="Avenir Book" panose="02000503020000020003" pitchFamily="2" charset="0"/>
              </a:endParaRPr>
            </a:p>
          </p:txBody>
        </p:sp>
        <p:sp>
          <p:nvSpPr>
            <p:cNvPr id="913" name="Google Shape;913;p99"/>
            <p:cNvSpPr txBox="1"/>
            <p:nvPr/>
          </p:nvSpPr>
          <p:spPr>
            <a:xfrm>
              <a:off x="332939" y="3086932"/>
              <a:ext cx="5753523" cy="831000"/>
            </a:xfrm>
            <a:prstGeom prst="rect">
              <a:avLst/>
            </a:prstGeom>
            <a:noFill/>
            <a:ln>
              <a:noFill/>
            </a:ln>
          </p:spPr>
          <p:txBody>
            <a:bodyPr spcFirstLastPara="1" wrap="square" lIns="0" tIns="34275" rIns="0" bIns="34275" anchor="t" anchorCtr="0">
              <a:noAutofit/>
            </a:bodyPr>
            <a:lstStyle/>
            <a:p>
              <a:pPr marL="342900" marR="0" lvl="0" indent="-222250" algn="l" rtl="0">
                <a:spcBef>
                  <a:spcPts val="0"/>
                </a:spcBef>
                <a:spcAft>
                  <a:spcPts val="0"/>
                </a:spcAft>
                <a:buClr>
                  <a:srgbClr val="595959"/>
                </a:buClr>
                <a:buSzPts val="900"/>
                <a:buFont typeface="Calibri"/>
                <a:buChar char="●"/>
              </a:pPr>
              <a:r>
                <a:rPr lang="fi" sz="900" dirty="0">
                  <a:solidFill>
                    <a:srgbClr val="595959"/>
                  </a:solidFill>
                  <a:latin typeface="Avenir Book" panose="02000503020000020003" pitchFamily="2" charset="0"/>
                  <a:ea typeface="Calibri"/>
                  <a:cs typeface="Calibri"/>
                  <a:sym typeface="Calibri"/>
                </a:rPr>
                <a:t>Compilation of observations collected in previous work phases together with the business network</a:t>
              </a:r>
              <a:endParaRPr sz="900" dirty="0">
                <a:solidFill>
                  <a:srgbClr val="595959"/>
                </a:solidFill>
                <a:latin typeface="Avenir Book" panose="02000503020000020003" pitchFamily="2" charset="0"/>
                <a:ea typeface="Calibri"/>
                <a:cs typeface="Calibri"/>
                <a:sym typeface="Calibri"/>
              </a:endParaRPr>
            </a:p>
            <a:p>
              <a:pPr marL="342900" marR="0" lvl="0" indent="-222250" algn="l" rtl="0">
                <a:spcBef>
                  <a:spcPts val="0"/>
                </a:spcBef>
                <a:spcAft>
                  <a:spcPts val="0"/>
                </a:spcAft>
                <a:buClr>
                  <a:srgbClr val="595959"/>
                </a:buClr>
                <a:buSzPts val="900"/>
                <a:buFont typeface="Calibri"/>
                <a:buChar char="●"/>
              </a:pPr>
              <a:r>
                <a:rPr lang="fi" sz="900" dirty="0">
                  <a:solidFill>
                    <a:srgbClr val="595959"/>
                  </a:solidFill>
                  <a:latin typeface="Avenir Book" panose="02000503020000020003" pitchFamily="2" charset="0"/>
                  <a:ea typeface="Calibri"/>
                  <a:cs typeface="Calibri"/>
                  <a:sym typeface="Calibri"/>
                </a:rPr>
                <a:t>A model of the digital twin of mobility (DTM)</a:t>
              </a:r>
              <a:endParaRPr sz="900" dirty="0">
                <a:solidFill>
                  <a:srgbClr val="595959"/>
                </a:solidFill>
                <a:latin typeface="Avenir Book" panose="02000503020000020003" pitchFamily="2" charset="0"/>
                <a:ea typeface="Calibri"/>
                <a:cs typeface="Calibri"/>
                <a:sym typeface="Calibri"/>
              </a:endParaRPr>
            </a:p>
            <a:p>
              <a:pPr marL="342900" marR="0" lvl="0" indent="-222250" algn="l" rtl="0">
                <a:spcBef>
                  <a:spcPts val="0"/>
                </a:spcBef>
                <a:spcAft>
                  <a:spcPts val="0"/>
                </a:spcAft>
                <a:buClr>
                  <a:srgbClr val="595959"/>
                </a:buClr>
                <a:buSzPts val="900"/>
                <a:buFont typeface="Calibri"/>
                <a:buChar char="●"/>
              </a:pPr>
              <a:r>
                <a:rPr lang="fi" sz="900" dirty="0">
                  <a:solidFill>
                    <a:srgbClr val="595959"/>
                  </a:solidFill>
                  <a:latin typeface="Avenir Book" panose="02000503020000020003" pitchFamily="2" charset="0"/>
                  <a:ea typeface="Calibri"/>
                  <a:cs typeface="Calibri"/>
                  <a:sym typeface="Calibri"/>
                </a:rPr>
                <a:t>Support for innovative procurement</a:t>
              </a:r>
              <a:endParaRPr sz="900" dirty="0">
                <a:solidFill>
                  <a:srgbClr val="595959"/>
                </a:solidFill>
                <a:latin typeface="Avenir Book" panose="02000503020000020003" pitchFamily="2" charset="0"/>
                <a:ea typeface="Calibri"/>
                <a:cs typeface="Calibri"/>
                <a:sym typeface="Calibri"/>
              </a:endParaRPr>
            </a:p>
            <a:p>
              <a:pPr marL="342900" marR="0" lvl="0" indent="-222250" algn="l" rtl="0">
                <a:spcBef>
                  <a:spcPts val="0"/>
                </a:spcBef>
                <a:spcAft>
                  <a:spcPts val="0"/>
                </a:spcAft>
                <a:buClr>
                  <a:srgbClr val="595959"/>
                </a:buClr>
                <a:buSzPts val="900"/>
                <a:buFont typeface="Calibri"/>
                <a:buChar char="●"/>
              </a:pPr>
              <a:r>
                <a:rPr lang="fi" sz="900" dirty="0">
                  <a:solidFill>
                    <a:srgbClr val="595959"/>
                  </a:solidFill>
                  <a:latin typeface="Avenir Book" panose="02000503020000020003" pitchFamily="2" charset="0"/>
                  <a:ea typeface="Calibri"/>
                  <a:cs typeface="Calibri"/>
                  <a:sym typeface="Calibri"/>
                </a:rPr>
                <a:t>Requirements for the DTM data ecosystem</a:t>
              </a:r>
              <a:endParaRPr sz="900" dirty="0">
                <a:solidFill>
                  <a:srgbClr val="595959"/>
                </a:solidFill>
                <a:latin typeface="Avenir Book" panose="02000503020000020003" pitchFamily="2" charset="0"/>
                <a:ea typeface="Calibri"/>
                <a:cs typeface="Calibri"/>
                <a:sym typeface="Calibri"/>
              </a:endParaRPr>
            </a:p>
            <a:p>
              <a:pPr marL="342900" marR="0" lvl="0" indent="0" algn="l" rtl="0">
                <a:spcBef>
                  <a:spcPts val="0"/>
                </a:spcBef>
                <a:spcAft>
                  <a:spcPts val="0"/>
                </a:spcAft>
                <a:buNone/>
              </a:pPr>
              <a:endParaRPr sz="900" dirty="0">
                <a:solidFill>
                  <a:srgbClr val="595959"/>
                </a:solidFill>
                <a:latin typeface="Avenir Book" panose="02000503020000020003" pitchFamily="2" charset="0"/>
                <a:ea typeface="Calibri"/>
                <a:cs typeface="Calibri"/>
                <a:sym typeface="Calibri"/>
              </a:endParaRPr>
            </a:p>
            <a:p>
              <a:pPr marL="342900" marR="0" lvl="0" indent="0" algn="l" rtl="0">
                <a:spcBef>
                  <a:spcPts val="0"/>
                </a:spcBef>
                <a:spcAft>
                  <a:spcPts val="0"/>
                </a:spcAft>
                <a:buNone/>
              </a:pPr>
              <a:endParaRPr sz="900" dirty="0">
                <a:solidFill>
                  <a:srgbClr val="595959"/>
                </a:solidFill>
                <a:latin typeface="Avenir Book" panose="02000503020000020003" pitchFamily="2" charset="0"/>
                <a:ea typeface="Calibri"/>
                <a:cs typeface="Calibri"/>
                <a:sym typeface="Calibri"/>
              </a:endParaRPr>
            </a:p>
          </p:txBody>
        </p:sp>
      </p:grpSp>
      <p:sp>
        <p:nvSpPr>
          <p:cNvPr id="914" name="Google Shape;914;p99"/>
          <p:cNvSpPr txBox="1"/>
          <p:nvPr/>
        </p:nvSpPr>
        <p:spPr>
          <a:xfrm>
            <a:off x="3026139" y="1824731"/>
            <a:ext cx="1437560" cy="623400"/>
          </a:xfrm>
          <a:prstGeom prst="rect">
            <a:avLst/>
          </a:prstGeom>
          <a:noFill/>
          <a:ln>
            <a:noFill/>
          </a:ln>
        </p:spPr>
        <p:txBody>
          <a:bodyPr spcFirstLastPara="1" wrap="square" lIns="0" tIns="34275" rIns="0" bIns="34275" anchor="t" anchorCtr="0">
            <a:noAutofit/>
          </a:bodyPr>
          <a:lstStyle/>
          <a:p>
            <a:pPr marL="0" marR="0" lvl="0" indent="0" algn="ctr" rtl="0">
              <a:spcBef>
                <a:spcPts val="0"/>
              </a:spcBef>
              <a:spcAft>
                <a:spcPts val="0"/>
              </a:spcAft>
              <a:buNone/>
            </a:pPr>
            <a:r>
              <a:rPr lang="fi" sz="900" dirty="0">
                <a:solidFill>
                  <a:srgbClr val="595959"/>
                </a:solidFill>
                <a:latin typeface="Avenir Book" panose="02000503020000020003" pitchFamily="2" charset="0"/>
                <a:ea typeface="Calibri"/>
                <a:cs typeface="Calibri"/>
                <a:sym typeface="Calibri"/>
              </a:rPr>
              <a:t>Designing challenges based on Stara's production data and supplementary data sources and mentoring implementation at the hackathon</a:t>
            </a:r>
            <a:endParaRPr sz="1100" dirty="0">
              <a:latin typeface="Avenir Book" panose="02000503020000020003" pitchFamily="2" charset="0"/>
            </a:endParaRPr>
          </a:p>
        </p:txBody>
      </p:sp>
      <p:sp>
        <p:nvSpPr>
          <p:cNvPr id="915" name="Google Shape;915;p99"/>
          <p:cNvSpPr txBox="1"/>
          <p:nvPr/>
        </p:nvSpPr>
        <p:spPr>
          <a:xfrm>
            <a:off x="1287925" y="1852150"/>
            <a:ext cx="1464600" cy="623400"/>
          </a:xfrm>
          <a:prstGeom prst="rect">
            <a:avLst/>
          </a:prstGeom>
          <a:noFill/>
          <a:ln>
            <a:noFill/>
          </a:ln>
        </p:spPr>
        <p:txBody>
          <a:bodyPr spcFirstLastPara="1" wrap="square" lIns="0" tIns="34275" rIns="0" bIns="34275" anchor="t" anchorCtr="0">
            <a:noAutofit/>
          </a:bodyPr>
          <a:lstStyle/>
          <a:p>
            <a:pPr marL="0" marR="0" lvl="0" indent="0" algn="ctr" rtl="0">
              <a:spcBef>
                <a:spcPts val="0"/>
              </a:spcBef>
              <a:spcAft>
                <a:spcPts val="0"/>
              </a:spcAft>
              <a:buNone/>
            </a:pPr>
            <a:r>
              <a:rPr lang="fi" sz="900" dirty="0">
                <a:solidFill>
                  <a:srgbClr val="595959"/>
                </a:solidFill>
                <a:latin typeface="Avenir Book" panose="02000503020000020003" pitchFamily="2" charset="0"/>
                <a:ea typeface="Calibri"/>
                <a:cs typeface="Calibri"/>
                <a:sym typeface="Calibri"/>
              </a:rPr>
              <a:t>Mapping the needs of the businessesand city units, identifying potential data sources</a:t>
            </a:r>
            <a:endParaRPr sz="900" dirty="0">
              <a:latin typeface="Avenir Book" panose="02000503020000020003" pitchFamily="2" charset="0"/>
              <a:ea typeface="Calibri"/>
              <a:cs typeface="Calibri"/>
              <a:sym typeface="Calibri"/>
            </a:endParaRPr>
          </a:p>
        </p:txBody>
      </p:sp>
      <p:sp>
        <p:nvSpPr>
          <p:cNvPr id="916" name="Google Shape;916;p99"/>
          <p:cNvSpPr txBox="1"/>
          <p:nvPr/>
        </p:nvSpPr>
        <p:spPr>
          <a:xfrm>
            <a:off x="6552204" y="1871198"/>
            <a:ext cx="1154400" cy="623400"/>
          </a:xfrm>
          <a:prstGeom prst="rect">
            <a:avLst/>
          </a:prstGeom>
          <a:noFill/>
          <a:ln>
            <a:noFill/>
          </a:ln>
        </p:spPr>
        <p:txBody>
          <a:bodyPr spcFirstLastPara="1" wrap="square" lIns="0" tIns="34275" rIns="0" bIns="34275" anchor="t" anchorCtr="0">
            <a:noAutofit/>
          </a:bodyPr>
          <a:lstStyle/>
          <a:p>
            <a:pPr marL="0" marR="0" lvl="0" indent="0" algn="ctr" rtl="0">
              <a:spcBef>
                <a:spcPts val="0"/>
              </a:spcBef>
              <a:spcAft>
                <a:spcPts val="0"/>
              </a:spcAft>
              <a:buNone/>
            </a:pPr>
            <a:r>
              <a:rPr lang="fi" sz="900" dirty="0">
                <a:solidFill>
                  <a:srgbClr val="595959"/>
                </a:solidFill>
                <a:latin typeface="Avenir Book" panose="02000503020000020003" pitchFamily="2" charset="0"/>
                <a:ea typeface="Calibri"/>
                <a:cs typeface="Calibri"/>
                <a:sym typeface="Calibri"/>
              </a:rPr>
              <a:t>What is the digital twin of movement, and what is required for its development</a:t>
            </a:r>
            <a:endParaRPr sz="1100" dirty="0">
              <a:latin typeface="Avenir Book" panose="02000503020000020003" pitchFamily="2" charset="0"/>
            </a:endParaRPr>
          </a:p>
        </p:txBody>
      </p:sp>
      <p:sp>
        <p:nvSpPr>
          <p:cNvPr id="917" name="Google Shape;917;p99"/>
          <p:cNvSpPr txBox="1"/>
          <p:nvPr/>
        </p:nvSpPr>
        <p:spPr>
          <a:xfrm>
            <a:off x="4831110" y="1871198"/>
            <a:ext cx="1154400" cy="623400"/>
          </a:xfrm>
          <a:prstGeom prst="rect">
            <a:avLst/>
          </a:prstGeom>
          <a:noFill/>
          <a:ln>
            <a:noFill/>
          </a:ln>
        </p:spPr>
        <p:txBody>
          <a:bodyPr spcFirstLastPara="1" wrap="square" lIns="0" tIns="34275" rIns="0" bIns="34275" anchor="t" anchorCtr="0">
            <a:noAutofit/>
          </a:bodyPr>
          <a:lstStyle/>
          <a:p>
            <a:pPr marL="0" marR="0" lvl="0" indent="0" algn="ctr" rtl="0">
              <a:spcBef>
                <a:spcPts val="0"/>
              </a:spcBef>
              <a:spcAft>
                <a:spcPts val="0"/>
              </a:spcAft>
              <a:buNone/>
            </a:pPr>
            <a:r>
              <a:rPr lang="fi" sz="900" dirty="0">
                <a:solidFill>
                  <a:srgbClr val="595959"/>
                </a:solidFill>
                <a:latin typeface="Avenir Book" panose="02000503020000020003" pitchFamily="2" charset="0"/>
                <a:ea typeface="Calibri"/>
                <a:cs typeface="Calibri"/>
                <a:sym typeface="Calibri"/>
              </a:rPr>
              <a:t>Stara's mobile fleet as an IoT platform &amp; urban environment as an IoT platform</a:t>
            </a:r>
            <a:endParaRPr sz="900" dirty="0">
              <a:solidFill>
                <a:srgbClr val="595959"/>
              </a:solidFill>
              <a:latin typeface="Avenir Book" panose="02000503020000020003" pitchFamily="2" charset="0"/>
              <a:ea typeface="Calibri"/>
              <a:cs typeface="Calibri"/>
              <a:sym typeface="Calibri"/>
            </a:endParaRPr>
          </a:p>
        </p:txBody>
      </p:sp>
      <p:grpSp>
        <p:nvGrpSpPr>
          <p:cNvPr id="918" name="Google Shape;918;p99" descr="Lightbulb"/>
          <p:cNvGrpSpPr/>
          <p:nvPr/>
        </p:nvGrpSpPr>
        <p:grpSpPr>
          <a:xfrm>
            <a:off x="1889536" y="1458576"/>
            <a:ext cx="239347" cy="386637"/>
            <a:chOff x="2519381" y="2351168"/>
            <a:chExt cx="319129" cy="515516"/>
          </a:xfrm>
        </p:grpSpPr>
        <p:sp>
          <p:nvSpPr>
            <p:cNvPr id="919" name="Google Shape;919;p99"/>
            <p:cNvSpPr/>
            <p:nvPr/>
          </p:nvSpPr>
          <p:spPr>
            <a:xfrm>
              <a:off x="2599163" y="2707120"/>
              <a:ext cx="159564" cy="36822"/>
            </a:xfrm>
            <a:custGeom>
              <a:avLst/>
              <a:gdLst/>
              <a:ahLst/>
              <a:cxnLst/>
              <a:rect l="l" t="t" r="r" b="b"/>
              <a:pathLst>
                <a:path w="159564" h="36822" extrusionOk="0">
                  <a:moveTo>
                    <a:pt x="18411" y="0"/>
                  </a:moveTo>
                  <a:lnTo>
                    <a:pt x="141153" y="0"/>
                  </a:lnTo>
                  <a:cubicBezTo>
                    <a:pt x="151586" y="0"/>
                    <a:pt x="159565" y="7978"/>
                    <a:pt x="159565" y="18411"/>
                  </a:cubicBezTo>
                  <a:cubicBezTo>
                    <a:pt x="159565" y="28844"/>
                    <a:pt x="151586" y="36823"/>
                    <a:pt x="141153" y="36823"/>
                  </a:cubicBezTo>
                  <a:lnTo>
                    <a:pt x="18411" y="36823"/>
                  </a:lnTo>
                  <a:cubicBezTo>
                    <a:pt x="7978" y="36823"/>
                    <a:pt x="0" y="28844"/>
                    <a:pt x="0" y="18411"/>
                  </a:cubicBezTo>
                  <a:cubicBezTo>
                    <a:pt x="0" y="7978"/>
                    <a:pt x="7978" y="0"/>
                    <a:pt x="18411" y="0"/>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20" name="Google Shape;920;p99"/>
            <p:cNvSpPr/>
            <p:nvPr/>
          </p:nvSpPr>
          <p:spPr>
            <a:xfrm>
              <a:off x="2599163" y="2768491"/>
              <a:ext cx="159564" cy="36822"/>
            </a:xfrm>
            <a:custGeom>
              <a:avLst/>
              <a:gdLst/>
              <a:ahLst/>
              <a:cxnLst/>
              <a:rect l="l" t="t" r="r" b="b"/>
              <a:pathLst>
                <a:path w="159564" h="36822" extrusionOk="0">
                  <a:moveTo>
                    <a:pt x="18411" y="0"/>
                  </a:moveTo>
                  <a:lnTo>
                    <a:pt x="141153" y="0"/>
                  </a:lnTo>
                  <a:cubicBezTo>
                    <a:pt x="151586" y="0"/>
                    <a:pt x="159565" y="7978"/>
                    <a:pt x="159565" y="18411"/>
                  </a:cubicBezTo>
                  <a:cubicBezTo>
                    <a:pt x="159565" y="28844"/>
                    <a:pt x="151586" y="36823"/>
                    <a:pt x="141153" y="36823"/>
                  </a:cubicBezTo>
                  <a:lnTo>
                    <a:pt x="18411" y="36823"/>
                  </a:lnTo>
                  <a:cubicBezTo>
                    <a:pt x="7978" y="36823"/>
                    <a:pt x="0" y="28844"/>
                    <a:pt x="0" y="18411"/>
                  </a:cubicBezTo>
                  <a:cubicBezTo>
                    <a:pt x="0" y="7978"/>
                    <a:pt x="7978" y="0"/>
                    <a:pt x="18411" y="0"/>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21" name="Google Shape;921;p99"/>
            <p:cNvSpPr/>
            <p:nvPr/>
          </p:nvSpPr>
          <p:spPr>
            <a:xfrm>
              <a:off x="2639054" y="2829862"/>
              <a:ext cx="79782" cy="36822"/>
            </a:xfrm>
            <a:custGeom>
              <a:avLst/>
              <a:gdLst/>
              <a:ahLst/>
              <a:cxnLst/>
              <a:rect l="l" t="t" r="r" b="b"/>
              <a:pathLst>
                <a:path w="79782" h="36822" extrusionOk="0">
                  <a:moveTo>
                    <a:pt x="0" y="0"/>
                  </a:moveTo>
                  <a:cubicBezTo>
                    <a:pt x="1841" y="20866"/>
                    <a:pt x="19025" y="36823"/>
                    <a:pt x="39891" y="36823"/>
                  </a:cubicBezTo>
                  <a:cubicBezTo>
                    <a:pt x="60757" y="36823"/>
                    <a:pt x="77941" y="20866"/>
                    <a:pt x="79782" y="0"/>
                  </a:cubicBezTo>
                  <a:lnTo>
                    <a:pt x="0" y="0"/>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22" name="Google Shape;922;p99"/>
            <p:cNvSpPr/>
            <p:nvPr/>
          </p:nvSpPr>
          <p:spPr>
            <a:xfrm>
              <a:off x="2519381" y="2351168"/>
              <a:ext cx="319129" cy="331403"/>
            </a:xfrm>
            <a:custGeom>
              <a:avLst/>
              <a:gdLst/>
              <a:ahLst/>
              <a:cxnLst/>
              <a:rect l="l" t="t" r="r" b="b"/>
              <a:pathLst>
                <a:path w="319129" h="331403" extrusionOk="0">
                  <a:moveTo>
                    <a:pt x="159565" y="0"/>
                  </a:moveTo>
                  <a:cubicBezTo>
                    <a:pt x="159565" y="0"/>
                    <a:pt x="159565" y="0"/>
                    <a:pt x="159565" y="0"/>
                  </a:cubicBezTo>
                  <a:cubicBezTo>
                    <a:pt x="159565" y="0"/>
                    <a:pt x="159565" y="0"/>
                    <a:pt x="159565" y="0"/>
                  </a:cubicBezTo>
                  <a:cubicBezTo>
                    <a:pt x="72418" y="614"/>
                    <a:pt x="1841" y="70577"/>
                    <a:pt x="0" y="157724"/>
                  </a:cubicBezTo>
                  <a:lnTo>
                    <a:pt x="0" y="163247"/>
                  </a:lnTo>
                  <a:cubicBezTo>
                    <a:pt x="614" y="182272"/>
                    <a:pt x="4296" y="200683"/>
                    <a:pt x="11047" y="218481"/>
                  </a:cubicBezTo>
                  <a:cubicBezTo>
                    <a:pt x="17798" y="235051"/>
                    <a:pt x="27003" y="250394"/>
                    <a:pt x="38664" y="263895"/>
                  </a:cubicBezTo>
                  <a:cubicBezTo>
                    <a:pt x="53393" y="279852"/>
                    <a:pt x="69349" y="311151"/>
                    <a:pt x="76100" y="324653"/>
                  </a:cubicBezTo>
                  <a:cubicBezTo>
                    <a:pt x="77941" y="328949"/>
                    <a:pt x="82237" y="331404"/>
                    <a:pt x="87147" y="331404"/>
                  </a:cubicBezTo>
                  <a:lnTo>
                    <a:pt x="231983" y="331404"/>
                  </a:lnTo>
                  <a:cubicBezTo>
                    <a:pt x="236892" y="331404"/>
                    <a:pt x="241188" y="328949"/>
                    <a:pt x="243029" y="324653"/>
                  </a:cubicBezTo>
                  <a:cubicBezTo>
                    <a:pt x="249780" y="311151"/>
                    <a:pt x="265737" y="279852"/>
                    <a:pt x="280466" y="263895"/>
                  </a:cubicBezTo>
                  <a:cubicBezTo>
                    <a:pt x="292126" y="250394"/>
                    <a:pt x="301946" y="235051"/>
                    <a:pt x="308083" y="218481"/>
                  </a:cubicBezTo>
                  <a:cubicBezTo>
                    <a:pt x="314833" y="200683"/>
                    <a:pt x="318516" y="182272"/>
                    <a:pt x="319129" y="163247"/>
                  </a:cubicBezTo>
                  <a:lnTo>
                    <a:pt x="319129" y="157724"/>
                  </a:lnTo>
                  <a:cubicBezTo>
                    <a:pt x="317288" y="70577"/>
                    <a:pt x="246712" y="614"/>
                    <a:pt x="159565" y="0"/>
                  </a:cubicBezTo>
                  <a:close/>
                  <a:moveTo>
                    <a:pt x="282307" y="162633"/>
                  </a:moveTo>
                  <a:cubicBezTo>
                    <a:pt x="281693" y="177362"/>
                    <a:pt x="278625" y="192091"/>
                    <a:pt x="273715" y="205593"/>
                  </a:cubicBezTo>
                  <a:cubicBezTo>
                    <a:pt x="268805" y="217867"/>
                    <a:pt x="262054" y="229528"/>
                    <a:pt x="252849" y="239347"/>
                  </a:cubicBezTo>
                  <a:cubicBezTo>
                    <a:pt x="238733" y="256531"/>
                    <a:pt x="226459" y="274942"/>
                    <a:pt x="217254" y="294581"/>
                  </a:cubicBezTo>
                  <a:lnTo>
                    <a:pt x="159565" y="294581"/>
                  </a:lnTo>
                  <a:lnTo>
                    <a:pt x="102490" y="294581"/>
                  </a:lnTo>
                  <a:cubicBezTo>
                    <a:pt x="92670" y="274942"/>
                    <a:pt x="80396" y="256531"/>
                    <a:pt x="66894" y="239347"/>
                  </a:cubicBezTo>
                  <a:cubicBezTo>
                    <a:pt x="58302" y="229528"/>
                    <a:pt x="50938" y="217867"/>
                    <a:pt x="46028" y="205593"/>
                  </a:cubicBezTo>
                  <a:cubicBezTo>
                    <a:pt x="40505" y="192091"/>
                    <a:pt x="38050" y="177362"/>
                    <a:pt x="37436" y="162633"/>
                  </a:cubicBezTo>
                  <a:lnTo>
                    <a:pt x="37436" y="157724"/>
                  </a:lnTo>
                  <a:cubicBezTo>
                    <a:pt x="38664" y="90829"/>
                    <a:pt x="93284" y="36823"/>
                    <a:pt x="160178" y="36209"/>
                  </a:cubicBezTo>
                  <a:lnTo>
                    <a:pt x="160178" y="36209"/>
                  </a:lnTo>
                  <a:lnTo>
                    <a:pt x="160178" y="36209"/>
                  </a:lnTo>
                  <a:cubicBezTo>
                    <a:pt x="160178" y="36209"/>
                    <a:pt x="160178" y="36209"/>
                    <a:pt x="160178" y="36209"/>
                  </a:cubicBezTo>
                  <a:cubicBezTo>
                    <a:pt x="160178" y="36209"/>
                    <a:pt x="160178" y="36209"/>
                    <a:pt x="160178" y="36209"/>
                  </a:cubicBezTo>
                  <a:lnTo>
                    <a:pt x="160178" y="36209"/>
                  </a:lnTo>
                  <a:lnTo>
                    <a:pt x="160178" y="36209"/>
                  </a:lnTo>
                  <a:cubicBezTo>
                    <a:pt x="227073" y="36823"/>
                    <a:pt x="281693" y="90215"/>
                    <a:pt x="282921" y="157724"/>
                  </a:cubicBezTo>
                  <a:lnTo>
                    <a:pt x="282921" y="162633"/>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923" name="Google Shape;923;p99" descr="Stopwatch"/>
          <p:cNvGrpSpPr/>
          <p:nvPr/>
        </p:nvGrpSpPr>
        <p:grpSpPr>
          <a:xfrm>
            <a:off x="3564026" y="1472384"/>
            <a:ext cx="313266" cy="358769"/>
            <a:chOff x="4752035" y="2369579"/>
            <a:chExt cx="417688" cy="478359"/>
          </a:xfrm>
        </p:grpSpPr>
        <p:sp>
          <p:nvSpPr>
            <p:cNvPr id="924" name="Google Shape;924;p99"/>
            <p:cNvSpPr/>
            <p:nvPr/>
          </p:nvSpPr>
          <p:spPr>
            <a:xfrm>
              <a:off x="4948234" y="2504596"/>
              <a:ext cx="24548" cy="24548"/>
            </a:xfrm>
            <a:custGeom>
              <a:avLst/>
              <a:gdLst/>
              <a:ahLst/>
              <a:cxnLst/>
              <a:rect l="l" t="t" r="r" b="b"/>
              <a:pathLst>
                <a:path w="24548" h="24548" extrusionOk="0">
                  <a:moveTo>
                    <a:pt x="24548" y="12274"/>
                  </a:moveTo>
                  <a:cubicBezTo>
                    <a:pt x="24548" y="19053"/>
                    <a:pt x="19053" y="24548"/>
                    <a:pt x="12274" y="24548"/>
                  </a:cubicBezTo>
                  <a:cubicBezTo>
                    <a:pt x="5495" y="24548"/>
                    <a:pt x="0" y="19053"/>
                    <a:pt x="0" y="12274"/>
                  </a:cubicBezTo>
                  <a:cubicBezTo>
                    <a:pt x="0" y="5495"/>
                    <a:pt x="5495" y="0"/>
                    <a:pt x="12274" y="0"/>
                  </a:cubicBezTo>
                  <a:cubicBezTo>
                    <a:pt x="19053" y="0"/>
                    <a:pt x="24548" y="5495"/>
                    <a:pt x="24548" y="12274"/>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25" name="Google Shape;925;p99"/>
            <p:cNvSpPr/>
            <p:nvPr/>
          </p:nvSpPr>
          <p:spPr>
            <a:xfrm>
              <a:off x="4948234" y="2750080"/>
              <a:ext cx="24548" cy="24548"/>
            </a:xfrm>
            <a:custGeom>
              <a:avLst/>
              <a:gdLst/>
              <a:ahLst/>
              <a:cxnLst/>
              <a:rect l="l" t="t" r="r" b="b"/>
              <a:pathLst>
                <a:path w="24548" h="24548" extrusionOk="0">
                  <a:moveTo>
                    <a:pt x="24548" y="12274"/>
                  </a:moveTo>
                  <a:cubicBezTo>
                    <a:pt x="24548" y="19053"/>
                    <a:pt x="19053" y="24548"/>
                    <a:pt x="12274" y="24548"/>
                  </a:cubicBezTo>
                  <a:cubicBezTo>
                    <a:pt x="5495" y="24548"/>
                    <a:pt x="0" y="19053"/>
                    <a:pt x="0" y="12274"/>
                  </a:cubicBezTo>
                  <a:cubicBezTo>
                    <a:pt x="0" y="5495"/>
                    <a:pt x="5495" y="0"/>
                    <a:pt x="12274" y="0"/>
                  </a:cubicBezTo>
                  <a:cubicBezTo>
                    <a:pt x="19053" y="0"/>
                    <a:pt x="24548" y="5495"/>
                    <a:pt x="24548" y="12274"/>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26" name="Google Shape;926;p99"/>
            <p:cNvSpPr/>
            <p:nvPr/>
          </p:nvSpPr>
          <p:spPr>
            <a:xfrm>
              <a:off x="5070976" y="2621201"/>
              <a:ext cx="24548" cy="24548"/>
            </a:xfrm>
            <a:custGeom>
              <a:avLst/>
              <a:gdLst/>
              <a:ahLst/>
              <a:cxnLst/>
              <a:rect l="l" t="t" r="r" b="b"/>
              <a:pathLst>
                <a:path w="24548" h="24548" extrusionOk="0">
                  <a:moveTo>
                    <a:pt x="24548" y="12274"/>
                  </a:moveTo>
                  <a:cubicBezTo>
                    <a:pt x="24548" y="19053"/>
                    <a:pt x="19053" y="24548"/>
                    <a:pt x="12274" y="24548"/>
                  </a:cubicBezTo>
                  <a:cubicBezTo>
                    <a:pt x="5495" y="24548"/>
                    <a:pt x="0" y="19053"/>
                    <a:pt x="0" y="12274"/>
                  </a:cubicBezTo>
                  <a:cubicBezTo>
                    <a:pt x="0" y="5495"/>
                    <a:pt x="5495" y="0"/>
                    <a:pt x="12274" y="0"/>
                  </a:cubicBezTo>
                  <a:cubicBezTo>
                    <a:pt x="19053" y="0"/>
                    <a:pt x="24548" y="5495"/>
                    <a:pt x="24548" y="12274"/>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27" name="Google Shape;927;p99"/>
            <p:cNvSpPr/>
            <p:nvPr/>
          </p:nvSpPr>
          <p:spPr>
            <a:xfrm>
              <a:off x="4825492" y="2621201"/>
              <a:ext cx="24548" cy="24548"/>
            </a:xfrm>
            <a:custGeom>
              <a:avLst/>
              <a:gdLst/>
              <a:ahLst/>
              <a:cxnLst/>
              <a:rect l="l" t="t" r="r" b="b"/>
              <a:pathLst>
                <a:path w="24548" h="24548" extrusionOk="0">
                  <a:moveTo>
                    <a:pt x="24548" y="12274"/>
                  </a:moveTo>
                  <a:cubicBezTo>
                    <a:pt x="24548" y="19053"/>
                    <a:pt x="19053" y="24548"/>
                    <a:pt x="12274" y="24548"/>
                  </a:cubicBezTo>
                  <a:cubicBezTo>
                    <a:pt x="5495" y="24548"/>
                    <a:pt x="0" y="19053"/>
                    <a:pt x="0" y="12274"/>
                  </a:cubicBezTo>
                  <a:cubicBezTo>
                    <a:pt x="0" y="5495"/>
                    <a:pt x="5495" y="0"/>
                    <a:pt x="12274" y="0"/>
                  </a:cubicBezTo>
                  <a:cubicBezTo>
                    <a:pt x="19053" y="0"/>
                    <a:pt x="24548" y="5495"/>
                    <a:pt x="24548" y="12274"/>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28" name="Google Shape;928;p99"/>
            <p:cNvSpPr/>
            <p:nvPr/>
          </p:nvSpPr>
          <p:spPr>
            <a:xfrm>
              <a:off x="4948234" y="2547555"/>
              <a:ext cx="81623" cy="155268"/>
            </a:xfrm>
            <a:custGeom>
              <a:avLst/>
              <a:gdLst/>
              <a:ahLst/>
              <a:cxnLst/>
              <a:rect l="l" t="t" r="r" b="b"/>
              <a:pathLst>
                <a:path w="81623" h="155268" extrusionOk="0">
                  <a:moveTo>
                    <a:pt x="24548" y="0"/>
                  </a:moveTo>
                  <a:lnTo>
                    <a:pt x="0" y="0"/>
                  </a:lnTo>
                  <a:lnTo>
                    <a:pt x="0" y="85919"/>
                  </a:lnTo>
                  <a:cubicBezTo>
                    <a:pt x="0" y="88988"/>
                    <a:pt x="1227" y="92057"/>
                    <a:pt x="3682" y="94511"/>
                  </a:cubicBezTo>
                  <a:lnTo>
                    <a:pt x="64440" y="155269"/>
                  </a:lnTo>
                  <a:lnTo>
                    <a:pt x="81623" y="138085"/>
                  </a:lnTo>
                  <a:lnTo>
                    <a:pt x="24548" y="81010"/>
                  </a:lnTo>
                  <a:lnTo>
                    <a:pt x="24548" y="0"/>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29" name="Google Shape;929;p99"/>
            <p:cNvSpPr/>
            <p:nvPr/>
          </p:nvSpPr>
          <p:spPr>
            <a:xfrm>
              <a:off x="4752035" y="2369579"/>
              <a:ext cx="417688" cy="478359"/>
            </a:xfrm>
            <a:custGeom>
              <a:avLst/>
              <a:gdLst/>
              <a:ahLst/>
              <a:cxnLst/>
              <a:rect l="l" t="t" r="r" b="b"/>
              <a:pathLst>
                <a:path w="417688" h="478359" extrusionOk="0">
                  <a:moveTo>
                    <a:pt x="208474" y="441872"/>
                  </a:moveTo>
                  <a:cubicBezTo>
                    <a:pt x="113349" y="441872"/>
                    <a:pt x="36635" y="365158"/>
                    <a:pt x="36635" y="270033"/>
                  </a:cubicBezTo>
                  <a:cubicBezTo>
                    <a:pt x="36635" y="174907"/>
                    <a:pt x="113349" y="98194"/>
                    <a:pt x="208474" y="98194"/>
                  </a:cubicBezTo>
                  <a:cubicBezTo>
                    <a:pt x="303599" y="98194"/>
                    <a:pt x="380313" y="174907"/>
                    <a:pt x="380313" y="270033"/>
                  </a:cubicBezTo>
                  <a:cubicBezTo>
                    <a:pt x="380313" y="365158"/>
                    <a:pt x="303599" y="441872"/>
                    <a:pt x="208474" y="441872"/>
                  </a:cubicBezTo>
                  <a:lnTo>
                    <a:pt x="208474" y="441872"/>
                  </a:lnTo>
                  <a:close/>
                  <a:moveTo>
                    <a:pt x="353923" y="120287"/>
                  </a:moveTo>
                  <a:lnTo>
                    <a:pt x="372335" y="101876"/>
                  </a:lnTo>
                  <a:cubicBezTo>
                    <a:pt x="379085" y="94511"/>
                    <a:pt x="379085" y="83465"/>
                    <a:pt x="371721" y="76100"/>
                  </a:cubicBezTo>
                  <a:cubicBezTo>
                    <a:pt x="364970" y="69349"/>
                    <a:pt x="353310" y="68736"/>
                    <a:pt x="345945" y="75486"/>
                  </a:cubicBezTo>
                  <a:lnTo>
                    <a:pt x="325079" y="96966"/>
                  </a:lnTo>
                  <a:cubicBezTo>
                    <a:pt x="295621" y="77328"/>
                    <a:pt x="261867" y="65053"/>
                    <a:pt x="226885" y="62598"/>
                  </a:cubicBezTo>
                  <a:lnTo>
                    <a:pt x="226885" y="36823"/>
                  </a:lnTo>
                  <a:lnTo>
                    <a:pt x="282119" y="36823"/>
                  </a:lnTo>
                  <a:lnTo>
                    <a:pt x="282119" y="0"/>
                  </a:lnTo>
                  <a:lnTo>
                    <a:pt x="134829" y="0"/>
                  </a:lnTo>
                  <a:lnTo>
                    <a:pt x="134829" y="36823"/>
                  </a:lnTo>
                  <a:lnTo>
                    <a:pt x="190063" y="36823"/>
                  </a:lnTo>
                  <a:lnTo>
                    <a:pt x="190063" y="61985"/>
                  </a:lnTo>
                  <a:cubicBezTo>
                    <a:pt x="92483" y="70577"/>
                    <a:pt x="13928" y="146063"/>
                    <a:pt x="1654" y="243643"/>
                  </a:cubicBezTo>
                  <a:cubicBezTo>
                    <a:pt x="-10621" y="341223"/>
                    <a:pt x="46454" y="433893"/>
                    <a:pt x="139125" y="466420"/>
                  </a:cubicBezTo>
                  <a:cubicBezTo>
                    <a:pt x="231795" y="498947"/>
                    <a:pt x="334285" y="463351"/>
                    <a:pt x="386450" y="379887"/>
                  </a:cubicBezTo>
                  <a:cubicBezTo>
                    <a:pt x="438615" y="296422"/>
                    <a:pt x="423886" y="188409"/>
                    <a:pt x="353923" y="120287"/>
                  </a:cubicBezTo>
                  <a:lnTo>
                    <a:pt x="353923" y="120287"/>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930" name="Google Shape;930;p99" descr="Bullseye"/>
          <p:cNvGrpSpPr/>
          <p:nvPr/>
        </p:nvGrpSpPr>
        <p:grpSpPr>
          <a:xfrm>
            <a:off x="5249743" y="1470083"/>
            <a:ext cx="363623" cy="363623"/>
            <a:chOff x="6999657" y="2366511"/>
            <a:chExt cx="484831" cy="484830"/>
          </a:xfrm>
        </p:grpSpPr>
        <p:sp>
          <p:nvSpPr>
            <p:cNvPr id="931" name="Google Shape;931;p99"/>
            <p:cNvSpPr/>
            <p:nvPr/>
          </p:nvSpPr>
          <p:spPr>
            <a:xfrm>
              <a:off x="7170882" y="2366511"/>
              <a:ext cx="313606" cy="312992"/>
            </a:xfrm>
            <a:custGeom>
              <a:avLst/>
              <a:gdLst/>
              <a:ahLst/>
              <a:cxnLst/>
              <a:rect l="l" t="t" r="r" b="b"/>
              <a:pathLst>
                <a:path w="313606" h="312992" extrusionOk="0">
                  <a:moveTo>
                    <a:pt x="258372" y="55234"/>
                  </a:moveTo>
                  <a:lnTo>
                    <a:pt x="252235" y="0"/>
                  </a:lnTo>
                  <a:lnTo>
                    <a:pt x="184727" y="67508"/>
                  </a:lnTo>
                  <a:lnTo>
                    <a:pt x="188409" y="99421"/>
                  </a:lnTo>
                  <a:lnTo>
                    <a:pt x="90215" y="197615"/>
                  </a:lnTo>
                  <a:cubicBezTo>
                    <a:pt x="81623" y="193319"/>
                    <a:pt x="71804" y="190250"/>
                    <a:pt x="61371" y="190250"/>
                  </a:cubicBezTo>
                  <a:cubicBezTo>
                    <a:pt x="27617" y="190250"/>
                    <a:pt x="0" y="217867"/>
                    <a:pt x="0" y="251621"/>
                  </a:cubicBezTo>
                  <a:cubicBezTo>
                    <a:pt x="0" y="285375"/>
                    <a:pt x="27617" y="312992"/>
                    <a:pt x="61371" y="312992"/>
                  </a:cubicBezTo>
                  <a:cubicBezTo>
                    <a:pt x="95125" y="312992"/>
                    <a:pt x="122742" y="285375"/>
                    <a:pt x="122742" y="251621"/>
                  </a:cubicBezTo>
                  <a:cubicBezTo>
                    <a:pt x="122742" y="241188"/>
                    <a:pt x="120287" y="231983"/>
                    <a:pt x="115991" y="223391"/>
                  </a:cubicBezTo>
                  <a:lnTo>
                    <a:pt x="214185" y="125197"/>
                  </a:lnTo>
                  <a:lnTo>
                    <a:pt x="246098" y="128879"/>
                  </a:lnTo>
                  <a:lnTo>
                    <a:pt x="313606" y="61371"/>
                  </a:lnTo>
                  <a:lnTo>
                    <a:pt x="258372" y="55234"/>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32" name="Google Shape;932;p99"/>
            <p:cNvSpPr/>
            <p:nvPr/>
          </p:nvSpPr>
          <p:spPr>
            <a:xfrm>
              <a:off x="6999657" y="2384922"/>
              <a:ext cx="466419" cy="466419"/>
            </a:xfrm>
            <a:custGeom>
              <a:avLst/>
              <a:gdLst/>
              <a:ahLst/>
              <a:cxnLst/>
              <a:rect l="l" t="t" r="r" b="b"/>
              <a:pathLst>
                <a:path w="466419" h="466419" extrusionOk="0">
                  <a:moveTo>
                    <a:pt x="434507" y="127652"/>
                  </a:moveTo>
                  <a:lnTo>
                    <a:pt x="426529" y="136244"/>
                  </a:lnTo>
                  <a:lnTo>
                    <a:pt x="414868" y="135016"/>
                  </a:lnTo>
                  <a:lnTo>
                    <a:pt x="401980" y="133175"/>
                  </a:lnTo>
                  <a:cubicBezTo>
                    <a:pt x="419164" y="162633"/>
                    <a:pt x="429597" y="196387"/>
                    <a:pt x="429597" y="233210"/>
                  </a:cubicBezTo>
                  <a:cubicBezTo>
                    <a:pt x="429597" y="341223"/>
                    <a:pt x="341223" y="429597"/>
                    <a:pt x="233210" y="429597"/>
                  </a:cubicBezTo>
                  <a:cubicBezTo>
                    <a:pt x="125197" y="429597"/>
                    <a:pt x="36823" y="341223"/>
                    <a:pt x="36823" y="233210"/>
                  </a:cubicBezTo>
                  <a:cubicBezTo>
                    <a:pt x="36823" y="125197"/>
                    <a:pt x="125197" y="36823"/>
                    <a:pt x="233210" y="36823"/>
                  </a:cubicBezTo>
                  <a:cubicBezTo>
                    <a:pt x="269419" y="36823"/>
                    <a:pt x="303787" y="46642"/>
                    <a:pt x="333245" y="64440"/>
                  </a:cubicBezTo>
                  <a:lnTo>
                    <a:pt x="332017" y="52165"/>
                  </a:lnTo>
                  <a:lnTo>
                    <a:pt x="330176" y="39891"/>
                  </a:lnTo>
                  <a:lnTo>
                    <a:pt x="338768" y="31299"/>
                  </a:lnTo>
                  <a:lnTo>
                    <a:pt x="343064" y="27003"/>
                  </a:lnTo>
                  <a:cubicBezTo>
                    <a:pt x="309924" y="9819"/>
                    <a:pt x="273101" y="0"/>
                    <a:pt x="233210" y="0"/>
                  </a:cubicBezTo>
                  <a:cubicBezTo>
                    <a:pt x="104331" y="0"/>
                    <a:pt x="0" y="104331"/>
                    <a:pt x="0" y="233210"/>
                  </a:cubicBezTo>
                  <a:cubicBezTo>
                    <a:pt x="0" y="362089"/>
                    <a:pt x="104331" y="466420"/>
                    <a:pt x="233210" y="466420"/>
                  </a:cubicBezTo>
                  <a:cubicBezTo>
                    <a:pt x="362089" y="466420"/>
                    <a:pt x="466420" y="362089"/>
                    <a:pt x="466420" y="233210"/>
                  </a:cubicBezTo>
                  <a:cubicBezTo>
                    <a:pt x="466420" y="193319"/>
                    <a:pt x="456601" y="156496"/>
                    <a:pt x="438803" y="123970"/>
                  </a:cubicBezTo>
                  <a:lnTo>
                    <a:pt x="434507" y="127652"/>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33" name="Google Shape;933;p99"/>
            <p:cNvSpPr/>
            <p:nvPr/>
          </p:nvSpPr>
          <p:spPr>
            <a:xfrm>
              <a:off x="7085576" y="2470842"/>
              <a:ext cx="294581" cy="294581"/>
            </a:xfrm>
            <a:custGeom>
              <a:avLst/>
              <a:gdLst/>
              <a:ahLst/>
              <a:cxnLst/>
              <a:rect l="l" t="t" r="r" b="b"/>
              <a:pathLst>
                <a:path w="294581" h="294581" extrusionOk="0">
                  <a:moveTo>
                    <a:pt x="249780" y="105558"/>
                  </a:moveTo>
                  <a:cubicBezTo>
                    <a:pt x="255304" y="118446"/>
                    <a:pt x="257758" y="132561"/>
                    <a:pt x="257758" y="147291"/>
                  </a:cubicBezTo>
                  <a:cubicBezTo>
                    <a:pt x="257758" y="208048"/>
                    <a:pt x="208048" y="257758"/>
                    <a:pt x="147291" y="257758"/>
                  </a:cubicBezTo>
                  <a:cubicBezTo>
                    <a:pt x="86533" y="257758"/>
                    <a:pt x="36823" y="208048"/>
                    <a:pt x="36823" y="147291"/>
                  </a:cubicBezTo>
                  <a:cubicBezTo>
                    <a:pt x="36823" y="86533"/>
                    <a:pt x="86533" y="36823"/>
                    <a:pt x="147291" y="36823"/>
                  </a:cubicBezTo>
                  <a:cubicBezTo>
                    <a:pt x="162020" y="36823"/>
                    <a:pt x="176135" y="39891"/>
                    <a:pt x="189023" y="44801"/>
                  </a:cubicBezTo>
                  <a:lnTo>
                    <a:pt x="216640" y="17184"/>
                  </a:lnTo>
                  <a:cubicBezTo>
                    <a:pt x="195774" y="6137"/>
                    <a:pt x="172453" y="0"/>
                    <a:pt x="147291" y="0"/>
                  </a:cubicBezTo>
                  <a:cubicBezTo>
                    <a:pt x="66281" y="0"/>
                    <a:pt x="0" y="66281"/>
                    <a:pt x="0" y="147291"/>
                  </a:cubicBezTo>
                  <a:cubicBezTo>
                    <a:pt x="0" y="228300"/>
                    <a:pt x="66281" y="294581"/>
                    <a:pt x="147291" y="294581"/>
                  </a:cubicBezTo>
                  <a:cubicBezTo>
                    <a:pt x="228300" y="294581"/>
                    <a:pt x="294581" y="228300"/>
                    <a:pt x="294581" y="147291"/>
                  </a:cubicBezTo>
                  <a:cubicBezTo>
                    <a:pt x="294581" y="122128"/>
                    <a:pt x="288444" y="98807"/>
                    <a:pt x="277397" y="77941"/>
                  </a:cubicBezTo>
                  <a:lnTo>
                    <a:pt x="249780" y="105558"/>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934" name="Google Shape;934;p99" descr="Gears"/>
          <p:cNvGrpSpPr/>
          <p:nvPr/>
        </p:nvGrpSpPr>
        <p:grpSpPr>
          <a:xfrm>
            <a:off x="6992674" y="1470083"/>
            <a:ext cx="300104" cy="363162"/>
            <a:chOff x="9323566" y="2366511"/>
            <a:chExt cx="400138" cy="484216"/>
          </a:xfrm>
        </p:grpSpPr>
        <p:sp>
          <p:nvSpPr>
            <p:cNvPr id="935" name="Google Shape;935;p99"/>
            <p:cNvSpPr/>
            <p:nvPr/>
          </p:nvSpPr>
          <p:spPr>
            <a:xfrm>
              <a:off x="9462264" y="2366511"/>
              <a:ext cx="261440" cy="260826"/>
            </a:xfrm>
            <a:custGeom>
              <a:avLst/>
              <a:gdLst/>
              <a:ahLst/>
              <a:cxnLst/>
              <a:rect l="l" t="t" r="r" b="b"/>
              <a:pathLst>
                <a:path w="261440" h="260826" extrusionOk="0">
                  <a:moveTo>
                    <a:pt x="130720" y="176749"/>
                  </a:moveTo>
                  <a:cubicBezTo>
                    <a:pt x="104944" y="176749"/>
                    <a:pt x="84692" y="155882"/>
                    <a:pt x="84692" y="130720"/>
                  </a:cubicBezTo>
                  <a:cubicBezTo>
                    <a:pt x="84692" y="105558"/>
                    <a:pt x="105558" y="84692"/>
                    <a:pt x="130720" y="84692"/>
                  </a:cubicBezTo>
                  <a:cubicBezTo>
                    <a:pt x="156496" y="84692"/>
                    <a:pt x="176749" y="105558"/>
                    <a:pt x="176749" y="130720"/>
                  </a:cubicBezTo>
                  <a:cubicBezTo>
                    <a:pt x="176749" y="155882"/>
                    <a:pt x="155882" y="176749"/>
                    <a:pt x="130720" y="176749"/>
                  </a:cubicBezTo>
                  <a:close/>
                  <a:moveTo>
                    <a:pt x="234437" y="101876"/>
                  </a:moveTo>
                  <a:cubicBezTo>
                    <a:pt x="231983" y="93284"/>
                    <a:pt x="228914" y="85306"/>
                    <a:pt x="224618" y="77941"/>
                  </a:cubicBezTo>
                  <a:lnTo>
                    <a:pt x="234437" y="49097"/>
                  </a:lnTo>
                  <a:lnTo>
                    <a:pt x="212344" y="27003"/>
                  </a:lnTo>
                  <a:lnTo>
                    <a:pt x="183499" y="36823"/>
                  </a:lnTo>
                  <a:cubicBezTo>
                    <a:pt x="176135" y="32527"/>
                    <a:pt x="168157" y="29458"/>
                    <a:pt x="159565" y="27003"/>
                  </a:cubicBezTo>
                  <a:lnTo>
                    <a:pt x="146063" y="0"/>
                  </a:lnTo>
                  <a:lnTo>
                    <a:pt x="115378" y="0"/>
                  </a:lnTo>
                  <a:lnTo>
                    <a:pt x="101876" y="27003"/>
                  </a:lnTo>
                  <a:cubicBezTo>
                    <a:pt x="93284" y="29458"/>
                    <a:pt x="85306" y="32527"/>
                    <a:pt x="77941" y="36823"/>
                  </a:cubicBezTo>
                  <a:lnTo>
                    <a:pt x="49097" y="27003"/>
                  </a:lnTo>
                  <a:lnTo>
                    <a:pt x="27003" y="49097"/>
                  </a:lnTo>
                  <a:lnTo>
                    <a:pt x="36823" y="77941"/>
                  </a:lnTo>
                  <a:cubicBezTo>
                    <a:pt x="32527" y="85306"/>
                    <a:pt x="29458" y="93284"/>
                    <a:pt x="27003" y="101876"/>
                  </a:cubicBezTo>
                  <a:lnTo>
                    <a:pt x="0" y="115378"/>
                  </a:lnTo>
                  <a:lnTo>
                    <a:pt x="0" y="146063"/>
                  </a:lnTo>
                  <a:lnTo>
                    <a:pt x="27003" y="159565"/>
                  </a:lnTo>
                  <a:cubicBezTo>
                    <a:pt x="29458" y="168157"/>
                    <a:pt x="32527" y="176135"/>
                    <a:pt x="36823" y="183499"/>
                  </a:cubicBezTo>
                  <a:lnTo>
                    <a:pt x="27003" y="212344"/>
                  </a:lnTo>
                  <a:lnTo>
                    <a:pt x="48483" y="233824"/>
                  </a:lnTo>
                  <a:lnTo>
                    <a:pt x="77328" y="224004"/>
                  </a:lnTo>
                  <a:cubicBezTo>
                    <a:pt x="84692" y="228300"/>
                    <a:pt x="92670" y="231369"/>
                    <a:pt x="101262" y="233824"/>
                  </a:cubicBezTo>
                  <a:lnTo>
                    <a:pt x="114764" y="260827"/>
                  </a:lnTo>
                  <a:lnTo>
                    <a:pt x="145449" y="260827"/>
                  </a:lnTo>
                  <a:lnTo>
                    <a:pt x="158951" y="233824"/>
                  </a:lnTo>
                  <a:cubicBezTo>
                    <a:pt x="167543" y="231369"/>
                    <a:pt x="175521" y="228300"/>
                    <a:pt x="182886" y="224004"/>
                  </a:cubicBezTo>
                  <a:lnTo>
                    <a:pt x="211730" y="233824"/>
                  </a:lnTo>
                  <a:lnTo>
                    <a:pt x="233824" y="212344"/>
                  </a:lnTo>
                  <a:lnTo>
                    <a:pt x="224004" y="183499"/>
                  </a:lnTo>
                  <a:cubicBezTo>
                    <a:pt x="228300" y="176135"/>
                    <a:pt x="231983" y="167543"/>
                    <a:pt x="234437" y="159565"/>
                  </a:cubicBezTo>
                  <a:lnTo>
                    <a:pt x="261441" y="146063"/>
                  </a:lnTo>
                  <a:lnTo>
                    <a:pt x="261441" y="115378"/>
                  </a:lnTo>
                  <a:lnTo>
                    <a:pt x="234437" y="101876"/>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36" name="Google Shape;936;p99"/>
            <p:cNvSpPr/>
            <p:nvPr/>
          </p:nvSpPr>
          <p:spPr>
            <a:xfrm>
              <a:off x="9323566" y="2589901"/>
              <a:ext cx="261440" cy="260826"/>
            </a:xfrm>
            <a:custGeom>
              <a:avLst/>
              <a:gdLst/>
              <a:ahLst/>
              <a:cxnLst/>
              <a:rect l="l" t="t" r="r" b="b"/>
              <a:pathLst>
                <a:path w="261440" h="260826" extrusionOk="0">
                  <a:moveTo>
                    <a:pt x="130720" y="176749"/>
                  </a:moveTo>
                  <a:cubicBezTo>
                    <a:pt x="104944" y="176749"/>
                    <a:pt x="84692" y="155882"/>
                    <a:pt x="84692" y="130720"/>
                  </a:cubicBezTo>
                  <a:cubicBezTo>
                    <a:pt x="84692" y="104944"/>
                    <a:pt x="105558" y="84692"/>
                    <a:pt x="130720" y="84692"/>
                  </a:cubicBezTo>
                  <a:cubicBezTo>
                    <a:pt x="156496" y="84692"/>
                    <a:pt x="176749" y="105558"/>
                    <a:pt x="176749" y="130720"/>
                  </a:cubicBezTo>
                  <a:cubicBezTo>
                    <a:pt x="176749" y="155882"/>
                    <a:pt x="156496" y="176749"/>
                    <a:pt x="130720" y="176749"/>
                  </a:cubicBezTo>
                  <a:lnTo>
                    <a:pt x="130720" y="176749"/>
                  </a:lnTo>
                  <a:close/>
                  <a:moveTo>
                    <a:pt x="224618" y="77941"/>
                  </a:moveTo>
                  <a:lnTo>
                    <a:pt x="234437" y="49097"/>
                  </a:lnTo>
                  <a:lnTo>
                    <a:pt x="212344" y="27003"/>
                  </a:lnTo>
                  <a:lnTo>
                    <a:pt x="183499" y="36823"/>
                  </a:lnTo>
                  <a:cubicBezTo>
                    <a:pt x="176135" y="32527"/>
                    <a:pt x="167543" y="29458"/>
                    <a:pt x="159565" y="27003"/>
                  </a:cubicBezTo>
                  <a:lnTo>
                    <a:pt x="146063" y="0"/>
                  </a:lnTo>
                  <a:lnTo>
                    <a:pt x="115378" y="0"/>
                  </a:lnTo>
                  <a:lnTo>
                    <a:pt x="101876" y="27003"/>
                  </a:lnTo>
                  <a:cubicBezTo>
                    <a:pt x="93284" y="29458"/>
                    <a:pt x="85306" y="32527"/>
                    <a:pt x="77941" y="36823"/>
                  </a:cubicBezTo>
                  <a:lnTo>
                    <a:pt x="49097" y="27003"/>
                  </a:lnTo>
                  <a:lnTo>
                    <a:pt x="27617" y="48483"/>
                  </a:lnTo>
                  <a:lnTo>
                    <a:pt x="36823" y="77328"/>
                  </a:lnTo>
                  <a:cubicBezTo>
                    <a:pt x="32527" y="84692"/>
                    <a:pt x="29458" y="93284"/>
                    <a:pt x="27003" y="101262"/>
                  </a:cubicBezTo>
                  <a:lnTo>
                    <a:pt x="0" y="114764"/>
                  </a:lnTo>
                  <a:lnTo>
                    <a:pt x="0" y="145449"/>
                  </a:lnTo>
                  <a:lnTo>
                    <a:pt x="27003" y="158951"/>
                  </a:lnTo>
                  <a:cubicBezTo>
                    <a:pt x="29458" y="167543"/>
                    <a:pt x="32527" y="175521"/>
                    <a:pt x="36823" y="182886"/>
                  </a:cubicBezTo>
                  <a:lnTo>
                    <a:pt x="27617" y="211730"/>
                  </a:lnTo>
                  <a:lnTo>
                    <a:pt x="49097" y="233210"/>
                  </a:lnTo>
                  <a:lnTo>
                    <a:pt x="77941" y="224004"/>
                  </a:lnTo>
                  <a:cubicBezTo>
                    <a:pt x="85306" y="228300"/>
                    <a:pt x="93284" y="231369"/>
                    <a:pt x="101876" y="233824"/>
                  </a:cubicBezTo>
                  <a:lnTo>
                    <a:pt x="115378" y="260827"/>
                  </a:lnTo>
                  <a:lnTo>
                    <a:pt x="146063" y="260827"/>
                  </a:lnTo>
                  <a:lnTo>
                    <a:pt x="159565" y="233824"/>
                  </a:lnTo>
                  <a:cubicBezTo>
                    <a:pt x="168157" y="231369"/>
                    <a:pt x="176135" y="228300"/>
                    <a:pt x="183499" y="224004"/>
                  </a:cubicBezTo>
                  <a:lnTo>
                    <a:pt x="212344" y="233824"/>
                  </a:lnTo>
                  <a:lnTo>
                    <a:pt x="233824" y="211730"/>
                  </a:lnTo>
                  <a:lnTo>
                    <a:pt x="224618" y="183499"/>
                  </a:lnTo>
                  <a:cubicBezTo>
                    <a:pt x="228914" y="176135"/>
                    <a:pt x="231983" y="168157"/>
                    <a:pt x="234437" y="159565"/>
                  </a:cubicBezTo>
                  <a:lnTo>
                    <a:pt x="261441" y="146063"/>
                  </a:lnTo>
                  <a:lnTo>
                    <a:pt x="261441" y="115378"/>
                  </a:lnTo>
                  <a:lnTo>
                    <a:pt x="234437" y="101876"/>
                  </a:lnTo>
                  <a:cubicBezTo>
                    <a:pt x="231983" y="93284"/>
                    <a:pt x="228914" y="85306"/>
                    <a:pt x="224618" y="77941"/>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937" name="Google Shape;937;p99"/>
          <p:cNvSpPr/>
          <p:nvPr/>
        </p:nvSpPr>
        <p:spPr>
          <a:xfrm>
            <a:off x="2790825" y="4762500"/>
            <a:ext cx="3505200" cy="358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9"/>
          <p:cNvSpPr txBox="1"/>
          <p:nvPr/>
        </p:nvSpPr>
        <p:spPr>
          <a:xfrm>
            <a:off x="7486650" y="4752975"/>
            <a:ext cx="1600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800">
                <a:latin typeface="Calibri"/>
                <a:ea typeface="Calibri"/>
                <a:cs typeface="Calibri"/>
                <a:sym typeface="Calibri"/>
              </a:rPr>
              <a:t>Design by PresentationGO.com</a:t>
            </a:r>
            <a:endParaRPr sz="8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93"/>
          <p:cNvSpPr txBox="1"/>
          <p:nvPr/>
        </p:nvSpPr>
        <p:spPr>
          <a:xfrm>
            <a:off x="6002900" y="152400"/>
            <a:ext cx="2886000" cy="501595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i" sz="1300" dirty="0">
                <a:solidFill>
                  <a:schemeClr val="dk1"/>
                </a:solidFill>
                <a:latin typeface="Avenir"/>
                <a:ea typeface="Avenir"/>
                <a:cs typeface="Avenir"/>
                <a:sym typeface="Avenir"/>
              </a:rPr>
              <a:t>Helsinki, the capitol city of Finland. In 2021 total 658,457 habitants.</a:t>
            </a:r>
            <a:endParaRPr sz="1300" dirty="0">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chemeClr val="dk1"/>
              </a:solidFill>
              <a:latin typeface="Avenir"/>
              <a:ea typeface="Avenir"/>
              <a:cs typeface="Avenir"/>
              <a:sym typeface="Avenir"/>
            </a:endParaRPr>
          </a:p>
          <a:p>
            <a:pPr marL="0" lvl="0" indent="0" algn="l" rtl="0">
              <a:lnSpc>
                <a:spcPct val="115000"/>
              </a:lnSpc>
              <a:spcBef>
                <a:spcPts val="0"/>
              </a:spcBef>
              <a:spcAft>
                <a:spcPts val="0"/>
              </a:spcAft>
              <a:buNone/>
            </a:pPr>
            <a:r>
              <a:rPr lang="fi" sz="1300" dirty="0">
                <a:solidFill>
                  <a:schemeClr val="dk1"/>
                </a:solidFill>
                <a:latin typeface="Avenir"/>
                <a:ea typeface="Avenir"/>
                <a:cs typeface="Avenir"/>
                <a:sym typeface="Avenir"/>
              </a:rPr>
              <a:t>Stara builds Helsinki’s streets, parks and municipal engineering services – everything that a City’s infrastructure needs. In addition to this, </a:t>
            </a:r>
            <a:r>
              <a:rPr lang="fi" sz="1300" b="1" dirty="0">
                <a:solidFill>
                  <a:schemeClr val="dk1"/>
                </a:solidFill>
                <a:latin typeface="Avenir"/>
                <a:ea typeface="Avenir"/>
                <a:cs typeface="Avenir"/>
                <a:sym typeface="Avenir"/>
              </a:rPr>
              <a:t>Stara is in charge of approximately 70% of the public areas in Helsinki.</a:t>
            </a:r>
            <a:endParaRPr sz="1300" b="1" dirty="0">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sz="1300" b="1" dirty="0">
              <a:solidFill>
                <a:schemeClr val="dk1"/>
              </a:solidFill>
              <a:latin typeface="Avenir"/>
              <a:ea typeface="Avenir"/>
              <a:cs typeface="Avenir"/>
              <a:sym typeface="Avenir"/>
            </a:endParaRPr>
          </a:p>
          <a:p>
            <a:pPr marL="0" lvl="0" indent="0" algn="l" rtl="0">
              <a:lnSpc>
                <a:spcPct val="115000"/>
              </a:lnSpc>
              <a:spcBef>
                <a:spcPts val="0"/>
              </a:spcBef>
              <a:spcAft>
                <a:spcPts val="0"/>
              </a:spcAft>
              <a:buNone/>
            </a:pPr>
            <a:r>
              <a:rPr lang="fi" sz="1300" b="1" dirty="0">
                <a:solidFill>
                  <a:schemeClr val="dk1"/>
                </a:solidFill>
                <a:latin typeface="Avenir"/>
                <a:ea typeface="Avenir"/>
                <a:cs typeface="Avenir"/>
                <a:sym typeface="Avenir"/>
              </a:rPr>
              <a:t>Stara manages a fleet of approximately 1,240 pieces of machinery</a:t>
            </a:r>
            <a:r>
              <a:rPr lang="fi" sz="1300" dirty="0">
                <a:solidFill>
                  <a:schemeClr val="dk1"/>
                </a:solidFill>
                <a:latin typeface="Avenir"/>
                <a:ea typeface="Avenir"/>
                <a:cs typeface="Avenir"/>
                <a:sym typeface="Avenir"/>
              </a:rPr>
              <a:t>, of which 450 are used by other City divisions on the basis of leasing agreements. </a:t>
            </a:r>
            <a:endParaRPr sz="1300" dirty="0">
              <a:solidFill>
                <a:schemeClr val="dk1"/>
              </a:solidFill>
              <a:latin typeface="Avenir"/>
              <a:ea typeface="Avenir"/>
              <a:cs typeface="Avenir"/>
              <a:sym typeface="Avenir"/>
            </a:endParaRPr>
          </a:p>
          <a:p>
            <a:pPr marL="0" lvl="0" indent="0" algn="l" rtl="0">
              <a:lnSpc>
                <a:spcPct val="115000"/>
              </a:lnSpc>
              <a:spcBef>
                <a:spcPts val="0"/>
              </a:spcBef>
              <a:spcAft>
                <a:spcPts val="0"/>
              </a:spcAft>
              <a:buNone/>
            </a:pPr>
            <a:endParaRPr sz="1300" dirty="0">
              <a:solidFill>
                <a:schemeClr val="dk1"/>
              </a:solidFill>
              <a:latin typeface="Avenir"/>
              <a:ea typeface="Avenir"/>
              <a:cs typeface="Avenir"/>
              <a:sym typeface="Avenir"/>
            </a:endParaRPr>
          </a:p>
          <a:p>
            <a:pPr marL="0" lvl="0" indent="0" algn="l" rtl="0">
              <a:lnSpc>
                <a:spcPct val="115000"/>
              </a:lnSpc>
              <a:spcBef>
                <a:spcPts val="0"/>
              </a:spcBef>
              <a:spcAft>
                <a:spcPts val="0"/>
              </a:spcAft>
              <a:buNone/>
            </a:pPr>
            <a:r>
              <a:rPr lang="fi" sz="1300" b="1" dirty="0">
                <a:solidFill>
                  <a:schemeClr val="dk1"/>
                </a:solidFill>
                <a:latin typeface="Avenir"/>
                <a:ea typeface="Avenir"/>
                <a:cs typeface="Avenir"/>
                <a:sym typeface="Avenir"/>
              </a:rPr>
              <a:t>Stara’s city engineering maintenance department has approximately 550 vehicles</a:t>
            </a:r>
            <a:r>
              <a:rPr lang="fi" sz="1300" dirty="0">
                <a:solidFill>
                  <a:schemeClr val="dk1"/>
                </a:solidFill>
                <a:latin typeface="Avenir"/>
                <a:ea typeface="Avenir"/>
                <a:cs typeface="Avenir"/>
                <a:sym typeface="Avenir"/>
              </a:rPr>
              <a:t> in its fleet.</a:t>
            </a:r>
            <a:endParaRPr dirty="0">
              <a:latin typeface="Avenir"/>
              <a:ea typeface="Avenir"/>
              <a:cs typeface="Avenir"/>
              <a:sym typeface="Avenir"/>
            </a:endParaRPr>
          </a:p>
        </p:txBody>
      </p:sp>
      <p:pic>
        <p:nvPicPr>
          <p:cNvPr id="737" name="Google Shape;737;p93"/>
          <p:cNvPicPr preferRelativeResize="0"/>
          <p:nvPr/>
        </p:nvPicPr>
        <p:blipFill>
          <a:blip r:embed="rId3">
            <a:alphaModFix/>
          </a:blip>
          <a:stretch>
            <a:fillRect/>
          </a:stretch>
        </p:blipFill>
        <p:spPr>
          <a:xfrm>
            <a:off x="152400" y="152400"/>
            <a:ext cx="3491928" cy="4838700"/>
          </a:xfrm>
          <a:prstGeom prst="rect">
            <a:avLst/>
          </a:prstGeom>
          <a:noFill/>
          <a:ln>
            <a:noFill/>
          </a:ln>
        </p:spPr>
      </p:pic>
      <p:pic>
        <p:nvPicPr>
          <p:cNvPr id="738" name="Google Shape;738;p93"/>
          <p:cNvPicPr preferRelativeResize="0"/>
          <p:nvPr/>
        </p:nvPicPr>
        <p:blipFill>
          <a:blip r:embed="rId4">
            <a:alphaModFix/>
          </a:blip>
          <a:stretch>
            <a:fillRect/>
          </a:stretch>
        </p:blipFill>
        <p:spPr>
          <a:xfrm>
            <a:off x="2882329" y="152400"/>
            <a:ext cx="2823373" cy="2084010"/>
          </a:xfrm>
          <a:prstGeom prst="rect">
            <a:avLst/>
          </a:prstGeom>
          <a:noFill/>
          <a:ln w="9525" cap="flat" cmpd="sng">
            <a:solidFill>
              <a:srgbClr val="FE5000"/>
            </a:solidFill>
            <a:prstDash val="solid"/>
            <a:round/>
            <a:headEnd type="none" w="sm" len="sm"/>
            <a:tailEnd type="none" w="sm" len="sm"/>
          </a:ln>
        </p:spPr>
      </p:pic>
      <p:cxnSp>
        <p:nvCxnSpPr>
          <p:cNvPr id="739" name="Google Shape;739;p93"/>
          <p:cNvCxnSpPr/>
          <p:nvPr/>
        </p:nvCxnSpPr>
        <p:spPr>
          <a:xfrm rot="10800000" flipH="1">
            <a:off x="2360100" y="2231975"/>
            <a:ext cx="1436700" cy="1026000"/>
          </a:xfrm>
          <a:prstGeom prst="straightConnector1">
            <a:avLst/>
          </a:prstGeom>
          <a:noFill/>
          <a:ln w="19050" cap="flat" cmpd="sng">
            <a:solidFill>
              <a:srgbClr val="FF5000"/>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00"/>
          <p:cNvSpPr/>
          <p:nvPr/>
        </p:nvSpPr>
        <p:spPr>
          <a:xfrm>
            <a:off x="463595" y="318686"/>
            <a:ext cx="1614034" cy="603936"/>
          </a:xfrm>
          <a:custGeom>
            <a:avLst/>
            <a:gdLst/>
            <a:ahLst/>
            <a:cxnLst/>
            <a:rect l="l" t="t" r="r" b="b"/>
            <a:pathLst>
              <a:path w="20837" h="21600" extrusionOk="0">
                <a:moveTo>
                  <a:pt x="10418" y="0"/>
                </a:moveTo>
                <a:cubicBezTo>
                  <a:pt x="6130" y="0"/>
                  <a:pt x="2361" y="6200"/>
                  <a:pt x="224" y="15560"/>
                </a:cubicBezTo>
                <a:cubicBezTo>
                  <a:pt x="-382" y="18200"/>
                  <a:pt x="311" y="21600"/>
                  <a:pt x="1437" y="21600"/>
                </a:cubicBezTo>
                <a:lnTo>
                  <a:pt x="19399" y="21600"/>
                </a:lnTo>
                <a:cubicBezTo>
                  <a:pt x="20525" y="21600"/>
                  <a:pt x="21218" y="18160"/>
                  <a:pt x="20612" y="15560"/>
                </a:cubicBezTo>
                <a:cubicBezTo>
                  <a:pt x="18475" y="6200"/>
                  <a:pt x="14706" y="0"/>
                  <a:pt x="10418" y="0"/>
                </a:cubicBezTo>
                <a:close/>
              </a:path>
            </a:pathLst>
          </a:custGeom>
          <a:solidFill>
            <a:srgbClr val="F6B26B"/>
          </a:solidFill>
          <a:ln>
            <a:noFill/>
          </a:ln>
        </p:spPr>
        <p:txBody>
          <a:bodyPr spcFirstLastPara="1" wrap="square" lIns="28575" tIns="28575" rIns="28575" bIns="28575" anchor="ctr" anchorCtr="0">
            <a:noAutofit/>
          </a:bodyPr>
          <a:lstStyle/>
          <a:p>
            <a:pPr marL="0" marR="0" lvl="0" indent="0" algn="ctr" rtl="0">
              <a:spcBef>
                <a:spcPts val="0"/>
              </a:spcBef>
              <a:spcAft>
                <a:spcPts val="0"/>
              </a:spcAft>
              <a:buNone/>
            </a:pPr>
            <a:r>
              <a:rPr lang="fi" sz="1100" b="1">
                <a:solidFill>
                  <a:srgbClr val="262626"/>
                </a:solidFill>
                <a:latin typeface="Calibri"/>
                <a:ea typeface="Calibri"/>
                <a:cs typeface="Calibri"/>
                <a:sym typeface="Calibri"/>
              </a:rPr>
              <a:t>Data sources</a:t>
            </a:r>
            <a:br>
              <a:rPr lang="fi" sz="1100" b="1">
                <a:solidFill>
                  <a:srgbClr val="262626"/>
                </a:solidFill>
                <a:latin typeface="Calibri"/>
                <a:ea typeface="Calibri"/>
                <a:cs typeface="Calibri"/>
                <a:sym typeface="Calibri"/>
              </a:rPr>
            </a:br>
            <a:r>
              <a:rPr lang="fi" sz="900" b="1">
                <a:solidFill>
                  <a:srgbClr val="262626"/>
                </a:solidFill>
                <a:latin typeface="Calibri"/>
                <a:ea typeface="Calibri"/>
                <a:cs typeface="Calibri"/>
                <a:sym typeface="Calibri"/>
              </a:rPr>
              <a:t>8-12/2022</a:t>
            </a:r>
            <a:endParaRPr sz="900" b="1">
              <a:solidFill>
                <a:srgbClr val="262626"/>
              </a:solidFill>
              <a:latin typeface="Calibri"/>
              <a:ea typeface="Calibri"/>
              <a:cs typeface="Calibri"/>
              <a:sym typeface="Calibri"/>
            </a:endParaRPr>
          </a:p>
        </p:txBody>
      </p:sp>
      <p:sp>
        <p:nvSpPr>
          <p:cNvPr id="944" name="Google Shape;944;p100"/>
          <p:cNvSpPr/>
          <p:nvPr/>
        </p:nvSpPr>
        <p:spPr>
          <a:xfrm>
            <a:off x="295834" y="933795"/>
            <a:ext cx="1941566" cy="1732438"/>
          </a:xfrm>
          <a:custGeom>
            <a:avLst/>
            <a:gdLst/>
            <a:ahLst/>
            <a:cxnLst/>
            <a:rect l="l" t="t" r="r" b="b"/>
            <a:pathLst>
              <a:path w="2588755" h="2309917" extrusionOk="0">
                <a:moveTo>
                  <a:pt x="111865" y="1525"/>
                </a:moveTo>
                <a:cubicBezTo>
                  <a:pt x="123802" y="6023"/>
                  <a:pt x="129736" y="17908"/>
                  <a:pt x="125234" y="29794"/>
                </a:cubicBezTo>
                <a:cubicBezTo>
                  <a:pt x="71553" y="169959"/>
                  <a:pt x="44746" y="319119"/>
                  <a:pt x="44746" y="469778"/>
                </a:cubicBezTo>
                <a:cubicBezTo>
                  <a:pt x="44746" y="1064705"/>
                  <a:pt x="468263" y="1580715"/>
                  <a:pt x="1051324" y="1695502"/>
                </a:cubicBezTo>
                <a:cubicBezTo>
                  <a:pt x="1204933" y="1725377"/>
                  <a:pt x="1316730" y="1861045"/>
                  <a:pt x="1316730" y="2016095"/>
                </a:cubicBezTo>
                <a:lnTo>
                  <a:pt x="1316730" y="2233892"/>
                </a:lnTo>
                <a:lnTo>
                  <a:pt x="1433096" y="2117498"/>
                </a:lnTo>
                <a:cubicBezTo>
                  <a:pt x="1442032" y="2108610"/>
                  <a:pt x="1455469" y="2108610"/>
                  <a:pt x="1464405" y="2117498"/>
                </a:cubicBezTo>
                <a:cubicBezTo>
                  <a:pt x="1473340" y="2126492"/>
                  <a:pt x="1473340" y="2139877"/>
                  <a:pt x="1464405" y="2148872"/>
                </a:cubicBezTo>
                <a:lnTo>
                  <a:pt x="1309295" y="2303921"/>
                </a:lnTo>
                <a:cubicBezTo>
                  <a:pt x="1307794" y="2305420"/>
                  <a:pt x="1304861" y="2306919"/>
                  <a:pt x="1301860" y="2308418"/>
                </a:cubicBezTo>
                <a:cubicBezTo>
                  <a:pt x="1300359" y="2309917"/>
                  <a:pt x="1295857" y="2309917"/>
                  <a:pt x="1294425" y="2309917"/>
                </a:cubicBezTo>
                <a:cubicBezTo>
                  <a:pt x="1292924" y="2309917"/>
                  <a:pt x="1289923" y="2309917"/>
                  <a:pt x="1286922" y="2308418"/>
                </a:cubicBezTo>
                <a:cubicBezTo>
                  <a:pt x="1283920" y="2308418"/>
                  <a:pt x="1280987" y="2305420"/>
                  <a:pt x="1279487" y="2303921"/>
                </a:cubicBezTo>
                <a:lnTo>
                  <a:pt x="1124377" y="2148872"/>
                </a:lnTo>
                <a:cubicBezTo>
                  <a:pt x="1115441" y="2139877"/>
                  <a:pt x="1115441" y="2126492"/>
                  <a:pt x="1124377" y="2117498"/>
                </a:cubicBezTo>
                <a:cubicBezTo>
                  <a:pt x="1133312" y="2108610"/>
                  <a:pt x="1146750" y="2108610"/>
                  <a:pt x="1155685" y="2117498"/>
                </a:cubicBezTo>
                <a:lnTo>
                  <a:pt x="1272052" y="2233892"/>
                </a:lnTo>
                <a:lnTo>
                  <a:pt x="1272052" y="2016095"/>
                </a:lnTo>
                <a:cubicBezTo>
                  <a:pt x="1272052" y="1883425"/>
                  <a:pt x="1175125" y="1767138"/>
                  <a:pt x="1042388" y="1740261"/>
                </a:cubicBezTo>
                <a:cubicBezTo>
                  <a:pt x="438455" y="1622475"/>
                  <a:pt x="0" y="1087084"/>
                  <a:pt x="0" y="471277"/>
                </a:cubicBezTo>
                <a:cubicBezTo>
                  <a:pt x="0" y="314622"/>
                  <a:pt x="28307" y="161072"/>
                  <a:pt x="83489" y="14910"/>
                </a:cubicBezTo>
                <a:cubicBezTo>
                  <a:pt x="87991" y="3024"/>
                  <a:pt x="99928" y="-2972"/>
                  <a:pt x="111865" y="1525"/>
                </a:cubicBezTo>
                <a:close/>
                <a:moveTo>
                  <a:pt x="2478395" y="1495"/>
                </a:moveTo>
                <a:cubicBezTo>
                  <a:pt x="2488817" y="-2997"/>
                  <a:pt x="2502281" y="2965"/>
                  <a:pt x="2506732" y="14890"/>
                </a:cubicBezTo>
                <a:cubicBezTo>
                  <a:pt x="2561940" y="161004"/>
                  <a:pt x="2588755" y="314631"/>
                  <a:pt x="2588755" y="471199"/>
                </a:cubicBezTo>
                <a:cubicBezTo>
                  <a:pt x="2588755" y="799282"/>
                  <a:pt x="2466452" y="1112418"/>
                  <a:pt x="2242803" y="1352538"/>
                </a:cubicBezTo>
                <a:cubicBezTo>
                  <a:pt x="2020618" y="1591188"/>
                  <a:pt x="1719395" y="1735831"/>
                  <a:pt x="1395807" y="1761150"/>
                </a:cubicBezTo>
                <a:cubicBezTo>
                  <a:pt x="1395807" y="1761150"/>
                  <a:pt x="1394286" y="1761150"/>
                  <a:pt x="1394286" y="1761150"/>
                </a:cubicBezTo>
                <a:cubicBezTo>
                  <a:pt x="1382343" y="1761150"/>
                  <a:pt x="1373386" y="1752166"/>
                  <a:pt x="1371921" y="1740242"/>
                </a:cubicBezTo>
                <a:cubicBezTo>
                  <a:pt x="1371921" y="1728317"/>
                  <a:pt x="1380878" y="1717863"/>
                  <a:pt x="1392821" y="1716393"/>
                </a:cubicBezTo>
                <a:cubicBezTo>
                  <a:pt x="1705931" y="1692544"/>
                  <a:pt x="1996732" y="1552393"/>
                  <a:pt x="2211480" y="1321257"/>
                </a:cubicBezTo>
                <a:cubicBezTo>
                  <a:pt x="2426229" y="1088569"/>
                  <a:pt x="2545490" y="785887"/>
                  <a:pt x="2545490" y="469729"/>
                </a:cubicBezTo>
                <a:cubicBezTo>
                  <a:pt x="2545490" y="319123"/>
                  <a:pt x="2518675" y="171458"/>
                  <a:pt x="2464987" y="29836"/>
                </a:cubicBezTo>
                <a:cubicBezTo>
                  <a:pt x="2460537" y="19382"/>
                  <a:pt x="2466452" y="5987"/>
                  <a:pt x="2478395" y="1495"/>
                </a:cubicBezTo>
                <a:close/>
              </a:path>
            </a:pathLst>
          </a:cu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45" name="Google Shape;945;p100"/>
          <p:cNvSpPr txBox="1"/>
          <p:nvPr/>
        </p:nvSpPr>
        <p:spPr>
          <a:xfrm>
            <a:off x="576364" y="1346981"/>
            <a:ext cx="1380600" cy="623400"/>
          </a:xfrm>
          <a:prstGeom prst="rect">
            <a:avLst/>
          </a:prstGeom>
          <a:noFill/>
          <a:ln>
            <a:noFill/>
          </a:ln>
        </p:spPr>
        <p:txBody>
          <a:bodyPr spcFirstLastPara="1" wrap="square" lIns="0" tIns="34275" rIns="0" bIns="34275" anchor="t" anchorCtr="0">
            <a:noAutofit/>
          </a:bodyPr>
          <a:lstStyle/>
          <a:p>
            <a:pPr marL="0" lvl="0" indent="0" algn="ctr" rtl="0">
              <a:spcBef>
                <a:spcPts val="0"/>
              </a:spcBef>
              <a:spcAft>
                <a:spcPts val="0"/>
              </a:spcAft>
              <a:buNone/>
            </a:pPr>
            <a:r>
              <a:rPr lang="fi" sz="800" dirty="0">
                <a:solidFill>
                  <a:schemeClr val="dk2"/>
                </a:solidFill>
                <a:latin typeface="Avenir"/>
                <a:ea typeface="Avenir"/>
                <a:cs typeface="Avenir"/>
                <a:sym typeface="Avenir"/>
              </a:rPr>
              <a:t>Designing challenges based on Stara's production data and supplementary data sources and mentoring implementation at the hackathon</a:t>
            </a:r>
            <a:endParaRPr sz="800" dirty="0">
              <a:solidFill>
                <a:schemeClr val="dk1"/>
              </a:solidFill>
              <a:latin typeface="Avenir"/>
              <a:ea typeface="Avenir"/>
              <a:cs typeface="Avenir"/>
              <a:sym typeface="Avenir"/>
            </a:endParaRPr>
          </a:p>
          <a:p>
            <a:pPr marL="0" marR="0" lvl="0" indent="0" algn="ctr" rtl="0">
              <a:spcBef>
                <a:spcPts val="0"/>
              </a:spcBef>
              <a:spcAft>
                <a:spcPts val="0"/>
              </a:spcAft>
              <a:buNone/>
            </a:pPr>
            <a:endParaRPr sz="900" dirty="0">
              <a:solidFill>
                <a:srgbClr val="595959"/>
              </a:solidFill>
              <a:latin typeface="Calibri"/>
              <a:ea typeface="Calibri"/>
              <a:cs typeface="Calibri"/>
              <a:sym typeface="Calibri"/>
            </a:endParaRPr>
          </a:p>
        </p:txBody>
      </p:sp>
      <p:grpSp>
        <p:nvGrpSpPr>
          <p:cNvPr id="946" name="Google Shape;946;p100" descr="Stopwatch"/>
          <p:cNvGrpSpPr/>
          <p:nvPr/>
        </p:nvGrpSpPr>
        <p:grpSpPr>
          <a:xfrm>
            <a:off x="1114251" y="994634"/>
            <a:ext cx="313266" cy="358769"/>
            <a:chOff x="4752035" y="2369579"/>
            <a:chExt cx="417688" cy="478359"/>
          </a:xfrm>
        </p:grpSpPr>
        <p:sp>
          <p:nvSpPr>
            <p:cNvPr id="947" name="Google Shape;947;p100"/>
            <p:cNvSpPr/>
            <p:nvPr/>
          </p:nvSpPr>
          <p:spPr>
            <a:xfrm>
              <a:off x="4948234" y="2504596"/>
              <a:ext cx="24548" cy="24548"/>
            </a:xfrm>
            <a:custGeom>
              <a:avLst/>
              <a:gdLst/>
              <a:ahLst/>
              <a:cxnLst/>
              <a:rect l="l" t="t" r="r" b="b"/>
              <a:pathLst>
                <a:path w="24548" h="24548" extrusionOk="0">
                  <a:moveTo>
                    <a:pt x="24548" y="12274"/>
                  </a:moveTo>
                  <a:cubicBezTo>
                    <a:pt x="24548" y="19053"/>
                    <a:pt x="19053" y="24548"/>
                    <a:pt x="12274" y="24548"/>
                  </a:cubicBezTo>
                  <a:cubicBezTo>
                    <a:pt x="5495" y="24548"/>
                    <a:pt x="0" y="19053"/>
                    <a:pt x="0" y="12274"/>
                  </a:cubicBezTo>
                  <a:cubicBezTo>
                    <a:pt x="0" y="5495"/>
                    <a:pt x="5495" y="0"/>
                    <a:pt x="12274" y="0"/>
                  </a:cubicBezTo>
                  <a:cubicBezTo>
                    <a:pt x="19053" y="0"/>
                    <a:pt x="24548" y="5495"/>
                    <a:pt x="24548" y="12274"/>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48" name="Google Shape;948;p100"/>
            <p:cNvSpPr/>
            <p:nvPr/>
          </p:nvSpPr>
          <p:spPr>
            <a:xfrm>
              <a:off x="4948234" y="2750080"/>
              <a:ext cx="24548" cy="24548"/>
            </a:xfrm>
            <a:custGeom>
              <a:avLst/>
              <a:gdLst/>
              <a:ahLst/>
              <a:cxnLst/>
              <a:rect l="l" t="t" r="r" b="b"/>
              <a:pathLst>
                <a:path w="24548" h="24548" extrusionOk="0">
                  <a:moveTo>
                    <a:pt x="24548" y="12274"/>
                  </a:moveTo>
                  <a:cubicBezTo>
                    <a:pt x="24548" y="19053"/>
                    <a:pt x="19053" y="24548"/>
                    <a:pt x="12274" y="24548"/>
                  </a:cubicBezTo>
                  <a:cubicBezTo>
                    <a:pt x="5495" y="24548"/>
                    <a:pt x="0" y="19053"/>
                    <a:pt x="0" y="12274"/>
                  </a:cubicBezTo>
                  <a:cubicBezTo>
                    <a:pt x="0" y="5495"/>
                    <a:pt x="5495" y="0"/>
                    <a:pt x="12274" y="0"/>
                  </a:cubicBezTo>
                  <a:cubicBezTo>
                    <a:pt x="19053" y="0"/>
                    <a:pt x="24548" y="5495"/>
                    <a:pt x="24548" y="12274"/>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49" name="Google Shape;949;p100"/>
            <p:cNvSpPr/>
            <p:nvPr/>
          </p:nvSpPr>
          <p:spPr>
            <a:xfrm>
              <a:off x="5070976" y="2621201"/>
              <a:ext cx="24548" cy="24548"/>
            </a:xfrm>
            <a:custGeom>
              <a:avLst/>
              <a:gdLst/>
              <a:ahLst/>
              <a:cxnLst/>
              <a:rect l="l" t="t" r="r" b="b"/>
              <a:pathLst>
                <a:path w="24548" h="24548" extrusionOk="0">
                  <a:moveTo>
                    <a:pt x="24548" y="12274"/>
                  </a:moveTo>
                  <a:cubicBezTo>
                    <a:pt x="24548" y="19053"/>
                    <a:pt x="19053" y="24548"/>
                    <a:pt x="12274" y="24548"/>
                  </a:cubicBezTo>
                  <a:cubicBezTo>
                    <a:pt x="5495" y="24548"/>
                    <a:pt x="0" y="19053"/>
                    <a:pt x="0" y="12274"/>
                  </a:cubicBezTo>
                  <a:cubicBezTo>
                    <a:pt x="0" y="5495"/>
                    <a:pt x="5495" y="0"/>
                    <a:pt x="12274" y="0"/>
                  </a:cubicBezTo>
                  <a:cubicBezTo>
                    <a:pt x="19053" y="0"/>
                    <a:pt x="24548" y="5495"/>
                    <a:pt x="24548" y="12274"/>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50" name="Google Shape;950;p100"/>
            <p:cNvSpPr/>
            <p:nvPr/>
          </p:nvSpPr>
          <p:spPr>
            <a:xfrm>
              <a:off x="4825492" y="2621201"/>
              <a:ext cx="24548" cy="24548"/>
            </a:xfrm>
            <a:custGeom>
              <a:avLst/>
              <a:gdLst/>
              <a:ahLst/>
              <a:cxnLst/>
              <a:rect l="l" t="t" r="r" b="b"/>
              <a:pathLst>
                <a:path w="24548" h="24548" extrusionOk="0">
                  <a:moveTo>
                    <a:pt x="24548" y="12274"/>
                  </a:moveTo>
                  <a:cubicBezTo>
                    <a:pt x="24548" y="19053"/>
                    <a:pt x="19053" y="24548"/>
                    <a:pt x="12274" y="24548"/>
                  </a:cubicBezTo>
                  <a:cubicBezTo>
                    <a:pt x="5495" y="24548"/>
                    <a:pt x="0" y="19053"/>
                    <a:pt x="0" y="12274"/>
                  </a:cubicBezTo>
                  <a:cubicBezTo>
                    <a:pt x="0" y="5495"/>
                    <a:pt x="5495" y="0"/>
                    <a:pt x="12274" y="0"/>
                  </a:cubicBezTo>
                  <a:cubicBezTo>
                    <a:pt x="19053" y="0"/>
                    <a:pt x="24548" y="5495"/>
                    <a:pt x="24548" y="12274"/>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51" name="Google Shape;951;p100"/>
            <p:cNvSpPr/>
            <p:nvPr/>
          </p:nvSpPr>
          <p:spPr>
            <a:xfrm>
              <a:off x="4948234" y="2547555"/>
              <a:ext cx="81623" cy="155268"/>
            </a:xfrm>
            <a:custGeom>
              <a:avLst/>
              <a:gdLst/>
              <a:ahLst/>
              <a:cxnLst/>
              <a:rect l="l" t="t" r="r" b="b"/>
              <a:pathLst>
                <a:path w="81623" h="155268" extrusionOk="0">
                  <a:moveTo>
                    <a:pt x="24548" y="0"/>
                  </a:moveTo>
                  <a:lnTo>
                    <a:pt x="0" y="0"/>
                  </a:lnTo>
                  <a:lnTo>
                    <a:pt x="0" y="85919"/>
                  </a:lnTo>
                  <a:cubicBezTo>
                    <a:pt x="0" y="88988"/>
                    <a:pt x="1227" y="92057"/>
                    <a:pt x="3682" y="94511"/>
                  </a:cubicBezTo>
                  <a:lnTo>
                    <a:pt x="64440" y="155269"/>
                  </a:lnTo>
                  <a:lnTo>
                    <a:pt x="81623" y="138085"/>
                  </a:lnTo>
                  <a:lnTo>
                    <a:pt x="24548" y="81010"/>
                  </a:lnTo>
                  <a:lnTo>
                    <a:pt x="24548" y="0"/>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52" name="Google Shape;952;p100"/>
            <p:cNvSpPr/>
            <p:nvPr/>
          </p:nvSpPr>
          <p:spPr>
            <a:xfrm>
              <a:off x="4752035" y="2369579"/>
              <a:ext cx="417688" cy="478359"/>
            </a:xfrm>
            <a:custGeom>
              <a:avLst/>
              <a:gdLst/>
              <a:ahLst/>
              <a:cxnLst/>
              <a:rect l="l" t="t" r="r" b="b"/>
              <a:pathLst>
                <a:path w="417688" h="478359" extrusionOk="0">
                  <a:moveTo>
                    <a:pt x="208474" y="441872"/>
                  </a:moveTo>
                  <a:cubicBezTo>
                    <a:pt x="113349" y="441872"/>
                    <a:pt x="36635" y="365158"/>
                    <a:pt x="36635" y="270033"/>
                  </a:cubicBezTo>
                  <a:cubicBezTo>
                    <a:pt x="36635" y="174907"/>
                    <a:pt x="113349" y="98194"/>
                    <a:pt x="208474" y="98194"/>
                  </a:cubicBezTo>
                  <a:cubicBezTo>
                    <a:pt x="303599" y="98194"/>
                    <a:pt x="380313" y="174907"/>
                    <a:pt x="380313" y="270033"/>
                  </a:cubicBezTo>
                  <a:cubicBezTo>
                    <a:pt x="380313" y="365158"/>
                    <a:pt x="303599" y="441872"/>
                    <a:pt x="208474" y="441872"/>
                  </a:cubicBezTo>
                  <a:lnTo>
                    <a:pt x="208474" y="441872"/>
                  </a:lnTo>
                  <a:close/>
                  <a:moveTo>
                    <a:pt x="353923" y="120287"/>
                  </a:moveTo>
                  <a:lnTo>
                    <a:pt x="372335" y="101876"/>
                  </a:lnTo>
                  <a:cubicBezTo>
                    <a:pt x="379085" y="94511"/>
                    <a:pt x="379085" y="83465"/>
                    <a:pt x="371721" y="76100"/>
                  </a:cubicBezTo>
                  <a:cubicBezTo>
                    <a:pt x="364970" y="69349"/>
                    <a:pt x="353310" y="68736"/>
                    <a:pt x="345945" y="75486"/>
                  </a:cubicBezTo>
                  <a:lnTo>
                    <a:pt x="325079" y="96966"/>
                  </a:lnTo>
                  <a:cubicBezTo>
                    <a:pt x="295621" y="77328"/>
                    <a:pt x="261867" y="65053"/>
                    <a:pt x="226885" y="62598"/>
                  </a:cubicBezTo>
                  <a:lnTo>
                    <a:pt x="226885" y="36823"/>
                  </a:lnTo>
                  <a:lnTo>
                    <a:pt x="282119" y="36823"/>
                  </a:lnTo>
                  <a:lnTo>
                    <a:pt x="282119" y="0"/>
                  </a:lnTo>
                  <a:lnTo>
                    <a:pt x="134829" y="0"/>
                  </a:lnTo>
                  <a:lnTo>
                    <a:pt x="134829" y="36823"/>
                  </a:lnTo>
                  <a:lnTo>
                    <a:pt x="190063" y="36823"/>
                  </a:lnTo>
                  <a:lnTo>
                    <a:pt x="190063" y="61985"/>
                  </a:lnTo>
                  <a:cubicBezTo>
                    <a:pt x="92483" y="70577"/>
                    <a:pt x="13928" y="146063"/>
                    <a:pt x="1654" y="243643"/>
                  </a:cubicBezTo>
                  <a:cubicBezTo>
                    <a:pt x="-10621" y="341223"/>
                    <a:pt x="46454" y="433893"/>
                    <a:pt x="139125" y="466420"/>
                  </a:cubicBezTo>
                  <a:cubicBezTo>
                    <a:pt x="231795" y="498947"/>
                    <a:pt x="334285" y="463351"/>
                    <a:pt x="386450" y="379887"/>
                  </a:cubicBezTo>
                  <a:cubicBezTo>
                    <a:pt x="438615" y="296422"/>
                    <a:pt x="423886" y="188409"/>
                    <a:pt x="353923" y="120287"/>
                  </a:cubicBezTo>
                  <a:lnTo>
                    <a:pt x="353923" y="120287"/>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953" name="Google Shape;953;p100"/>
          <p:cNvGrpSpPr/>
          <p:nvPr/>
        </p:nvGrpSpPr>
        <p:grpSpPr>
          <a:xfrm>
            <a:off x="580674" y="3060900"/>
            <a:ext cx="1496955" cy="1332175"/>
            <a:chOff x="38881" y="2720099"/>
            <a:chExt cx="3851184" cy="1776233"/>
          </a:xfrm>
        </p:grpSpPr>
        <p:sp>
          <p:nvSpPr>
            <p:cNvPr id="954" name="Google Shape;954;p100"/>
            <p:cNvSpPr txBox="1"/>
            <p:nvPr/>
          </p:nvSpPr>
          <p:spPr>
            <a:xfrm>
              <a:off x="332906" y="2720099"/>
              <a:ext cx="3241200" cy="369300"/>
            </a:xfrm>
            <a:prstGeom prst="rect">
              <a:avLst/>
            </a:prstGeom>
            <a:noFill/>
            <a:ln>
              <a:noFill/>
            </a:ln>
          </p:spPr>
          <p:txBody>
            <a:bodyPr spcFirstLastPara="1" wrap="square" lIns="0" tIns="34275" rIns="0" bIns="34275" anchor="b" anchorCtr="0">
              <a:noAutofit/>
            </a:bodyPr>
            <a:lstStyle/>
            <a:p>
              <a:pPr marL="0" marR="0" lvl="0" indent="0" algn="l" rtl="0">
                <a:spcBef>
                  <a:spcPts val="0"/>
                </a:spcBef>
                <a:spcAft>
                  <a:spcPts val="0"/>
                </a:spcAft>
                <a:buNone/>
              </a:pPr>
              <a:r>
                <a:rPr lang="fi" sz="1100" b="1">
                  <a:solidFill>
                    <a:schemeClr val="dk1"/>
                  </a:solidFill>
                  <a:latin typeface="Calibri"/>
                  <a:ea typeface="Calibri"/>
                  <a:cs typeface="Calibri"/>
                  <a:sym typeface="Calibri"/>
                </a:rPr>
                <a:t>Key goals</a:t>
              </a:r>
              <a:endParaRPr sz="800"/>
            </a:p>
          </p:txBody>
        </p:sp>
        <p:sp>
          <p:nvSpPr>
            <p:cNvPr id="955" name="Google Shape;955;p100"/>
            <p:cNvSpPr txBox="1"/>
            <p:nvPr/>
          </p:nvSpPr>
          <p:spPr>
            <a:xfrm>
              <a:off x="38881" y="3086932"/>
              <a:ext cx="3851184" cy="1409400"/>
            </a:xfrm>
            <a:prstGeom prst="rect">
              <a:avLst/>
            </a:prstGeom>
            <a:noFill/>
            <a:ln>
              <a:noFill/>
            </a:ln>
          </p:spPr>
          <p:txBody>
            <a:bodyPr spcFirstLastPara="1" wrap="square" lIns="0" tIns="34275" rIns="0" bIns="34275" anchor="t" anchorCtr="0">
              <a:noAutofit/>
            </a:bodyPr>
            <a:lstStyle/>
            <a:p>
              <a:pPr marL="342900" lvl="0" indent="-222250" algn="l" rtl="0">
                <a:spcBef>
                  <a:spcPts val="0"/>
                </a:spcBef>
                <a:spcAft>
                  <a:spcPts val="0"/>
                </a:spcAft>
                <a:buClr>
                  <a:schemeClr val="dk2"/>
                </a:buClr>
                <a:buSzPts val="900"/>
                <a:buFont typeface="Avenir"/>
                <a:buChar char="●"/>
              </a:pPr>
              <a:r>
                <a:rPr lang="fi" sz="900" dirty="0">
                  <a:solidFill>
                    <a:schemeClr val="dk2"/>
                  </a:solidFill>
                  <a:latin typeface="Avenir"/>
                  <a:ea typeface="Avenir"/>
                  <a:cs typeface="Avenir"/>
                  <a:sym typeface="Avenir"/>
                </a:rPr>
                <a:t>Combining data sources</a:t>
              </a:r>
              <a:endParaRPr sz="900" dirty="0">
                <a:solidFill>
                  <a:schemeClr val="dk2"/>
                </a:solidFill>
                <a:latin typeface="Avenir"/>
                <a:ea typeface="Avenir"/>
                <a:cs typeface="Avenir"/>
                <a:sym typeface="Avenir"/>
              </a:endParaRPr>
            </a:p>
            <a:p>
              <a:pPr marL="342900" lvl="0" indent="-222250" algn="l" rtl="0">
                <a:spcBef>
                  <a:spcPts val="0"/>
                </a:spcBef>
                <a:spcAft>
                  <a:spcPts val="0"/>
                </a:spcAft>
                <a:buClr>
                  <a:schemeClr val="dk2"/>
                </a:buClr>
                <a:buSzPts val="900"/>
                <a:buFont typeface="Avenir"/>
                <a:buChar char="●"/>
              </a:pPr>
              <a:r>
                <a:rPr lang="fi" sz="900" dirty="0">
                  <a:solidFill>
                    <a:schemeClr val="dk2"/>
                  </a:solidFill>
                  <a:latin typeface="Avenir"/>
                  <a:ea typeface="Avenir"/>
                  <a:cs typeface="Avenir"/>
                  <a:sym typeface="Avenir"/>
                </a:rPr>
                <a:t>Making data available</a:t>
              </a:r>
              <a:endParaRPr sz="900" dirty="0">
                <a:solidFill>
                  <a:schemeClr val="dk2"/>
                </a:solidFill>
                <a:latin typeface="Avenir"/>
                <a:ea typeface="Avenir"/>
                <a:cs typeface="Avenir"/>
                <a:sym typeface="Avenir"/>
              </a:endParaRPr>
            </a:p>
            <a:p>
              <a:pPr marL="342900" lvl="0" indent="-222250" algn="l" rtl="0">
                <a:spcBef>
                  <a:spcPts val="0"/>
                </a:spcBef>
                <a:spcAft>
                  <a:spcPts val="0"/>
                </a:spcAft>
                <a:buClr>
                  <a:schemeClr val="dk2"/>
                </a:buClr>
                <a:buSzPts val="900"/>
                <a:buFont typeface="Avenir"/>
                <a:buChar char="●"/>
              </a:pPr>
              <a:r>
                <a:rPr lang="fi" sz="900" dirty="0">
                  <a:solidFill>
                    <a:schemeClr val="dk2"/>
                  </a:solidFill>
                  <a:latin typeface="Avenir"/>
                  <a:ea typeface="Avenir"/>
                  <a:cs typeface="Avenir"/>
                  <a:sym typeface="Avenir"/>
                </a:rPr>
                <a:t>Metadata model</a:t>
              </a:r>
              <a:endParaRPr sz="900" dirty="0">
                <a:solidFill>
                  <a:schemeClr val="dk2"/>
                </a:solidFill>
                <a:latin typeface="Avenir"/>
                <a:ea typeface="Avenir"/>
                <a:cs typeface="Avenir"/>
                <a:sym typeface="Avenir"/>
              </a:endParaRPr>
            </a:p>
            <a:p>
              <a:pPr marL="342900" lvl="0" indent="-222250" algn="l" rtl="0">
                <a:spcBef>
                  <a:spcPts val="0"/>
                </a:spcBef>
                <a:spcAft>
                  <a:spcPts val="0"/>
                </a:spcAft>
                <a:buClr>
                  <a:schemeClr val="dk2"/>
                </a:buClr>
                <a:buSzPts val="900"/>
                <a:buFont typeface="Avenir"/>
                <a:buChar char="●"/>
              </a:pPr>
              <a:r>
                <a:rPr lang="fi" sz="900" dirty="0">
                  <a:solidFill>
                    <a:schemeClr val="dk2"/>
                  </a:solidFill>
                  <a:latin typeface="Avenir"/>
                  <a:ea typeface="Avenir"/>
                  <a:cs typeface="Avenir"/>
                  <a:sym typeface="Avenir"/>
                </a:rPr>
                <a:t>Innovative use cases</a:t>
              </a:r>
              <a:endParaRPr sz="900" dirty="0">
                <a:solidFill>
                  <a:srgbClr val="595959"/>
                </a:solidFill>
                <a:latin typeface="Avenir"/>
                <a:ea typeface="Avenir"/>
                <a:cs typeface="Avenir"/>
                <a:sym typeface="Avenir"/>
              </a:endParaRPr>
            </a:p>
          </p:txBody>
        </p:sp>
      </p:grpSp>
      <p:sp>
        <p:nvSpPr>
          <p:cNvPr id="956" name="Google Shape;956;p100"/>
          <p:cNvSpPr txBox="1"/>
          <p:nvPr/>
        </p:nvSpPr>
        <p:spPr>
          <a:xfrm>
            <a:off x="3039925" y="131575"/>
            <a:ext cx="5861700" cy="4508896"/>
          </a:xfrm>
          <a:prstGeom prst="rect">
            <a:avLst/>
          </a:prstGeom>
          <a:noFill/>
          <a:ln>
            <a:noFill/>
          </a:ln>
        </p:spPr>
        <p:txBody>
          <a:bodyPr spcFirstLastPara="1" wrap="square" lIns="91425" tIns="91425" rIns="91425" bIns="91425" anchor="t" anchorCtr="0">
            <a:spAutoFit/>
          </a:bodyPr>
          <a:lstStyle/>
          <a:p>
            <a:pPr marL="0" lvl="0" indent="0" algn="l" rtl="0">
              <a:spcBef>
                <a:spcPts val="1200"/>
              </a:spcBef>
              <a:spcAft>
                <a:spcPts val="0"/>
              </a:spcAft>
              <a:buNone/>
            </a:pPr>
            <a:r>
              <a:rPr lang="fi" b="1" dirty="0">
                <a:solidFill>
                  <a:srgbClr val="1A1A1A"/>
                </a:solidFill>
                <a:highlight>
                  <a:srgbClr val="FFFFFF"/>
                </a:highlight>
                <a:latin typeface="Avenir"/>
                <a:ea typeface="Avenir"/>
                <a:cs typeface="Avenir"/>
                <a:sym typeface="Avenir"/>
              </a:rPr>
              <a:t>LiiDi2 project organised together with the Metropolia University of Applied Sciences a Digital Twins - </a:t>
            </a:r>
            <a:r>
              <a:rPr lang="fi" b="1" dirty="0">
                <a:solidFill>
                  <a:schemeClr val="dk1"/>
                </a:solidFill>
                <a:latin typeface="Avenir"/>
                <a:ea typeface="Avenir"/>
                <a:cs typeface="Avenir"/>
                <a:sym typeface="Avenir"/>
              </a:rPr>
              <a:t>Building sustainable futures </a:t>
            </a:r>
            <a:br>
              <a:rPr lang="fi" b="1" dirty="0">
                <a:solidFill>
                  <a:schemeClr val="dk1"/>
                </a:solidFill>
                <a:latin typeface="Avenir"/>
                <a:ea typeface="Avenir"/>
                <a:cs typeface="Avenir"/>
                <a:sym typeface="Avenir"/>
              </a:rPr>
            </a:br>
            <a:r>
              <a:rPr lang="fi" b="1" dirty="0">
                <a:solidFill>
                  <a:schemeClr val="dk1"/>
                </a:solidFill>
                <a:latin typeface="Avenir"/>
                <a:ea typeface="Avenir"/>
                <a:cs typeface="Avenir"/>
                <a:sym typeface="Avenir"/>
              </a:rPr>
              <a:t>within the most functional city -hackathon 11/2022</a:t>
            </a:r>
            <a:endParaRPr b="1" dirty="0">
              <a:solidFill>
                <a:srgbClr val="1A1A1A"/>
              </a:solidFill>
              <a:highlight>
                <a:srgbClr val="FFFFFF"/>
              </a:highlight>
              <a:latin typeface="Avenir"/>
              <a:ea typeface="Avenir"/>
              <a:cs typeface="Avenir"/>
              <a:sym typeface="Avenir"/>
            </a:endParaRPr>
          </a:p>
          <a:p>
            <a:pPr marL="0" lvl="0" indent="0" algn="l" rtl="0">
              <a:spcBef>
                <a:spcPts val="1200"/>
              </a:spcBef>
              <a:spcAft>
                <a:spcPts val="0"/>
              </a:spcAft>
              <a:buNone/>
            </a:pPr>
            <a:r>
              <a:rPr lang="fi" sz="1300" dirty="0">
                <a:solidFill>
                  <a:srgbClr val="1A1A1A"/>
                </a:solidFill>
                <a:highlight>
                  <a:srgbClr val="FFFFFF"/>
                </a:highlight>
                <a:latin typeface="Avenir"/>
                <a:ea typeface="Avenir"/>
                <a:cs typeface="Avenir"/>
                <a:sym typeface="Avenir"/>
              </a:rPr>
              <a:t>Forum Virium Helsinki &amp; Helsinki City Construction Services </a:t>
            </a:r>
            <a:r>
              <a:rPr lang="fi" sz="1300" dirty="0">
                <a:solidFill>
                  <a:srgbClr val="222222"/>
                </a:solidFill>
                <a:latin typeface="Avenir"/>
                <a:ea typeface="Avenir"/>
                <a:cs typeface="Avenir"/>
                <a:sym typeface="Avenir"/>
              </a:rPr>
              <a:t>Stara offered two challenges:</a:t>
            </a:r>
            <a:endParaRPr sz="1300" dirty="0">
              <a:solidFill>
                <a:srgbClr val="222222"/>
              </a:solidFill>
              <a:latin typeface="Avenir"/>
              <a:ea typeface="Avenir"/>
              <a:cs typeface="Avenir"/>
              <a:sym typeface="Avenir"/>
            </a:endParaRPr>
          </a:p>
          <a:p>
            <a:pPr marL="457200" lvl="0" indent="-317500" algn="l" rtl="0">
              <a:spcBef>
                <a:spcPts val="1200"/>
              </a:spcBef>
              <a:spcAft>
                <a:spcPts val="0"/>
              </a:spcAft>
              <a:buClr>
                <a:srgbClr val="222222"/>
              </a:buClr>
              <a:buSzPts val="1400"/>
              <a:buFont typeface="Avenir"/>
              <a:buChar char="●"/>
            </a:pPr>
            <a:r>
              <a:rPr lang="fi" sz="1300" b="1" dirty="0">
                <a:solidFill>
                  <a:srgbClr val="222222"/>
                </a:solidFill>
                <a:latin typeface="Avenir"/>
                <a:ea typeface="Avenir"/>
                <a:cs typeface="Avenir"/>
                <a:sym typeface="Avenir"/>
              </a:rPr>
              <a:t>Challenge 1: Overcome winter conditions to improve equal urban mobility</a:t>
            </a:r>
            <a:endParaRPr sz="1300" b="1" dirty="0">
              <a:solidFill>
                <a:srgbClr val="222222"/>
              </a:solidFill>
              <a:latin typeface="Avenir"/>
              <a:ea typeface="Avenir"/>
              <a:cs typeface="Avenir"/>
              <a:sym typeface="Avenir"/>
            </a:endParaRPr>
          </a:p>
          <a:p>
            <a:pPr marL="457200" lvl="0" indent="-317500" algn="l" rtl="0">
              <a:spcBef>
                <a:spcPts val="1200"/>
              </a:spcBef>
              <a:spcAft>
                <a:spcPts val="0"/>
              </a:spcAft>
              <a:buClr>
                <a:srgbClr val="222222"/>
              </a:buClr>
              <a:buSzPts val="1400"/>
              <a:buFont typeface="Avenir"/>
              <a:buChar char="●"/>
            </a:pPr>
            <a:r>
              <a:rPr lang="fi" sz="1300" b="1" dirty="0">
                <a:solidFill>
                  <a:srgbClr val="222222"/>
                </a:solidFill>
                <a:latin typeface="Avenir"/>
                <a:ea typeface="Avenir"/>
                <a:cs typeface="Avenir"/>
                <a:sym typeface="Avenir"/>
              </a:rPr>
              <a:t>Challenge 2: Reboot logistics: Optimizing for sustainable supply chains</a:t>
            </a:r>
            <a:endParaRPr sz="1300" b="1" dirty="0">
              <a:solidFill>
                <a:srgbClr val="222222"/>
              </a:solidFill>
              <a:latin typeface="Avenir"/>
              <a:ea typeface="Avenir"/>
              <a:cs typeface="Avenir"/>
              <a:sym typeface="Avenir"/>
            </a:endParaRPr>
          </a:p>
          <a:p>
            <a:pPr marL="0" lvl="0" indent="0" algn="l" rtl="0">
              <a:spcBef>
                <a:spcPts val="1200"/>
              </a:spcBef>
              <a:spcAft>
                <a:spcPts val="0"/>
              </a:spcAft>
              <a:buNone/>
            </a:pPr>
            <a:r>
              <a:rPr lang="fi" sz="1300" dirty="0">
                <a:solidFill>
                  <a:srgbClr val="222222"/>
                </a:solidFill>
                <a:latin typeface="Avenir"/>
                <a:ea typeface="Avenir"/>
                <a:cs typeface="Avenir"/>
                <a:sym typeface="Avenir"/>
              </a:rPr>
              <a:t>For the hackathon a metadata model was developed for describing data in a standard form as well as a data catalog as a pilot of take-in-use of data sources </a:t>
            </a:r>
            <a:endParaRPr sz="1300" dirty="0">
              <a:solidFill>
                <a:srgbClr val="222222"/>
              </a:solidFill>
              <a:latin typeface="Avenir"/>
              <a:ea typeface="Avenir"/>
              <a:cs typeface="Avenir"/>
              <a:sym typeface="Avenir"/>
            </a:endParaRPr>
          </a:p>
          <a:p>
            <a:pPr marL="0" lvl="0" indent="0" algn="l" rtl="0">
              <a:spcBef>
                <a:spcPts val="1200"/>
              </a:spcBef>
              <a:spcAft>
                <a:spcPts val="0"/>
              </a:spcAft>
              <a:buNone/>
            </a:pPr>
            <a:r>
              <a:rPr lang="fi" sz="1300" dirty="0">
                <a:solidFill>
                  <a:srgbClr val="222222"/>
                </a:solidFill>
                <a:latin typeface="Avenir"/>
                <a:ea typeface="Avenir"/>
                <a:cs typeface="Avenir"/>
                <a:sym typeface="Avenir"/>
              </a:rPr>
              <a:t>The hackathon verified the usability of city’s maintenance and logistics production data</a:t>
            </a:r>
            <a:endParaRPr sz="1300" dirty="0">
              <a:solidFill>
                <a:srgbClr val="222222"/>
              </a:solidFill>
              <a:latin typeface="Avenir"/>
              <a:ea typeface="Avenir"/>
              <a:cs typeface="Avenir"/>
              <a:sym typeface="Avenir"/>
            </a:endParaRPr>
          </a:p>
          <a:p>
            <a:pPr marL="0" lvl="0" indent="0" algn="l" rtl="0">
              <a:spcBef>
                <a:spcPts val="1200"/>
              </a:spcBef>
              <a:spcAft>
                <a:spcPts val="0"/>
              </a:spcAft>
              <a:buNone/>
            </a:pPr>
            <a:r>
              <a:rPr lang="fi" sz="1300" dirty="0">
                <a:solidFill>
                  <a:srgbClr val="222222"/>
                </a:solidFill>
                <a:latin typeface="Avenir"/>
                <a:ea typeface="Avenir"/>
                <a:cs typeface="Avenir"/>
                <a:sym typeface="Avenir"/>
              </a:rPr>
              <a:t>The hackathon brought also first new use cases for Digital twin for mobility in form of new product innovation</a:t>
            </a:r>
            <a:endParaRPr sz="1300" dirty="0">
              <a:solidFill>
                <a:srgbClr val="222222"/>
              </a:solidFill>
              <a:latin typeface="Avenir"/>
              <a:ea typeface="Avenir"/>
              <a:cs typeface="Avenir"/>
              <a:sym typeface="Avenir"/>
            </a:endParaRPr>
          </a:p>
        </p:txBody>
      </p:sp>
      <p:pic>
        <p:nvPicPr>
          <p:cNvPr id="957" name="Google Shape;957;p100"/>
          <p:cNvPicPr preferRelativeResize="0"/>
          <p:nvPr/>
        </p:nvPicPr>
        <p:blipFill rotWithShape="1">
          <a:blip r:embed="rId3">
            <a:alphaModFix/>
          </a:blip>
          <a:srcRect/>
          <a:stretch/>
        </p:blipFill>
        <p:spPr>
          <a:xfrm>
            <a:off x="541025" y="4572251"/>
            <a:ext cx="461828" cy="477500"/>
          </a:xfrm>
          <a:prstGeom prst="rect">
            <a:avLst/>
          </a:prstGeom>
          <a:noFill/>
          <a:ln>
            <a:noFill/>
          </a:ln>
        </p:spPr>
      </p:pic>
      <p:pic>
        <p:nvPicPr>
          <p:cNvPr id="958" name="Google Shape;958;p100"/>
          <p:cNvPicPr preferRelativeResize="0"/>
          <p:nvPr/>
        </p:nvPicPr>
        <p:blipFill rotWithShape="1">
          <a:blip r:embed="rId4">
            <a:alphaModFix/>
          </a:blip>
          <a:srcRect/>
          <a:stretch/>
        </p:blipFill>
        <p:spPr>
          <a:xfrm>
            <a:off x="1794000" y="4533051"/>
            <a:ext cx="674537" cy="477500"/>
          </a:xfrm>
          <a:prstGeom prst="rect">
            <a:avLst/>
          </a:prstGeom>
          <a:noFill/>
          <a:ln>
            <a:noFill/>
          </a:ln>
        </p:spPr>
      </p:pic>
      <p:pic>
        <p:nvPicPr>
          <p:cNvPr id="959" name="Google Shape;959;p100"/>
          <p:cNvPicPr preferRelativeResize="0"/>
          <p:nvPr/>
        </p:nvPicPr>
        <p:blipFill rotWithShape="1">
          <a:blip r:embed="rId5">
            <a:alphaModFix/>
          </a:blip>
          <a:srcRect/>
          <a:stretch/>
        </p:blipFill>
        <p:spPr>
          <a:xfrm>
            <a:off x="1184400" y="4533054"/>
            <a:ext cx="428049" cy="477509"/>
          </a:xfrm>
          <a:prstGeom prst="rect">
            <a:avLst/>
          </a:prstGeom>
          <a:noFill/>
          <a:ln>
            <a:noFill/>
          </a:ln>
        </p:spPr>
      </p:pic>
      <p:pic>
        <p:nvPicPr>
          <p:cNvPr id="960" name="Google Shape;960;p100"/>
          <p:cNvPicPr preferRelativeResize="0">
            <a:picLocks noGrp="1"/>
          </p:cNvPicPr>
          <p:nvPr>
            <p:ph type="pic" idx="2"/>
          </p:nvPr>
        </p:nvPicPr>
        <p:blipFill rotWithShape="1">
          <a:blip r:embed="rId6">
            <a:alphaModFix/>
          </a:blip>
          <a:srcRect t="9415" b="9415"/>
          <a:stretch/>
        </p:blipFill>
        <p:spPr>
          <a:xfrm>
            <a:off x="2601150" y="4572242"/>
            <a:ext cx="674523" cy="399131"/>
          </a:xfrm>
          <a:prstGeom prst="rect">
            <a:avLst/>
          </a:prstGeom>
          <a:noFill/>
          <a:ln>
            <a:noFill/>
          </a:ln>
        </p:spPr>
      </p:pic>
      <p:pic>
        <p:nvPicPr>
          <p:cNvPr id="961" name="Google Shape;961;p100"/>
          <p:cNvPicPr preferRelativeResize="0"/>
          <p:nvPr/>
        </p:nvPicPr>
        <p:blipFill rotWithShape="1">
          <a:blip r:embed="rId7">
            <a:alphaModFix/>
          </a:blip>
          <a:srcRect/>
          <a:stretch/>
        </p:blipFill>
        <p:spPr>
          <a:xfrm>
            <a:off x="3408300" y="4572252"/>
            <a:ext cx="916960" cy="399125"/>
          </a:xfrm>
          <a:prstGeom prst="rect">
            <a:avLst/>
          </a:prstGeom>
          <a:noFill/>
          <a:ln>
            <a:noFill/>
          </a:ln>
        </p:spPr>
      </p:pic>
      <p:pic>
        <p:nvPicPr>
          <p:cNvPr id="962" name="Google Shape;962;p100"/>
          <p:cNvPicPr preferRelativeResize="0"/>
          <p:nvPr/>
        </p:nvPicPr>
        <p:blipFill rotWithShape="1">
          <a:blip r:embed="rId8">
            <a:alphaModFix/>
          </a:blip>
          <a:srcRect/>
          <a:stretch/>
        </p:blipFill>
        <p:spPr>
          <a:xfrm>
            <a:off x="5218825" y="4474350"/>
            <a:ext cx="792563" cy="594900"/>
          </a:xfrm>
          <a:prstGeom prst="rect">
            <a:avLst/>
          </a:prstGeom>
          <a:noFill/>
          <a:ln>
            <a:noFill/>
          </a:ln>
        </p:spPr>
      </p:pic>
      <p:pic>
        <p:nvPicPr>
          <p:cNvPr id="963" name="Google Shape;963;p100"/>
          <p:cNvPicPr preferRelativeResize="0"/>
          <p:nvPr/>
        </p:nvPicPr>
        <p:blipFill rotWithShape="1">
          <a:blip r:embed="rId9">
            <a:alphaModFix/>
          </a:blip>
          <a:srcRect/>
          <a:stretch/>
        </p:blipFill>
        <p:spPr>
          <a:xfrm>
            <a:off x="4457875" y="4600600"/>
            <a:ext cx="628325" cy="342443"/>
          </a:xfrm>
          <a:prstGeom prst="rect">
            <a:avLst/>
          </a:prstGeom>
          <a:noFill/>
          <a:ln>
            <a:noFill/>
          </a:ln>
        </p:spPr>
      </p:pic>
      <p:pic>
        <p:nvPicPr>
          <p:cNvPr id="964" name="Google Shape;964;p100"/>
          <p:cNvPicPr preferRelativeResize="0"/>
          <p:nvPr/>
        </p:nvPicPr>
        <p:blipFill rotWithShape="1">
          <a:blip r:embed="rId10">
            <a:alphaModFix/>
          </a:blip>
          <a:srcRect/>
          <a:stretch/>
        </p:blipFill>
        <p:spPr>
          <a:xfrm>
            <a:off x="6194313" y="4591751"/>
            <a:ext cx="1013440" cy="399125"/>
          </a:xfrm>
          <a:prstGeom prst="rect">
            <a:avLst/>
          </a:prstGeom>
          <a:noFill/>
          <a:ln>
            <a:noFill/>
          </a:ln>
        </p:spPr>
      </p:pic>
      <p:pic>
        <p:nvPicPr>
          <p:cNvPr id="965" name="Google Shape;965;p100"/>
          <p:cNvPicPr preferRelativeResize="0"/>
          <p:nvPr/>
        </p:nvPicPr>
        <p:blipFill rotWithShape="1">
          <a:blip r:embed="rId11">
            <a:alphaModFix/>
          </a:blip>
          <a:srcRect/>
          <a:stretch/>
        </p:blipFill>
        <p:spPr>
          <a:xfrm>
            <a:off x="7390668" y="4620061"/>
            <a:ext cx="1136605" cy="342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1"/>
          <p:cNvSpPr/>
          <p:nvPr/>
        </p:nvSpPr>
        <p:spPr>
          <a:xfrm>
            <a:off x="463595" y="318686"/>
            <a:ext cx="1614034" cy="603936"/>
          </a:xfrm>
          <a:custGeom>
            <a:avLst/>
            <a:gdLst/>
            <a:ahLst/>
            <a:cxnLst/>
            <a:rect l="l" t="t" r="r" b="b"/>
            <a:pathLst>
              <a:path w="20837" h="21600" extrusionOk="0">
                <a:moveTo>
                  <a:pt x="10418" y="0"/>
                </a:moveTo>
                <a:cubicBezTo>
                  <a:pt x="6130" y="0"/>
                  <a:pt x="2361" y="6200"/>
                  <a:pt x="224" y="15560"/>
                </a:cubicBezTo>
                <a:cubicBezTo>
                  <a:pt x="-382" y="18200"/>
                  <a:pt x="311" y="21600"/>
                  <a:pt x="1437" y="21600"/>
                </a:cubicBezTo>
                <a:lnTo>
                  <a:pt x="19399" y="21600"/>
                </a:lnTo>
                <a:cubicBezTo>
                  <a:pt x="20525" y="21600"/>
                  <a:pt x="21218" y="18160"/>
                  <a:pt x="20612" y="15560"/>
                </a:cubicBezTo>
                <a:cubicBezTo>
                  <a:pt x="18475" y="6200"/>
                  <a:pt x="14706" y="0"/>
                  <a:pt x="10418" y="0"/>
                </a:cubicBezTo>
                <a:close/>
              </a:path>
            </a:pathLst>
          </a:custGeom>
          <a:solidFill>
            <a:srgbClr val="F6B26B"/>
          </a:solidFill>
          <a:ln>
            <a:noFill/>
          </a:ln>
        </p:spPr>
        <p:txBody>
          <a:bodyPr spcFirstLastPara="1" wrap="square" lIns="28575" tIns="28575" rIns="28575" bIns="28575" anchor="ctr" anchorCtr="0">
            <a:noAutofit/>
          </a:bodyPr>
          <a:lstStyle/>
          <a:p>
            <a:pPr marL="0" marR="0" lvl="0" indent="0" algn="ctr" rtl="0">
              <a:spcBef>
                <a:spcPts val="0"/>
              </a:spcBef>
              <a:spcAft>
                <a:spcPts val="0"/>
              </a:spcAft>
              <a:buNone/>
            </a:pPr>
            <a:r>
              <a:rPr lang="fi" sz="1100" b="1">
                <a:solidFill>
                  <a:srgbClr val="262626"/>
                </a:solidFill>
                <a:latin typeface="Calibri"/>
                <a:ea typeface="Calibri"/>
                <a:cs typeface="Calibri"/>
                <a:sym typeface="Calibri"/>
              </a:rPr>
              <a:t>Data sources</a:t>
            </a:r>
            <a:br>
              <a:rPr lang="fi" sz="1100" b="1">
                <a:solidFill>
                  <a:srgbClr val="262626"/>
                </a:solidFill>
                <a:latin typeface="Calibri"/>
                <a:ea typeface="Calibri"/>
                <a:cs typeface="Calibri"/>
                <a:sym typeface="Calibri"/>
              </a:rPr>
            </a:br>
            <a:r>
              <a:rPr lang="fi" sz="900" b="1">
                <a:solidFill>
                  <a:srgbClr val="262626"/>
                </a:solidFill>
                <a:latin typeface="Calibri"/>
                <a:ea typeface="Calibri"/>
                <a:cs typeface="Calibri"/>
                <a:sym typeface="Calibri"/>
              </a:rPr>
              <a:t>8-12/2022</a:t>
            </a:r>
            <a:endParaRPr sz="900" b="1">
              <a:solidFill>
                <a:srgbClr val="262626"/>
              </a:solidFill>
              <a:latin typeface="Calibri"/>
              <a:ea typeface="Calibri"/>
              <a:cs typeface="Calibri"/>
              <a:sym typeface="Calibri"/>
            </a:endParaRPr>
          </a:p>
        </p:txBody>
      </p:sp>
      <p:sp>
        <p:nvSpPr>
          <p:cNvPr id="971" name="Google Shape;971;p101"/>
          <p:cNvSpPr/>
          <p:nvPr/>
        </p:nvSpPr>
        <p:spPr>
          <a:xfrm>
            <a:off x="295834" y="933795"/>
            <a:ext cx="1941566" cy="1732438"/>
          </a:xfrm>
          <a:custGeom>
            <a:avLst/>
            <a:gdLst/>
            <a:ahLst/>
            <a:cxnLst/>
            <a:rect l="l" t="t" r="r" b="b"/>
            <a:pathLst>
              <a:path w="2588755" h="2309917" extrusionOk="0">
                <a:moveTo>
                  <a:pt x="111865" y="1525"/>
                </a:moveTo>
                <a:cubicBezTo>
                  <a:pt x="123802" y="6023"/>
                  <a:pt x="129736" y="17908"/>
                  <a:pt x="125234" y="29794"/>
                </a:cubicBezTo>
                <a:cubicBezTo>
                  <a:pt x="71553" y="169959"/>
                  <a:pt x="44746" y="319119"/>
                  <a:pt x="44746" y="469778"/>
                </a:cubicBezTo>
                <a:cubicBezTo>
                  <a:pt x="44746" y="1064705"/>
                  <a:pt x="468263" y="1580715"/>
                  <a:pt x="1051324" y="1695502"/>
                </a:cubicBezTo>
                <a:cubicBezTo>
                  <a:pt x="1204933" y="1725377"/>
                  <a:pt x="1316730" y="1861045"/>
                  <a:pt x="1316730" y="2016095"/>
                </a:cubicBezTo>
                <a:lnTo>
                  <a:pt x="1316730" y="2233892"/>
                </a:lnTo>
                <a:lnTo>
                  <a:pt x="1433096" y="2117498"/>
                </a:lnTo>
                <a:cubicBezTo>
                  <a:pt x="1442032" y="2108610"/>
                  <a:pt x="1455469" y="2108610"/>
                  <a:pt x="1464405" y="2117498"/>
                </a:cubicBezTo>
                <a:cubicBezTo>
                  <a:pt x="1473340" y="2126492"/>
                  <a:pt x="1473340" y="2139877"/>
                  <a:pt x="1464405" y="2148872"/>
                </a:cubicBezTo>
                <a:lnTo>
                  <a:pt x="1309295" y="2303921"/>
                </a:lnTo>
                <a:cubicBezTo>
                  <a:pt x="1307794" y="2305420"/>
                  <a:pt x="1304861" y="2306919"/>
                  <a:pt x="1301860" y="2308418"/>
                </a:cubicBezTo>
                <a:cubicBezTo>
                  <a:pt x="1300359" y="2309917"/>
                  <a:pt x="1295857" y="2309917"/>
                  <a:pt x="1294425" y="2309917"/>
                </a:cubicBezTo>
                <a:cubicBezTo>
                  <a:pt x="1292924" y="2309917"/>
                  <a:pt x="1289923" y="2309917"/>
                  <a:pt x="1286922" y="2308418"/>
                </a:cubicBezTo>
                <a:cubicBezTo>
                  <a:pt x="1283920" y="2308418"/>
                  <a:pt x="1280987" y="2305420"/>
                  <a:pt x="1279487" y="2303921"/>
                </a:cubicBezTo>
                <a:lnTo>
                  <a:pt x="1124377" y="2148872"/>
                </a:lnTo>
                <a:cubicBezTo>
                  <a:pt x="1115441" y="2139877"/>
                  <a:pt x="1115441" y="2126492"/>
                  <a:pt x="1124377" y="2117498"/>
                </a:cubicBezTo>
                <a:cubicBezTo>
                  <a:pt x="1133312" y="2108610"/>
                  <a:pt x="1146750" y="2108610"/>
                  <a:pt x="1155685" y="2117498"/>
                </a:cubicBezTo>
                <a:lnTo>
                  <a:pt x="1272052" y="2233892"/>
                </a:lnTo>
                <a:lnTo>
                  <a:pt x="1272052" y="2016095"/>
                </a:lnTo>
                <a:cubicBezTo>
                  <a:pt x="1272052" y="1883425"/>
                  <a:pt x="1175125" y="1767138"/>
                  <a:pt x="1042388" y="1740261"/>
                </a:cubicBezTo>
                <a:cubicBezTo>
                  <a:pt x="438455" y="1622475"/>
                  <a:pt x="0" y="1087084"/>
                  <a:pt x="0" y="471277"/>
                </a:cubicBezTo>
                <a:cubicBezTo>
                  <a:pt x="0" y="314622"/>
                  <a:pt x="28307" y="161072"/>
                  <a:pt x="83489" y="14910"/>
                </a:cubicBezTo>
                <a:cubicBezTo>
                  <a:pt x="87991" y="3024"/>
                  <a:pt x="99928" y="-2972"/>
                  <a:pt x="111865" y="1525"/>
                </a:cubicBezTo>
                <a:close/>
                <a:moveTo>
                  <a:pt x="2478395" y="1495"/>
                </a:moveTo>
                <a:cubicBezTo>
                  <a:pt x="2488817" y="-2997"/>
                  <a:pt x="2502281" y="2965"/>
                  <a:pt x="2506732" y="14890"/>
                </a:cubicBezTo>
                <a:cubicBezTo>
                  <a:pt x="2561940" y="161004"/>
                  <a:pt x="2588755" y="314631"/>
                  <a:pt x="2588755" y="471199"/>
                </a:cubicBezTo>
                <a:cubicBezTo>
                  <a:pt x="2588755" y="799282"/>
                  <a:pt x="2466452" y="1112418"/>
                  <a:pt x="2242803" y="1352538"/>
                </a:cubicBezTo>
                <a:cubicBezTo>
                  <a:pt x="2020618" y="1591188"/>
                  <a:pt x="1719395" y="1735831"/>
                  <a:pt x="1395807" y="1761150"/>
                </a:cubicBezTo>
                <a:cubicBezTo>
                  <a:pt x="1395807" y="1761150"/>
                  <a:pt x="1394286" y="1761150"/>
                  <a:pt x="1394286" y="1761150"/>
                </a:cubicBezTo>
                <a:cubicBezTo>
                  <a:pt x="1382343" y="1761150"/>
                  <a:pt x="1373386" y="1752166"/>
                  <a:pt x="1371921" y="1740242"/>
                </a:cubicBezTo>
                <a:cubicBezTo>
                  <a:pt x="1371921" y="1728317"/>
                  <a:pt x="1380878" y="1717863"/>
                  <a:pt x="1392821" y="1716393"/>
                </a:cubicBezTo>
                <a:cubicBezTo>
                  <a:pt x="1705931" y="1692544"/>
                  <a:pt x="1996732" y="1552393"/>
                  <a:pt x="2211480" y="1321257"/>
                </a:cubicBezTo>
                <a:cubicBezTo>
                  <a:pt x="2426229" y="1088569"/>
                  <a:pt x="2545490" y="785887"/>
                  <a:pt x="2545490" y="469729"/>
                </a:cubicBezTo>
                <a:cubicBezTo>
                  <a:pt x="2545490" y="319123"/>
                  <a:pt x="2518675" y="171458"/>
                  <a:pt x="2464987" y="29836"/>
                </a:cubicBezTo>
                <a:cubicBezTo>
                  <a:pt x="2460537" y="19382"/>
                  <a:pt x="2466452" y="5987"/>
                  <a:pt x="2478395" y="1495"/>
                </a:cubicBezTo>
                <a:close/>
              </a:path>
            </a:pathLst>
          </a:cu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72" name="Google Shape;972;p101"/>
          <p:cNvSpPr txBox="1"/>
          <p:nvPr/>
        </p:nvSpPr>
        <p:spPr>
          <a:xfrm>
            <a:off x="576364" y="1346981"/>
            <a:ext cx="1380600" cy="623400"/>
          </a:xfrm>
          <a:prstGeom prst="rect">
            <a:avLst/>
          </a:prstGeom>
          <a:noFill/>
          <a:ln>
            <a:noFill/>
          </a:ln>
        </p:spPr>
        <p:txBody>
          <a:bodyPr spcFirstLastPara="1" wrap="square" lIns="0" tIns="34275" rIns="0" bIns="34275" anchor="t" anchorCtr="0">
            <a:noAutofit/>
          </a:bodyPr>
          <a:lstStyle/>
          <a:p>
            <a:pPr marL="0" lvl="0" indent="0" algn="ctr" rtl="0">
              <a:spcBef>
                <a:spcPts val="0"/>
              </a:spcBef>
              <a:spcAft>
                <a:spcPts val="0"/>
              </a:spcAft>
              <a:buClr>
                <a:schemeClr val="dk1"/>
              </a:buClr>
              <a:buFont typeface="Arial"/>
              <a:buNone/>
            </a:pPr>
            <a:r>
              <a:rPr lang="fi" sz="800" dirty="0">
                <a:solidFill>
                  <a:schemeClr val="dk2"/>
                </a:solidFill>
                <a:latin typeface="Avenir"/>
                <a:ea typeface="Avenir"/>
                <a:cs typeface="Avenir"/>
                <a:sym typeface="Avenir"/>
              </a:rPr>
              <a:t>Designing challenges based on Stara's production data and supplementary data sources and mentoring implementation at the hackathon</a:t>
            </a:r>
            <a:endParaRPr sz="800" dirty="0">
              <a:solidFill>
                <a:schemeClr val="dk1"/>
              </a:solidFill>
              <a:latin typeface="Avenir"/>
              <a:ea typeface="Avenir"/>
              <a:cs typeface="Avenir"/>
              <a:sym typeface="Avenir"/>
            </a:endParaRPr>
          </a:p>
          <a:p>
            <a:pPr marL="0" marR="0" lvl="0" indent="0" algn="ctr" rtl="0">
              <a:spcBef>
                <a:spcPts val="0"/>
              </a:spcBef>
              <a:spcAft>
                <a:spcPts val="0"/>
              </a:spcAft>
              <a:buNone/>
            </a:pPr>
            <a:endParaRPr sz="900" dirty="0">
              <a:solidFill>
                <a:srgbClr val="595959"/>
              </a:solidFill>
              <a:latin typeface="Calibri"/>
              <a:ea typeface="Calibri"/>
              <a:cs typeface="Calibri"/>
              <a:sym typeface="Calibri"/>
            </a:endParaRPr>
          </a:p>
        </p:txBody>
      </p:sp>
      <p:grpSp>
        <p:nvGrpSpPr>
          <p:cNvPr id="973" name="Google Shape;973;p101" descr="Stopwatch"/>
          <p:cNvGrpSpPr/>
          <p:nvPr/>
        </p:nvGrpSpPr>
        <p:grpSpPr>
          <a:xfrm>
            <a:off x="1114251" y="994634"/>
            <a:ext cx="313266" cy="358769"/>
            <a:chOff x="4752035" y="2369579"/>
            <a:chExt cx="417688" cy="478359"/>
          </a:xfrm>
        </p:grpSpPr>
        <p:sp>
          <p:nvSpPr>
            <p:cNvPr id="974" name="Google Shape;974;p101"/>
            <p:cNvSpPr/>
            <p:nvPr/>
          </p:nvSpPr>
          <p:spPr>
            <a:xfrm>
              <a:off x="4948234" y="2504596"/>
              <a:ext cx="24548" cy="24548"/>
            </a:xfrm>
            <a:custGeom>
              <a:avLst/>
              <a:gdLst/>
              <a:ahLst/>
              <a:cxnLst/>
              <a:rect l="l" t="t" r="r" b="b"/>
              <a:pathLst>
                <a:path w="24548" h="24548" extrusionOk="0">
                  <a:moveTo>
                    <a:pt x="24548" y="12274"/>
                  </a:moveTo>
                  <a:cubicBezTo>
                    <a:pt x="24548" y="19053"/>
                    <a:pt x="19053" y="24548"/>
                    <a:pt x="12274" y="24548"/>
                  </a:cubicBezTo>
                  <a:cubicBezTo>
                    <a:pt x="5495" y="24548"/>
                    <a:pt x="0" y="19053"/>
                    <a:pt x="0" y="12274"/>
                  </a:cubicBezTo>
                  <a:cubicBezTo>
                    <a:pt x="0" y="5495"/>
                    <a:pt x="5495" y="0"/>
                    <a:pt x="12274" y="0"/>
                  </a:cubicBezTo>
                  <a:cubicBezTo>
                    <a:pt x="19053" y="0"/>
                    <a:pt x="24548" y="5495"/>
                    <a:pt x="24548" y="12274"/>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75" name="Google Shape;975;p101"/>
            <p:cNvSpPr/>
            <p:nvPr/>
          </p:nvSpPr>
          <p:spPr>
            <a:xfrm>
              <a:off x="4948234" y="2750080"/>
              <a:ext cx="24548" cy="24548"/>
            </a:xfrm>
            <a:custGeom>
              <a:avLst/>
              <a:gdLst/>
              <a:ahLst/>
              <a:cxnLst/>
              <a:rect l="l" t="t" r="r" b="b"/>
              <a:pathLst>
                <a:path w="24548" h="24548" extrusionOk="0">
                  <a:moveTo>
                    <a:pt x="24548" y="12274"/>
                  </a:moveTo>
                  <a:cubicBezTo>
                    <a:pt x="24548" y="19053"/>
                    <a:pt x="19053" y="24548"/>
                    <a:pt x="12274" y="24548"/>
                  </a:cubicBezTo>
                  <a:cubicBezTo>
                    <a:pt x="5495" y="24548"/>
                    <a:pt x="0" y="19053"/>
                    <a:pt x="0" y="12274"/>
                  </a:cubicBezTo>
                  <a:cubicBezTo>
                    <a:pt x="0" y="5495"/>
                    <a:pt x="5495" y="0"/>
                    <a:pt x="12274" y="0"/>
                  </a:cubicBezTo>
                  <a:cubicBezTo>
                    <a:pt x="19053" y="0"/>
                    <a:pt x="24548" y="5495"/>
                    <a:pt x="24548" y="12274"/>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76" name="Google Shape;976;p101"/>
            <p:cNvSpPr/>
            <p:nvPr/>
          </p:nvSpPr>
          <p:spPr>
            <a:xfrm>
              <a:off x="5070976" y="2621201"/>
              <a:ext cx="24548" cy="24548"/>
            </a:xfrm>
            <a:custGeom>
              <a:avLst/>
              <a:gdLst/>
              <a:ahLst/>
              <a:cxnLst/>
              <a:rect l="l" t="t" r="r" b="b"/>
              <a:pathLst>
                <a:path w="24548" h="24548" extrusionOk="0">
                  <a:moveTo>
                    <a:pt x="24548" y="12274"/>
                  </a:moveTo>
                  <a:cubicBezTo>
                    <a:pt x="24548" y="19053"/>
                    <a:pt x="19053" y="24548"/>
                    <a:pt x="12274" y="24548"/>
                  </a:cubicBezTo>
                  <a:cubicBezTo>
                    <a:pt x="5495" y="24548"/>
                    <a:pt x="0" y="19053"/>
                    <a:pt x="0" y="12274"/>
                  </a:cubicBezTo>
                  <a:cubicBezTo>
                    <a:pt x="0" y="5495"/>
                    <a:pt x="5495" y="0"/>
                    <a:pt x="12274" y="0"/>
                  </a:cubicBezTo>
                  <a:cubicBezTo>
                    <a:pt x="19053" y="0"/>
                    <a:pt x="24548" y="5495"/>
                    <a:pt x="24548" y="12274"/>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77" name="Google Shape;977;p101"/>
            <p:cNvSpPr/>
            <p:nvPr/>
          </p:nvSpPr>
          <p:spPr>
            <a:xfrm>
              <a:off x="4825492" y="2621201"/>
              <a:ext cx="24548" cy="24548"/>
            </a:xfrm>
            <a:custGeom>
              <a:avLst/>
              <a:gdLst/>
              <a:ahLst/>
              <a:cxnLst/>
              <a:rect l="l" t="t" r="r" b="b"/>
              <a:pathLst>
                <a:path w="24548" h="24548" extrusionOk="0">
                  <a:moveTo>
                    <a:pt x="24548" y="12274"/>
                  </a:moveTo>
                  <a:cubicBezTo>
                    <a:pt x="24548" y="19053"/>
                    <a:pt x="19053" y="24548"/>
                    <a:pt x="12274" y="24548"/>
                  </a:cubicBezTo>
                  <a:cubicBezTo>
                    <a:pt x="5495" y="24548"/>
                    <a:pt x="0" y="19053"/>
                    <a:pt x="0" y="12274"/>
                  </a:cubicBezTo>
                  <a:cubicBezTo>
                    <a:pt x="0" y="5495"/>
                    <a:pt x="5495" y="0"/>
                    <a:pt x="12274" y="0"/>
                  </a:cubicBezTo>
                  <a:cubicBezTo>
                    <a:pt x="19053" y="0"/>
                    <a:pt x="24548" y="5495"/>
                    <a:pt x="24548" y="12274"/>
                  </a:cubicBez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78" name="Google Shape;978;p101"/>
            <p:cNvSpPr/>
            <p:nvPr/>
          </p:nvSpPr>
          <p:spPr>
            <a:xfrm>
              <a:off x="4948234" y="2547555"/>
              <a:ext cx="81623" cy="155268"/>
            </a:xfrm>
            <a:custGeom>
              <a:avLst/>
              <a:gdLst/>
              <a:ahLst/>
              <a:cxnLst/>
              <a:rect l="l" t="t" r="r" b="b"/>
              <a:pathLst>
                <a:path w="81623" h="155268" extrusionOk="0">
                  <a:moveTo>
                    <a:pt x="24548" y="0"/>
                  </a:moveTo>
                  <a:lnTo>
                    <a:pt x="0" y="0"/>
                  </a:lnTo>
                  <a:lnTo>
                    <a:pt x="0" y="85919"/>
                  </a:lnTo>
                  <a:cubicBezTo>
                    <a:pt x="0" y="88988"/>
                    <a:pt x="1227" y="92057"/>
                    <a:pt x="3682" y="94511"/>
                  </a:cubicBezTo>
                  <a:lnTo>
                    <a:pt x="64440" y="155269"/>
                  </a:lnTo>
                  <a:lnTo>
                    <a:pt x="81623" y="138085"/>
                  </a:lnTo>
                  <a:lnTo>
                    <a:pt x="24548" y="81010"/>
                  </a:lnTo>
                  <a:lnTo>
                    <a:pt x="24548" y="0"/>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79" name="Google Shape;979;p101"/>
            <p:cNvSpPr/>
            <p:nvPr/>
          </p:nvSpPr>
          <p:spPr>
            <a:xfrm>
              <a:off x="4752035" y="2369579"/>
              <a:ext cx="417688" cy="478359"/>
            </a:xfrm>
            <a:custGeom>
              <a:avLst/>
              <a:gdLst/>
              <a:ahLst/>
              <a:cxnLst/>
              <a:rect l="l" t="t" r="r" b="b"/>
              <a:pathLst>
                <a:path w="417688" h="478359" extrusionOk="0">
                  <a:moveTo>
                    <a:pt x="208474" y="441872"/>
                  </a:moveTo>
                  <a:cubicBezTo>
                    <a:pt x="113349" y="441872"/>
                    <a:pt x="36635" y="365158"/>
                    <a:pt x="36635" y="270033"/>
                  </a:cubicBezTo>
                  <a:cubicBezTo>
                    <a:pt x="36635" y="174907"/>
                    <a:pt x="113349" y="98194"/>
                    <a:pt x="208474" y="98194"/>
                  </a:cubicBezTo>
                  <a:cubicBezTo>
                    <a:pt x="303599" y="98194"/>
                    <a:pt x="380313" y="174907"/>
                    <a:pt x="380313" y="270033"/>
                  </a:cubicBezTo>
                  <a:cubicBezTo>
                    <a:pt x="380313" y="365158"/>
                    <a:pt x="303599" y="441872"/>
                    <a:pt x="208474" y="441872"/>
                  </a:cubicBezTo>
                  <a:lnTo>
                    <a:pt x="208474" y="441872"/>
                  </a:lnTo>
                  <a:close/>
                  <a:moveTo>
                    <a:pt x="353923" y="120287"/>
                  </a:moveTo>
                  <a:lnTo>
                    <a:pt x="372335" y="101876"/>
                  </a:lnTo>
                  <a:cubicBezTo>
                    <a:pt x="379085" y="94511"/>
                    <a:pt x="379085" y="83465"/>
                    <a:pt x="371721" y="76100"/>
                  </a:cubicBezTo>
                  <a:cubicBezTo>
                    <a:pt x="364970" y="69349"/>
                    <a:pt x="353310" y="68736"/>
                    <a:pt x="345945" y="75486"/>
                  </a:cubicBezTo>
                  <a:lnTo>
                    <a:pt x="325079" y="96966"/>
                  </a:lnTo>
                  <a:cubicBezTo>
                    <a:pt x="295621" y="77328"/>
                    <a:pt x="261867" y="65053"/>
                    <a:pt x="226885" y="62598"/>
                  </a:cubicBezTo>
                  <a:lnTo>
                    <a:pt x="226885" y="36823"/>
                  </a:lnTo>
                  <a:lnTo>
                    <a:pt x="282119" y="36823"/>
                  </a:lnTo>
                  <a:lnTo>
                    <a:pt x="282119" y="0"/>
                  </a:lnTo>
                  <a:lnTo>
                    <a:pt x="134829" y="0"/>
                  </a:lnTo>
                  <a:lnTo>
                    <a:pt x="134829" y="36823"/>
                  </a:lnTo>
                  <a:lnTo>
                    <a:pt x="190063" y="36823"/>
                  </a:lnTo>
                  <a:lnTo>
                    <a:pt x="190063" y="61985"/>
                  </a:lnTo>
                  <a:cubicBezTo>
                    <a:pt x="92483" y="70577"/>
                    <a:pt x="13928" y="146063"/>
                    <a:pt x="1654" y="243643"/>
                  </a:cubicBezTo>
                  <a:cubicBezTo>
                    <a:pt x="-10621" y="341223"/>
                    <a:pt x="46454" y="433893"/>
                    <a:pt x="139125" y="466420"/>
                  </a:cubicBezTo>
                  <a:cubicBezTo>
                    <a:pt x="231795" y="498947"/>
                    <a:pt x="334285" y="463351"/>
                    <a:pt x="386450" y="379887"/>
                  </a:cubicBezTo>
                  <a:cubicBezTo>
                    <a:pt x="438615" y="296422"/>
                    <a:pt x="423886" y="188409"/>
                    <a:pt x="353923" y="120287"/>
                  </a:cubicBezTo>
                  <a:lnTo>
                    <a:pt x="353923" y="120287"/>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980" name="Google Shape;980;p101"/>
          <p:cNvGrpSpPr/>
          <p:nvPr/>
        </p:nvGrpSpPr>
        <p:grpSpPr>
          <a:xfrm>
            <a:off x="580674" y="3060900"/>
            <a:ext cx="1496955" cy="1332175"/>
            <a:chOff x="38881" y="2720099"/>
            <a:chExt cx="3851184" cy="1776233"/>
          </a:xfrm>
        </p:grpSpPr>
        <p:sp>
          <p:nvSpPr>
            <p:cNvPr id="981" name="Google Shape;981;p101"/>
            <p:cNvSpPr txBox="1"/>
            <p:nvPr/>
          </p:nvSpPr>
          <p:spPr>
            <a:xfrm>
              <a:off x="332906" y="2720099"/>
              <a:ext cx="3241200" cy="369300"/>
            </a:xfrm>
            <a:prstGeom prst="rect">
              <a:avLst/>
            </a:prstGeom>
            <a:noFill/>
            <a:ln>
              <a:noFill/>
            </a:ln>
          </p:spPr>
          <p:txBody>
            <a:bodyPr spcFirstLastPara="1" wrap="square" lIns="0" tIns="34275" rIns="0" bIns="34275" anchor="b" anchorCtr="0">
              <a:noAutofit/>
            </a:bodyPr>
            <a:lstStyle/>
            <a:p>
              <a:pPr marL="0" marR="0" lvl="0" indent="0" algn="l" rtl="0">
                <a:spcBef>
                  <a:spcPts val="0"/>
                </a:spcBef>
                <a:spcAft>
                  <a:spcPts val="0"/>
                </a:spcAft>
                <a:buNone/>
              </a:pPr>
              <a:r>
                <a:rPr lang="fi" sz="1100" b="1">
                  <a:solidFill>
                    <a:schemeClr val="dk1"/>
                  </a:solidFill>
                  <a:latin typeface="Calibri"/>
                  <a:ea typeface="Calibri"/>
                  <a:cs typeface="Calibri"/>
                  <a:sym typeface="Calibri"/>
                </a:rPr>
                <a:t>Key goals</a:t>
              </a:r>
              <a:endParaRPr sz="800"/>
            </a:p>
          </p:txBody>
        </p:sp>
        <p:sp>
          <p:nvSpPr>
            <p:cNvPr id="982" name="Google Shape;982;p101"/>
            <p:cNvSpPr txBox="1"/>
            <p:nvPr/>
          </p:nvSpPr>
          <p:spPr>
            <a:xfrm>
              <a:off x="38881" y="3086932"/>
              <a:ext cx="3851184" cy="1409400"/>
            </a:xfrm>
            <a:prstGeom prst="rect">
              <a:avLst/>
            </a:prstGeom>
            <a:noFill/>
            <a:ln>
              <a:noFill/>
            </a:ln>
          </p:spPr>
          <p:txBody>
            <a:bodyPr spcFirstLastPara="1" wrap="square" lIns="0" tIns="34275" rIns="0" bIns="34275" anchor="t" anchorCtr="0">
              <a:noAutofit/>
            </a:bodyPr>
            <a:lstStyle/>
            <a:p>
              <a:pPr marL="342900" lvl="0" indent="-222250" algn="l" rtl="0">
                <a:spcBef>
                  <a:spcPts val="0"/>
                </a:spcBef>
                <a:spcAft>
                  <a:spcPts val="0"/>
                </a:spcAft>
                <a:buClr>
                  <a:schemeClr val="dk2"/>
                </a:buClr>
                <a:buSzPts val="900"/>
                <a:buFont typeface="Avenir"/>
                <a:buChar char="●"/>
              </a:pPr>
              <a:r>
                <a:rPr lang="fi" sz="900" dirty="0">
                  <a:solidFill>
                    <a:schemeClr val="dk2"/>
                  </a:solidFill>
                  <a:latin typeface="Avenir"/>
                  <a:ea typeface="Avenir"/>
                  <a:cs typeface="Avenir"/>
                  <a:sym typeface="Avenir"/>
                </a:rPr>
                <a:t>Combining data sources</a:t>
              </a:r>
              <a:endParaRPr sz="900" dirty="0">
                <a:solidFill>
                  <a:schemeClr val="dk2"/>
                </a:solidFill>
                <a:latin typeface="Avenir"/>
                <a:ea typeface="Avenir"/>
                <a:cs typeface="Avenir"/>
                <a:sym typeface="Avenir"/>
              </a:endParaRPr>
            </a:p>
            <a:p>
              <a:pPr marL="342900" lvl="0" indent="-222250" algn="l" rtl="0">
                <a:spcBef>
                  <a:spcPts val="0"/>
                </a:spcBef>
                <a:spcAft>
                  <a:spcPts val="0"/>
                </a:spcAft>
                <a:buClr>
                  <a:schemeClr val="dk2"/>
                </a:buClr>
                <a:buSzPts val="900"/>
                <a:buFont typeface="Avenir"/>
                <a:buChar char="●"/>
              </a:pPr>
              <a:r>
                <a:rPr lang="fi" sz="900" dirty="0">
                  <a:solidFill>
                    <a:schemeClr val="dk2"/>
                  </a:solidFill>
                  <a:latin typeface="Avenir"/>
                  <a:ea typeface="Avenir"/>
                  <a:cs typeface="Avenir"/>
                  <a:sym typeface="Avenir"/>
                </a:rPr>
                <a:t>Making data available</a:t>
              </a:r>
              <a:endParaRPr sz="900" dirty="0">
                <a:solidFill>
                  <a:schemeClr val="dk2"/>
                </a:solidFill>
                <a:latin typeface="Avenir"/>
                <a:ea typeface="Avenir"/>
                <a:cs typeface="Avenir"/>
                <a:sym typeface="Avenir"/>
              </a:endParaRPr>
            </a:p>
            <a:p>
              <a:pPr marL="342900" lvl="0" indent="-222250" algn="l" rtl="0">
                <a:spcBef>
                  <a:spcPts val="0"/>
                </a:spcBef>
                <a:spcAft>
                  <a:spcPts val="0"/>
                </a:spcAft>
                <a:buClr>
                  <a:schemeClr val="dk2"/>
                </a:buClr>
                <a:buSzPts val="900"/>
                <a:buFont typeface="Avenir"/>
                <a:buChar char="●"/>
              </a:pPr>
              <a:r>
                <a:rPr lang="fi" sz="900" dirty="0">
                  <a:solidFill>
                    <a:schemeClr val="dk2"/>
                  </a:solidFill>
                  <a:latin typeface="Avenir"/>
                  <a:ea typeface="Avenir"/>
                  <a:cs typeface="Avenir"/>
                  <a:sym typeface="Avenir"/>
                </a:rPr>
                <a:t>Metadata model</a:t>
              </a:r>
              <a:endParaRPr sz="900" dirty="0">
                <a:solidFill>
                  <a:schemeClr val="dk2"/>
                </a:solidFill>
                <a:latin typeface="Avenir"/>
                <a:ea typeface="Avenir"/>
                <a:cs typeface="Avenir"/>
                <a:sym typeface="Avenir"/>
              </a:endParaRPr>
            </a:p>
            <a:p>
              <a:pPr marL="342900" lvl="0" indent="-222250" algn="l" rtl="0">
                <a:spcBef>
                  <a:spcPts val="0"/>
                </a:spcBef>
                <a:spcAft>
                  <a:spcPts val="0"/>
                </a:spcAft>
                <a:buClr>
                  <a:schemeClr val="dk2"/>
                </a:buClr>
                <a:buSzPts val="900"/>
                <a:buFont typeface="Avenir"/>
                <a:buChar char="●"/>
              </a:pPr>
              <a:r>
                <a:rPr lang="fi" sz="900" dirty="0">
                  <a:solidFill>
                    <a:schemeClr val="dk2"/>
                  </a:solidFill>
                  <a:latin typeface="Avenir"/>
                  <a:ea typeface="Avenir"/>
                  <a:cs typeface="Avenir"/>
                  <a:sym typeface="Avenir"/>
                </a:rPr>
                <a:t>Innovative use cases</a:t>
              </a:r>
              <a:endParaRPr sz="900" dirty="0">
                <a:solidFill>
                  <a:srgbClr val="595959"/>
                </a:solidFill>
                <a:latin typeface="Avenir"/>
                <a:ea typeface="Avenir"/>
                <a:cs typeface="Avenir"/>
                <a:sym typeface="Avenir"/>
              </a:endParaRPr>
            </a:p>
          </p:txBody>
        </p:sp>
      </p:grpSp>
      <p:sp>
        <p:nvSpPr>
          <p:cNvPr id="983" name="Google Shape;983;p101"/>
          <p:cNvSpPr/>
          <p:nvPr/>
        </p:nvSpPr>
        <p:spPr>
          <a:xfrm>
            <a:off x="7083275" y="171224"/>
            <a:ext cx="1855200" cy="1855200"/>
          </a:xfrm>
          <a:prstGeom prst="teardrop">
            <a:avLst>
              <a:gd name="adj" fmla="val 100000"/>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4" name="Google Shape;984;p101"/>
          <p:cNvPicPr preferRelativeResize="0"/>
          <p:nvPr/>
        </p:nvPicPr>
        <p:blipFill rotWithShape="1">
          <a:blip r:embed="rId3">
            <a:alphaModFix/>
          </a:blip>
          <a:srcRect/>
          <a:stretch/>
        </p:blipFill>
        <p:spPr>
          <a:xfrm>
            <a:off x="5406500" y="2967250"/>
            <a:ext cx="3499150" cy="1949851"/>
          </a:xfrm>
          <a:prstGeom prst="rect">
            <a:avLst/>
          </a:prstGeom>
          <a:noFill/>
          <a:ln>
            <a:noFill/>
          </a:ln>
          <a:effectLst>
            <a:outerShdw blurRad="57150" dist="19050" dir="5400000" algn="bl" rotWithShape="0">
              <a:srgbClr val="000000">
                <a:alpha val="49800"/>
              </a:srgbClr>
            </a:outerShdw>
          </a:effectLst>
        </p:spPr>
      </p:pic>
      <p:pic>
        <p:nvPicPr>
          <p:cNvPr id="985" name="Google Shape;985;p101"/>
          <p:cNvPicPr preferRelativeResize="0"/>
          <p:nvPr/>
        </p:nvPicPr>
        <p:blipFill rotWithShape="1">
          <a:blip r:embed="rId4">
            <a:alphaModFix/>
          </a:blip>
          <a:srcRect/>
          <a:stretch/>
        </p:blipFill>
        <p:spPr>
          <a:xfrm rot="847158">
            <a:off x="5123892" y="919426"/>
            <a:ext cx="2641940" cy="1478500"/>
          </a:xfrm>
          <a:prstGeom prst="rect">
            <a:avLst/>
          </a:prstGeom>
          <a:noFill/>
          <a:ln>
            <a:noFill/>
          </a:ln>
          <a:effectLst>
            <a:outerShdw blurRad="57150" dist="19050" dir="5400000" algn="bl" rotWithShape="0">
              <a:srgbClr val="000000">
                <a:alpha val="49800"/>
              </a:srgbClr>
            </a:outerShdw>
          </a:effectLst>
        </p:spPr>
      </p:pic>
      <p:pic>
        <p:nvPicPr>
          <p:cNvPr id="986" name="Google Shape;986;p101"/>
          <p:cNvPicPr preferRelativeResize="0"/>
          <p:nvPr/>
        </p:nvPicPr>
        <p:blipFill rotWithShape="1">
          <a:blip r:embed="rId5">
            <a:alphaModFix/>
          </a:blip>
          <a:srcRect/>
          <a:stretch/>
        </p:blipFill>
        <p:spPr>
          <a:xfrm rot="319394">
            <a:off x="7003718" y="1734117"/>
            <a:ext cx="2038864" cy="1141014"/>
          </a:xfrm>
          <a:prstGeom prst="rect">
            <a:avLst/>
          </a:prstGeom>
          <a:noFill/>
          <a:ln>
            <a:noFill/>
          </a:ln>
          <a:effectLst>
            <a:outerShdw blurRad="57150" dist="19050" dir="5400000" algn="bl" rotWithShape="0">
              <a:srgbClr val="000000">
                <a:alpha val="49800"/>
              </a:srgbClr>
            </a:outerShdw>
          </a:effectLst>
        </p:spPr>
      </p:pic>
      <p:sp>
        <p:nvSpPr>
          <p:cNvPr id="987" name="Google Shape;987;p101"/>
          <p:cNvSpPr txBox="1"/>
          <p:nvPr/>
        </p:nvSpPr>
        <p:spPr>
          <a:xfrm>
            <a:off x="2653075" y="76725"/>
            <a:ext cx="2330400" cy="509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i" sz="1100" dirty="0">
                <a:latin typeface="Avenir"/>
                <a:ea typeface="Avenir"/>
                <a:cs typeface="Avenir"/>
                <a:sym typeface="Avenir"/>
              </a:rPr>
              <a:t>The application guides the employee based on the data.</a:t>
            </a:r>
            <a:endParaRPr sz="1100"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1100" dirty="0">
                <a:latin typeface="Avenir"/>
                <a:ea typeface="Avenir"/>
                <a:cs typeface="Avenir"/>
                <a:sym typeface="Avenir"/>
              </a:rPr>
              <a:t>In addition to the traditional care classification and work plan, the need for maintenance is identified with the help of data.</a:t>
            </a:r>
            <a:endParaRPr sz="1100"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sz="1100"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1100" dirty="0">
                <a:latin typeface="Avenir"/>
                <a:ea typeface="Avenir"/>
                <a:cs typeface="Avenir"/>
                <a:sym typeface="Avenir"/>
              </a:rPr>
              <a:t>As the technical limit values change, so does the priority and weighting of the streets to be maintained.</a:t>
            </a:r>
            <a:endParaRPr sz="1100"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sz="1100"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1100" dirty="0">
                <a:latin typeface="Avenir"/>
                <a:ea typeface="Avenir"/>
                <a:cs typeface="Avenir"/>
                <a:sym typeface="Avenir"/>
              </a:rPr>
              <a:t>Recommended routes are presented to employees with a React Native Android application.</a:t>
            </a:r>
            <a:endParaRPr sz="1100"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sz="1100"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1100" dirty="0">
                <a:latin typeface="Avenir"/>
                <a:ea typeface="Avenir"/>
                <a:cs typeface="Avenir"/>
                <a:sym typeface="Avenir"/>
              </a:rPr>
              <a:t>The goal of the worker is to reach as many prioritized streets as possible in a limited time window.</a:t>
            </a:r>
            <a:endParaRPr sz="1100"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sz="1100"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1100" dirty="0">
                <a:latin typeface="Avenir"/>
                <a:ea typeface="Avenir"/>
                <a:cs typeface="Avenir"/>
                <a:sym typeface="Avenir"/>
              </a:rPr>
              <a:t>End users:</a:t>
            </a:r>
            <a:endParaRPr sz="1100"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1100" dirty="0">
                <a:latin typeface="Avenir"/>
                <a:ea typeface="Avenir"/>
                <a:cs typeface="Avenir"/>
                <a:sym typeface="Avenir"/>
              </a:rPr>
              <a:t>The goal is to present the recommended routes to the city residents from the maintained roads to the public interface and to gamify the use of said routes also from the point of view of end users.</a:t>
            </a:r>
            <a:endParaRPr sz="1100" dirty="0">
              <a:latin typeface="Avenir"/>
              <a:ea typeface="Avenir"/>
              <a:cs typeface="Avenir"/>
              <a:sym typeface="Avenir"/>
            </a:endParaRPr>
          </a:p>
          <a:p>
            <a:pPr marL="0" lvl="0" indent="0" algn="l" rtl="0">
              <a:spcBef>
                <a:spcPts val="0"/>
              </a:spcBef>
              <a:spcAft>
                <a:spcPts val="0"/>
              </a:spcAft>
              <a:buNone/>
            </a:pPr>
            <a:endParaRPr sz="1100" dirty="0">
              <a:latin typeface="Avenir"/>
              <a:ea typeface="Avenir"/>
              <a:cs typeface="Avenir"/>
              <a:sym typeface="Avenir"/>
            </a:endParaRPr>
          </a:p>
        </p:txBody>
      </p:sp>
      <p:pic>
        <p:nvPicPr>
          <p:cNvPr id="988" name="Google Shape;988;p101"/>
          <p:cNvPicPr preferRelativeResize="0"/>
          <p:nvPr/>
        </p:nvPicPr>
        <p:blipFill rotWithShape="1">
          <a:blip r:embed="rId6">
            <a:alphaModFix/>
          </a:blip>
          <a:srcRect/>
          <a:stretch/>
        </p:blipFill>
        <p:spPr>
          <a:xfrm>
            <a:off x="7810172" y="567353"/>
            <a:ext cx="730760" cy="745889"/>
          </a:xfrm>
          <a:prstGeom prst="rect">
            <a:avLst/>
          </a:prstGeom>
          <a:noFill/>
          <a:ln>
            <a:noFill/>
          </a:ln>
        </p:spPr>
      </p:pic>
      <p:pic>
        <p:nvPicPr>
          <p:cNvPr id="989" name="Google Shape;989;p101"/>
          <p:cNvPicPr preferRelativeResize="0"/>
          <p:nvPr/>
        </p:nvPicPr>
        <p:blipFill rotWithShape="1">
          <a:blip r:embed="rId7">
            <a:alphaModFix/>
          </a:blip>
          <a:srcRect/>
          <a:stretch/>
        </p:blipFill>
        <p:spPr>
          <a:xfrm>
            <a:off x="7542523" y="328225"/>
            <a:ext cx="1241500" cy="265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84"/>
          <p:cNvSpPr txBox="1">
            <a:spLocks noGrp="1"/>
          </p:cNvSpPr>
          <p:nvPr>
            <p:ph type="title"/>
          </p:nvPr>
        </p:nvSpPr>
        <p:spPr>
          <a:xfrm>
            <a:off x="1916975" y="1754050"/>
            <a:ext cx="4850100" cy="1590300"/>
          </a:xfrm>
          <a:prstGeom prst="rect">
            <a:avLst/>
          </a:prstGeom>
        </p:spPr>
        <p:txBody>
          <a:bodyPr spcFirstLastPara="1" wrap="square" lIns="0" tIns="0" rIns="91425" bIns="0" anchor="ctr" anchorCtr="0">
            <a:noAutofit/>
          </a:bodyPr>
          <a:lstStyle/>
          <a:p>
            <a:pPr marL="0" lvl="0" indent="0" algn="l" rtl="0">
              <a:spcBef>
                <a:spcPts val="0"/>
              </a:spcBef>
              <a:spcAft>
                <a:spcPts val="0"/>
              </a:spcAft>
              <a:buNone/>
            </a:pPr>
            <a:r>
              <a:rPr lang="fi" b="0"/>
              <a:t>Digital twins in urban context</a:t>
            </a:r>
            <a:endParaRPr b="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03"/>
          <p:cNvSpPr txBox="1">
            <a:spLocks noGrp="1"/>
          </p:cNvSpPr>
          <p:nvPr>
            <p:ph type="title"/>
          </p:nvPr>
        </p:nvSpPr>
        <p:spPr>
          <a:xfrm>
            <a:off x="717275" y="416270"/>
            <a:ext cx="5244600" cy="896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b="0"/>
              <a:t>The concept of agile pilots</a:t>
            </a:r>
            <a:endParaRPr b="0"/>
          </a:p>
        </p:txBody>
      </p:sp>
      <p:pic>
        <p:nvPicPr>
          <p:cNvPr id="1013" name="Google Shape;1013;p103"/>
          <p:cNvPicPr preferRelativeResize="0">
            <a:picLocks noGrp="1"/>
          </p:cNvPicPr>
          <p:nvPr>
            <p:ph type="pic" idx="2"/>
          </p:nvPr>
        </p:nvPicPr>
        <p:blipFill rotWithShape="1">
          <a:blip r:embed="rId3">
            <a:alphaModFix/>
          </a:blip>
          <a:srcRect l="42980"/>
          <a:stretch/>
        </p:blipFill>
        <p:spPr>
          <a:xfrm>
            <a:off x="6690275" y="1766875"/>
            <a:ext cx="2248202" cy="2957100"/>
          </a:xfrm>
          <a:prstGeom prst="rect">
            <a:avLst/>
          </a:prstGeom>
        </p:spPr>
      </p:pic>
      <p:sp>
        <p:nvSpPr>
          <p:cNvPr id="1014" name="Google Shape;1014;p103"/>
          <p:cNvSpPr txBox="1">
            <a:spLocks noGrp="1"/>
          </p:cNvSpPr>
          <p:nvPr>
            <p:ph type="body" idx="1"/>
          </p:nvPr>
        </p:nvSpPr>
        <p:spPr>
          <a:xfrm>
            <a:off x="488675" y="1766875"/>
            <a:ext cx="5473200" cy="2744100"/>
          </a:xfrm>
          <a:prstGeom prst="rect">
            <a:avLst/>
          </a:prstGeom>
        </p:spPr>
        <p:txBody>
          <a:bodyPr spcFirstLastPara="1" wrap="square" lIns="0" tIns="0" rIns="0" bIns="0" anchor="t" anchorCtr="0">
            <a:noAutofit/>
          </a:bodyPr>
          <a:lstStyle/>
          <a:p>
            <a:pPr marL="457200" lvl="0" indent="-317500" algn="l" rtl="0">
              <a:spcBef>
                <a:spcPts val="0"/>
              </a:spcBef>
              <a:spcAft>
                <a:spcPts val="0"/>
              </a:spcAft>
              <a:buClr>
                <a:schemeClr val="dk1"/>
              </a:buClr>
              <a:buSzPts val="1400"/>
              <a:buChar char="●"/>
            </a:pPr>
            <a:r>
              <a:rPr lang="fi" sz="1300" dirty="0">
                <a:solidFill>
                  <a:schemeClr val="dk1"/>
                </a:solidFill>
              </a:rPr>
              <a:t>The </a:t>
            </a:r>
            <a:r>
              <a:rPr lang="fi" sz="1300" b="1" dirty="0">
                <a:solidFill>
                  <a:schemeClr val="dk1"/>
                </a:solidFill>
              </a:rPr>
              <a:t>client of the agile pilots formulates a challenge</a:t>
            </a:r>
            <a:r>
              <a:rPr lang="fi" sz="1300" dirty="0">
                <a:solidFill>
                  <a:schemeClr val="dk1"/>
                </a:solidFill>
              </a:rPr>
              <a:t> for which the companies propose innovative solutions</a:t>
            </a:r>
            <a:endParaRPr sz="1300" dirty="0">
              <a:solidFill>
                <a:schemeClr val="dk1"/>
              </a:solidFill>
            </a:endParaRPr>
          </a:p>
          <a:p>
            <a:pPr marL="457200" lvl="0" indent="-317500" algn="l" rtl="0">
              <a:spcBef>
                <a:spcPts val="0"/>
              </a:spcBef>
              <a:spcAft>
                <a:spcPts val="0"/>
              </a:spcAft>
              <a:buClr>
                <a:schemeClr val="dk1"/>
              </a:buClr>
              <a:buSzPts val="1400"/>
              <a:buChar char="●"/>
            </a:pPr>
            <a:r>
              <a:rPr lang="fi" sz="1300" b="1" dirty="0">
                <a:solidFill>
                  <a:schemeClr val="dk1"/>
                </a:solidFill>
              </a:rPr>
              <a:t>goals are set for the pilot both on the part of the client and the implementer (company)</a:t>
            </a:r>
            <a:endParaRPr sz="1300" b="1" dirty="0">
              <a:solidFill>
                <a:schemeClr val="dk1"/>
              </a:solidFill>
            </a:endParaRPr>
          </a:p>
          <a:p>
            <a:pPr marL="457200" lvl="0" indent="-317500" algn="l" rtl="0">
              <a:spcBef>
                <a:spcPts val="0"/>
              </a:spcBef>
              <a:spcAft>
                <a:spcPts val="0"/>
              </a:spcAft>
              <a:buClr>
                <a:schemeClr val="dk1"/>
              </a:buClr>
              <a:buSzPts val="1400"/>
              <a:buChar char="●"/>
            </a:pPr>
            <a:r>
              <a:rPr lang="fi" sz="1300" dirty="0">
                <a:solidFill>
                  <a:schemeClr val="dk1"/>
                </a:solidFill>
              </a:rPr>
              <a:t>the selected companies will receive </a:t>
            </a:r>
            <a:r>
              <a:rPr lang="fi" sz="1300" b="1" dirty="0">
                <a:solidFill>
                  <a:schemeClr val="dk1"/>
                </a:solidFill>
              </a:rPr>
              <a:t>a subsidized opportunity to carry out the pilot in the city environment</a:t>
            </a:r>
            <a:r>
              <a:rPr lang="fi" sz="1300" dirty="0">
                <a:solidFill>
                  <a:schemeClr val="dk1"/>
                </a:solidFill>
              </a:rPr>
              <a:t>, as well as a moderate amount of money to cover the immediate costs of the pilot, such as equipment</a:t>
            </a:r>
            <a:endParaRPr sz="1300" dirty="0">
              <a:solidFill>
                <a:schemeClr val="dk1"/>
              </a:solidFill>
            </a:endParaRPr>
          </a:p>
          <a:p>
            <a:pPr marL="457200" lvl="0" indent="-317500" algn="l" rtl="0">
              <a:spcBef>
                <a:spcPts val="0"/>
              </a:spcBef>
              <a:spcAft>
                <a:spcPts val="0"/>
              </a:spcAft>
              <a:buClr>
                <a:schemeClr val="dk1"/>
              </a:buClr>
              <a:buSzPts val="1400"/>
              <a:buChar char="●"/>
            </a:pPr>
            <a:r>
              <a:rPr lang="fi" sz="1300" dirty="0">
                <a:solidFill>
                  <a:schemeClr val="dk1"/>
                </a:solidFill>
              </a:rPr>
              <a:t>the </a:t>
            </a:r>
            <a:r>
              <a:rPr lang="fi" sz="1300" b="1" dirty="0">
                <a:solidFill>
                  <a:schemeClr val="dk1"/>
                </a:solidFill>
              </a:rPr>
              <a:t>companies carry out their pilot as planned, and discuss the results and lessons learned </a:t>
            </a:r>
            <a:r>
              <a:rPr lang="fi" sz="1300" dirty="0">
                <a:solidFill>
                  <a:schemeClr val="dk1"/>
                </a:solidFill>
              </a:rPr>
              <a:t>with the client</a:t>
            </a:r>
            <a:endParaRPr sz="1300" dirty="0">
              <a:solidFill>
                <a:schemeClr val="dk1"/>
              </a:solidFill>
            </a:endParaRPr>
          </a:p>
          <a:p>
            <a:pPr marL="457200" lvl="0" indent="-317500" algn="l" rtl="0">
              <a:spcBef>
                <a:spcPts val="0"/>
              </a:spcBef>
              <a:spcAft>
                <a:spcPts val="0"/>
              </a:spcAft>
              <a:buClr>
                <a:schemeClr val="dk1"/>
              </a:buClr>
              <a:buSzPts val="1400"/>
              <a:buChar char="●"/>
            </a:pPr>
            <a:r>
              <a:rPr lang="fi" sz="1300" dirty="0">
                <a:solidFill>
                  <a:schemeClr val="dk1"/>
                </a:solidFill>
              </a:rPr>
              <a:t>the companies also present the pilots: goals and final results at an open event organized by the client at the end of the trial period</a:t>
            </a:r>
            <a:endParaRPr sz="1300" dirty="0">
              <a:solidFill>
                <a:schemeClr val="dk1"/>
              </a:solidFill>
            </a:endParaRPr>
          </a:p>
          <a:p>
            <a:pPr marL="457200" lvl="0" indent="0" algn="l" rtl="0">
              <a:spcBef>
                <a:spcPts val="0"/>
              </a:spcBef>
              <a:spcAft>
                <a:spcPts val="0"/>
              </a:spcAft>
              <a:buNone/>
            </a:pPr>
            <a:endParaRPr sz="1400" dirty="0">
              <a:solidFill>
                <a:schemeClr val="dk1"/>
              </a:solidFill>
            </a:endParaRPr>
          </a:p>
          <a:p>
            <a:pPr marL="457200" lvl="0" indent="0" algn="l" rtl="0">
              <a:spcBef>
                <a:spcPts val="0"/>
              </a:spcBef>
              <a:spcAft>
                <a:spcPts val="0"/>
              </a:spcAft>
              <a:buNone/>
            </a:pPr>
            <a:endParaRPr sz="1400" dirty="0">
              <a:solidFill>
                <a:schemeClr val="dk1"/>
              </a:solidFill>
            </a:endParaRPr>
          </a:p>
          <a:p>
            <a:pPr marL="0" lvl="0" indent="0" algn="l" rtl="0">
              <a:spcBef>
                <a:spcPts val="1200"/>
              </a:spcBef>
              <a:spcAft>
                <a:spcPts val="0"/>
              </a:spcAft>
              <a:buNone/>
            </a:pPr>
            <a:endParaRPr sz="1700" dirty="0">
              <a:solidFill>
                <a:schemeClr val="dk1"/>
              </a:solidFill>
            </a:endParaRPr>
          </a:p>
          <a:p>
            <a:pPr marL="0" lvl="0" indent="0" algn="l" rtl="0">
              <a:spcBef>
                <a:spcPts val="1200"/>
              </a:spcBef>
              <a:spcAft>
                <a:spcPts val="1200"/>
              </a:spcAft>
              <a:buNone/>
            </a:pPr>
            <a:endParaRPr dirty="0"/>
          </a:p>
        </p:txBody>
      </p:sp>
      <p:sp>
        <p:nvSpPr>
          <p:cNvPr id="1015" name="Google Shape;1015;p103"/>
          <p:cNvSpPr/>
          <p:nvPr/>
        </p:nvSpPr>
        <p:spPr>
          <a:xfrm>
            <a:off x="7083275" y="171224"/>
            <a:ext cx="1855200" cy="1855200"/>
          </a:xfrm>
          <a:prstGeom prst="teardrop">
            <a:avLst>
              <a:gd name="adj" fmla="val 100000"/>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03"/>
          <p:cNvSpPr txBox="1"/>
          <p:nvPr/>
        </p:nvSpPr>
        <p:spPr>
          <a:xfrm>
            <a:off x="7294475" y="171349"/>
            <a:ext cx="1432800" cy="185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i" sz="1200" dirty="0">
                <a:solidFill>
                  <a:schemeClr val="dk1"/>
                </a:solidFill>
                <a:latin typeface="Avenir"/>
                <a:ea typeface="Avenir"/>
                <a:cs typeface="Avenir"/>
                <a:sym typeface="Avenir"/>
              </a:rPr>
              <a:t>At the heart of the agile pilots is the opportunity for learning and dialogue between the city and companies</a:t>
            </a:r>
            <a:endParaRPr sz="900" dirty="0">
              <a:solidFill>
                <a:schemeClr val="dk1"/>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pic>
        <p:nvPicPr>
          <p:cNvPr id="994" name="Google Shape;994;p102"/>
          <p:cNvPicPr preferRelativeResize="0">
            <a:picLocks noGrp="1"/>
          </p:cNvPicPr>
          <p:nvPr>
            <p:ph type="pic" idx="2"/>
          </p:nvPr>
        </p:nvPicPr>
        <p:blipFill rotWithShape="1">
          <a:blip r:embed="rId3">
            <a:alphaModFix/>
          </a:blip>
          <a:srcRect t="670" b="680"/>
          <a:stretch/>
        </p:blipFill>
        <p:spPr>
          <a:xfrm>
            <a:off x="6690275" y="1706125"/>
            <a:ext cx="2248201" cy="2957102"/>
          </a:xfrm>
          <a:prstGeom prst="rect">
            <a:avLst/>
          </a:prstGeom>
          <a:noFill/>
          <a:ln>
            <a:noFill/>
          </a:ln>
        </p:spPr>
      </p:pic>
      <p:sp>
        <p:nvSpPr>
          <p:cNvPr id="995" name="Google Shape;995;p102"/>
          <p:cNvSpPr/>
          <p:nvPr/>
        </p:nvSpPr>
        <p:spPr>
          <a:xfrm>
            <a:off x="482318" y="346186"/>
            <a:ext cx="1614034" cy="603936"/>
          </a:xfrm>
          <a:custGeom>
            <a:avLst/>
            <a:gdLst/>
            <a:ahLst/>
            <a:cxnLst/>
            <a:rect l="l" t="t" r="r" b="b"/>
            <a:pathLst>
              <a:path w="20837" h="21600" extrusionOk="0">
                <a:moveTo>
                  <a:pt x="10418" y="0"/>
                </a:moveTo>
                <a:cubicBezTo>
                  <a:pt x="6130" y="0"/>
                  <a:pt x="2361" y="6200"/>
                  <a:pt x="224" y="15560"/>
                </a:cubicBezTo>
                <a:cubicBezTo>
                  <a:pt x="-382" y="18200"/>
                  <a:pt x="311" y="21600"/>
                  <a:pt x="1437" y="21600"/>
                </a:cubicBezTo>
                <a:lnTo>
                  <a:pt x="19399" y="21600"/>
                </a:lnTo>
                <a:cubicBezTo>
                  <a:pt x="20525" y="21600"/>
                  <a:pt x="21218" y="18160"/>
                  <a:pt x="20612" y="15560"/>
                </a:cubicBezTo>
                <a:cubicBezTo>
                  <a:pt x="18475" y="6200"/>
                  <a:pt x="14721" y="0"/>
                  <a:pt x="10418" y="0"/>
                </a:cubicBezTo>
                <a:close/>
              </a:path>
            </a:pathLst>
          </a:custGeom>
          <a:solidFill>
            <a:srgbClr val="93C47D"/>
          </a:solidFill>
          <a:ln>
            <a:noFill/>
          </a:ln>
        </p:spPr>
        <p:txBody>
          <a:bodyPr spcFirstLastPara="1" wrap="square" lIns="28575" tIns="28575" rIns="28575" bIns="28575" anchor="ctr" anchorCtr="0">
            <a:noAutofit/>
          </a:bodyPr>
          <a:lstStyle/>
          <a:p>
            <a:pPr marL="0" lvl="0" indent="0" algn="ctr" rtl="0">
              <a:spcBef>
                <a:spcPts val="0"/>
              </a:spcBef>
              <a:spcAft>
                <a:spcPts val="0"/>
              </a:spcAft>
              <a:buClr>
                <a:schemeClr val="dk1"/>
              </a:buClr>
              <a:buFont typeface="Arial"/>
              <a:buNone/>
            </a:pPr>
            <a:r>
              <a:rPr lang="fi" sz="1100" b="1">
                <a:solidFill>
                  <a:srgbClr val="262626"/>
                </a:solidFill>
                <a:latin typeface="Calibri"/>
                <a:ea typeface="Calibri"/>
                <a:cs typeface="Calibri"/>
                <a:sym typeface="Calibri"/>
              </a:rPr>
              <a:t>Data collecting</a:t>
            </a:r>
            <a:endParaRPr sz="1100" b="1">
              <a:solidFill>
                <a:srgbClr val="262626"/>
              </a:solidFill>
              <a:latin typeface="Calibri"/>
              <a:ea typeface="Calibri"/>
              <a:cs typeface="Calibri"/>
              <a:sym typeface="Calibri"/>
            </a:endParaRPr>
          </a:p>
          <a:p>
            <a:pPr marL="0" marR="0" lvl="0" indent="0" algn="ctr" rtl="0">
              <a:spcBef>
                <a:spcPts val="0"/>
              </a:spcBef>
              <a:spcAft>
                <a:spcPts val="0"/>
              </a:spcAft>
              <a:buNone/>
            </a:pPr>
            <a:r>
              <a:rPr lang="fi" sz="900" b="1">
                <a:solidFill>
                  <a:srgbClr val="262626"/>
                </a:solidFill>
                <a:latin typeface="Calibri"/>
                <a:ea typeface="Calibri"/>
                <a:cs typeface="Calibri"/>
                <a:sym typeface="Calibri"/>
              </a:rPr>
              <a:t>12/2022-05/2023</a:t>
            </a:r>
            <a:endParaRPr sz="900" b="1">
              <a:solidFill>
                <a:srgbClr val="262626"/>
              </a:solidFill>
              <a:latin typeface="Calibri"/>
              <a:ea typeface="Calibri"/>
              <a:cs typeface="Calibri"/>
              <a:sym typeface="Calibri"/>
            </a:endParaRPr>
          </a:p>
        </p:txBody>
      </p:sp>
      <p:sp>
        <p:nvSpPr>
          <p:cNvPr id="996" name="Google Shape;996;p102"/>
          <p:cNvSpPr/>
          <p:nvPr/>
        </p:nvSpPr>
        <p:spPr>
          <a:xfrm>
            <a:off x="314557" y="961295"/>
            <a:ext cx="1941568" cy="1732438"/>
          </a:xfrm>
          <a:custGeom>
            <a:avLst/>
            <a:gdLst/>
            <a:ahLst/>
            <a:cxnLst/>
            <a:rect l="l" t="t" r="r" b="b"/>
            <a:pathLst>
              <a:path w="2588757" h="2309917" extrusionOk="0">
                <a:moveTo>
                  <a:pt x="111864" y="1525"/>
                </a:moveTo>
                <a:cubicBezTo>
                  <a:pt x="123801" y="6023"/>
                  <a:pt x="129735" y="17908"/>
                  <a:pt x="125233" y="29794"/>
                </a:cubicBezTo>
                <a:cubicBezTo>
                  <a:pt x="71552" y="169959"/>
                  <a:pt x="44746" y="319119"/>
                  <a:pt x="44746" y="469778"/>
                </a:cubicBezTo>
                <a:cubicBezTo>
                  <a:pt x="44746" y="1064705"/>
                  <a:pt x="468261" y="1580715"/>
                  <a:pt x="1051318" y="1695502"/>
                </a:cubicBezTo>
                <a:cubicBezTo>
                  <a:pt x="1204927" y="1725377"/>
                  <a:pt x="1316791" y="1861045"/>
                  <a:pt x="1316791" y="2016095"/>
                </a:cubicBezTo>
                <a:lnTo>
                  <a:pt x="1316791" y="2233892"/>
                </a:lnTo>
                <a:lnTo>
                  <a:pt x="1433088" y="2117498"/>
                </a:lnTo>
                <a:cubicBezTo>
                  <a:pt x="1440523" y="2108610"/>
                  <a:pt x="1455461" y="2108610"/>
                  <a:pt x="1464397" y="2117498"/>
                </a:cubicBezTo>
                <a:cubicBezTo>
                  <a:pt x="1473332" y="2126492"/>
                  <a:pt x="1473332" y="2139877"/>
                  <a:pt x="1464397" y="2148872"/>
                </a:cubicBezTo>
                <a:lnTo>
                  <a:pt x="1309288" y="2303921"/>
                </a:lnTo>
                <a:cubicBezTo>
                  <a:pt x="1307787" y="2305420"/>
                  <a:pt x="1304854" y="2306919"/>
                  <a:pt x="1301853" y="2308418"/>
                </a:cubicBezTo>
                <a:cubicBezTo>
                  <a:pt x="1300352" y="2309917"/>
                  <a:pt x="1295850" y="2309917"/>
                  <a:pt x="1294418" y="2309917"/>
                </a:cubicBezTo>
                <a:cubicBezTo>
                  <a:pt x="1292917" y="2309917"/>
                  <a:pt x="1289916" y="2309917"/>
                  <a:pt x="1286915" y="2308418"/>
                </a:cubicBezTo>
                <a:cubicBezTo>
                  <a:pt x="1283913" y="2308418"/>
                  <a:pt x="1280980" y="2305420"/>
                  <a:pt x="1279480" y="2303921"/>
                </a:cubicBezTo>
                <a:lnTo>
                  <a:pt x="1124371" y="2148872"/>
                </a:lnTo>
                <a:cubicBezTo>
                  <a:pt x="1115435" y="2139877"/>
                  <a:pt x="1115435" y="2126492"/>
                  <a:pt x="1124371" y="2117498"/>
                </a:cubicBezTo>
                <a:cubicBezTo>
                  <a:pt x="1133306" y="2108610"/>
                  <a:pt x="1146744" y="2108610"/>
                  <a:pt x="1155679" y="2117498"/>
                </a:cubicBezTo>
                <a:lnTo>
                  <a:pt x="1272045" y="2233892"/>
                </a:lnTo>
                <a:lnTo>
                  <a:pt x="1272045" y="2016095"/>
                </a:lnTo>
                <a:cubicBezTo>
                  <a:pt x="1272045" y="1883425"/>
                  <a:pt x="1175119" y="1767138"/>
                  <a:pt x="1042383" y="1740261"/>
                </a:cubicBezTo>
                <a:cubicBezTo>
                  <a:pt x="438453" y="1622475"/>
                  <a:pt x="0" y="1087084"/>
                  <a:pt x="0" y="471277"/>
                </a:cubicBezTo>
                <a:cubicBezTo>
                  <a:pt x="0" y="314622"/>
                  <a:pt x="28307" y="161072"/>
                  <a:pt x="83489" y="14910"/>
                </a:cubicBezTo>
                <a:cubicBezTo>
                  <a:pt x="87991" y="3024"/>
                  <a:pt x="99928" y="-2972"/>
                  <a:pt x="111864" y="1525"/>
                </a:cubicBezTo>
                <a:close/>
                <a:moveTo>
                  <a:pt x="2478396" y="1495"/>
                </a:moveTo>
                <a:cubicBezTo>
                  <a:pt x="2488818" y="-2997"/>
                  <a:pt x="2502283" y="2965"/>
                  <a:pt x="2506733" y="14890"/>
                </a:cubicBezTo>
                <a:cubicBezTo>
                  <a:pt x="2560420" y="161004"/>
                  <a:pt x="2588757" y="314631"/>
                  <a:pt x="2588757" y="471199"/>
                </a:cubicBezTo>
                <a:cubicBezTo>
                  <a:pt x="2588757" y="799282"/>
                  <a:pt x="2466454" y="1112418"/>
                  <a:pt x="2242803" y="1352538"/>
                </a:cubicBezTo>
                <a:cubicBezTo>
                  <a:pt x="2020618" y="1591188"/>
                  <a:pt x="1719394" y="1735831"/>
                  <a:pt x="1395805" y="1761150"/>
                </a:cubicBezTo>
                <a:cubicBezTo>
                  <a:pt x="1395805" y="1761150"/>
                  <a:pt x="1394284" y="1761150"/>
                  <a:pt x="1394284" y="1761150"/>
                </a:cubicBezTo>
                <a:cubicBezTo>
                  <a:pt x="1382341" y="1761150"/>
                  <a:pt x="1373384" y="1752166"/>
                  <a:pt x="1371919" y="1740242"/>
                </a:cubicBezTo>
                <a:cubicBezTo>
                  <a:pt x="1371919" y="1728317"/>
                  <a:pt x="1380877" y="1717863"/>
                  <a:pt x="1392820" y="1716393"/>
                </a:cubicBezTo>
                <a:cubicBezTo>
                  <a:pt x="1705930" y="1692544"/>
                  <a:pt x="1996732" y="1552393"/>
                  <a:pt x="2211481" y="1321257"/>
                </a:cubicBezTo>
                <a:cubicBezTo>
                  <a:pt x="2426230" y="1088569"/>
                  <a:pt x="2545492" y="785887"/>
                  <a:pt x="2545492" y="469729"/>
                </a:cubicBezTo>
                <a:cubicBezTo>
                  <a:pt x="2545492" y="319123"/>
                  <a:pt x="2518676" y="171458"/>
                  <a:pt x="2464989" y="29836"/>
                </a:cubicBezTo>
                <a:cubicBezTo>
                  <a:pt x="2460482" y="19382"/>
                  <a:pt x="2466454" y="5987"/>
                  <a:pt x="2478396" y="1495"/>
                </a:cubicBezTo>
                <a:close/>
              </a:path>
            </a:pathLst>
          </a:cu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997" name="Google Shape;997;p102"/>
          <p:cNvGrpSpPr/>
          <p:nvPr/>
        </p:nvGrpSpPr>
        <p:grpSpPr>
          <a:xfrm>
            <a:off x="715923" y="3030425"/>
            <a:ext cx="1686802" cy="898375"/>
            <a:chOff x="-10102037" y="2489699"/>
            <a:chExt cx="4339599" cy="1197833"/>
          </a:xfrm>
        </p:grpSpPr>
        <p:sp>
          <p:nvSpPr>
            <p:cNvPr id="998" name="Google Shape;998;p102"/>
            <p:cNvSpPr txBox="1"/>
            <p:nvPr/>
          </p:nvSpPr>
          <p:spPr>
            <a:xfrm>
              <a:off x="-10102031" y="2489699"/>
              <a:ext cx="3510000" cy="369300"/>
            </a:xfrm>
            <a:prstGeom prst="rect">
              <a:avLst/>
            </a:prstGeom>
            <a:noFill/>
            <a:ln>
              <a:noFill/>
            </a:ln>
          </p:spPr>
          <p:txBody>
            <a:bodyPr spcFirstLastPara="1" wrap="square" lIns="0" tIns="34275" rIns="0" bIns="34275" anchor="b" anchorCtr="0">
              <a:noAutofit/>
            </a:bodyPr>
            <a:lstStyle/>
            <a:p>
              <a:pPr marL="0" lvl="0" indent="0" algn="l" rtl="0">
                <a:spcBef>
                  <a:spcPts val="0"/>
                </a:spcBef>
                <a:spcAft>
                  <a:spcPts val="0"/>
                </a:spcAft>
                <a:buNone/>
              </a:pPr>
              <a:r>
                <a:rPr lang="fi" sz="1100" b="1">
                  <a:solidFill>
                    <a:schemeClr val="dk1"/>
                  </a:solidFill>
                  <a:latin typeface="Calibri"/>
                  <a:ea typeface="Calibri"/>
                  <a:cs typeface="Calibri"/>
                  <a:sym typeface="Calibri"/>
                </a:rPr>
                <a:t>Key goals</a:t>
              </a:r>
              <a:endParaRPr sz="1100" b="1">
                <a:solidFill>
                  <a:schemeClr val="dk1"/>
                </a:solidFill>
                <a:latin typeface="Calibri"/>
                <a:ea typeface="Calibri"/>
                <a:cs typeface="Calibri"/>
                <a:sym typeface="Calibri"/>
              </a:endParaRPr>
            </a:p>
          </p:txBody>
        </p:sp>
        <p:sp>
          <p:nvSpPr>
            <p:cNvPr id="999" name="Google Shape;999;p102"/>
            <p:cNvSpPr txBox="1"/>
            <p:nvPr/>
          </p:nvSpPr>
          <p:spPr>
            <a:xfrm>
              <a:off x="-10102037" y="2856532"/>
              <a:ext cx="4339599" cy="831000"/>
            </a:xfrm>
            <a:prstGeom prst="rect">
              <a:avLst/>
            </a:prstGeom>
            <a:noFill/>
            <a:ln>
              <a:noFill/>
            </a:ln>
          </p:spPr>
          <p:txBody>
            <a:bodyPr spcFirstLastPara="1" wrap="square" lIns="0" tIns="34275" rIns="0" bIns="34275" anchor="t" anchorCtr="0">
              <a:noAutofit/>
            </a:bodyPr>
            <a:lstStyle/>
            <a:p>
              <a:pPr marL="342900" lvl="0" indent="-222250" algn="l" rtl="0">
                <a:spcBef>
                  <a:spcPts val="0"/>
                </a:spcBef>
                <a:spcAft>
                  <a:spcPts val="0"/>
                </a:spcAft>
                <a:buClr>
                  <a:schemeClr val="dk2"/>
                </a:buClr>
                <a:buSzPts val="900"/>
                <a:buFont typeface="Avenir"/>
                <a:buChar char="●"/>
              </a:pPr>
              <a:r>
                <a:rPr lang="fi" sz="900" dirty="0">
                  <a:solidFill>
                    <a:schemeClr val="dk2"/>
                  </a:solidFill>
                  <a:latin typeface="Avenir"/>
                  <a:ea typeface="Avenir"/>
                  <a:cs typeface="Avenir"/>
                  <a:sym typeface="Avenir"/>
                </a:rPr>
                <a:t>IoT platform solutions</a:t>
              </a:r>
              <a:endParaRPr sz="900" dirty="0">
                <a:solidFill>
                  <a:schemeClr val="dk2"/>
                </a:solidFill>
                <a:latin typeface="Avenir"/>
                <a:ea typeface="Avenir"/>
                <a:cs typeface="Avenir"/>
                <a:sym typeface="Avenir"/>
              </a:endParaRPr>
            </a:p>
            <a:p>
              <a:pPr marL="342900" lvl="0" indent="-222250" algn="l" rtl="0">
                <a:spcBef>
                  <a:spcPts val="0"/>
                </a:spcBef>
                <a:spcAft>
                  <a:spcPts val="0"/>
                </a:spcAft>
                <a:buClr>
                  <a:schemeClr val="dk2"/>
                </a:buClr>
                <a:buSzPts val="900"/>
                <a:buFont typeface="Avenir"/>
                <a:buChar char="●"/>
              </a:pPr>
              <a:r>
                <a:rPr lang="fi" sz="900" dirty="0">
                  <a:solidFill>
                    <a:schemeClr val="dk2"/>
                  </a:solidFill>
                  <a:latin typeface="Avenir"/>
                  <a:ea typeface="Avenir"/>
                  <a:cs typeface="Avenir"/>
                  <a:sym typeface="Avenir"/>
                </a:rPr>
                <a:t>Standardized installation models</a:t>
              </a:r>
              <a:endParaRPr sz="900" dirty="0">
                <a:solidFill>
                  <a:schemeClr val="dk2"/>
                </a:solidFill>
                <a:latin typeface="Avenir"/>
                <a:ea typeface="Avenir"/>
                <a:cs typeface="Avenir"/>
                <a:sym typeface="Avenir"/>
              </a:endParaRPr>
            </a:p>
            <a:p>
              <a:pPr marL="342900" lvl="0" indent="-222250" algn="l" rtl="0">
                <a:spcBef>
                  <a:spcPts val="0"/>
                </a:spcBef>
                <a:spcAft>
                  <a:spcPts val="0"/>
                </a:spcAft>
                <a:buClr>
                  <a:schemeClr val="dk2"/>
                </a:buClr>
                <a:buSzPts val="900"/>
                <a:buFont typeface="Avenir"/>
                <a:buChar char="●"/>
              </a:pPr>
              <a:r>
                <a:rPr lang="fi" sz="900" dirty="0">
                  <a:solidFill>
                    <a:schemeClr val="dk2"/>
                  </a:solidFill>
                  <a:latin typeface="Avenir"/>
                  <a:ea typeface="Avenir"/>
                  <a:cs typeface="Avenir"/>
                  <a:sym typeface="Avenir"/>
                </a:rPr>
                <a:t>Data sharing mechanisms</a:t>
              </a:r>
              <a:endParaRPr sz="900" dirty="0">
                <a:solidFill>
                  <a:schemeClr val="dk2"/>
                </a:solidFill>
                <a:latin typeface="Avenir"/>
                <a:ea typeface="Avenir"/>
                <a:cs typeface="Avenir"/>
                <a:sym typeface="Avenir"/>
              </a:endParaRPr>
            </a:p>
            <a:p>
              <a:pPr marL="342900" lvl="0" indent="-222250" algn="l" rtl="0">
                <a:spcBef>
                  <a:spcPts val="0"/>
                </a:spcBef>
                <a:spcAft>
                  <a:spcPts val="0"/>
                </a:spcAft>
                <a:buClr>
                  <a:schemeClr val="dk2"/>
                </a:buClr>
                <a:buSzPts val="900"/>
                <a:buFont typeface="Avenir"/>
                <a:buChar char="●"/>
              </a:pPr>
              <a:r>
                <a:rPr lang="fi" sz="900" dirty="0">
                  <a:solidFill>
                    <a:schemeClr val="dk2"/>
                  </a:solidFill>
                  <a:latin typeface="Avenir"/>
                  <a:ea typeface="Avenir"/>
                  <a:cs typeface="Avenir"/>
                  <a:sym typeface="Avenir"/>
                </a:rPr>
                <a:t>New innovative products and services</a:t>
              </a:r>
              <a:endParaRPr sz="900" dirty="0">
                <a:solidFill>
                  <a:srgbClr val="595959"/>
                </a:solidFill>
                <a:latin typeface="Avenir"/>
                <a:ea typeface="Avenir"/>
                <a:cs typeface="Avenir"/>
                <a:sym typeface="Avenir"/>
              </a:endParaRPr>
            </a:p>
            <a:p>
              <a:pPr marL="342900" marR="0" lvl="0" indent="0" algn="l" rtl="0">
                <a:spcBef>
                  <a:spcPts val="0"/>
                </a:spcBef>
                <a:spcAft>
                  <a:spcPts val="0"/>
                </a:spcAft>
                <a:buNone/>
              </a:pPr>
              <a:endParaRPr sz="900" dirty="0">
                <a:solidFill>
                  <a:srgbClr val="595959"/>
                </a:solidFill>
                <a:latin typeface="Calibri"/>
                <a:ea typeface="Calibri"/>
                <a:cs typeface="Calibri"/>
                <a:sym typeface="Calibri"/>
              </a:endParaRPr>
            </a:p>
          </p:txBody>
        </p:sp>
      </p:grpSp>
      <p:sp>
        <p:nvSpPr>
          <p:cNvPr id="1000" name="Google Shape;1000;p102"/>
          <p:cNvSpPr txBox="1"/>
          <p:nvPr/>
        </p:nvSpPr>
        <p:spPr>
          <a:xfrm>
            <a:off x="712148" y="1453148"/>
            <a:ext cx="1154400" cy="623400"/>
          </a:xfrm>
          <a:prstGeom prst="rect">
            <a:avLst/>
          </a:prstGeom>
          <a:noFill/>
          <a:ln>
            <a:noFill/>
          </a:ln>
        </p:spPr>
        <p:txBody>
          <a:bodyPr spcFirstLastPara="1" wrap="square" lIns="0" tIns="34275" rIns="0" bIns="34275" anchor="t" anchorCtr="0">
            <a:noAutofit/>
          </a:bodyPr>
          <a:lstStyle/>
          <a:p>
            <a:pPr marL="0" lvl="0" indent="0" algn="ctr" rtl="0">
              <a:spcBef>
                <a:spcPts val="0"/>
              </a:spcBef>
              <a:spcAft>
                <a:spcPts val="0"/>
              </a:spcAft>
              <a:buClr>
                <a:schemeClr val="dk1"/>
              </a:buClr>
              <a:buFont typeface="Arial"/>
              <a:buNone/>
            </a:pPr>
            <a:r>
              <a:rPr lang="fi" sz="900">
                <a:solidFill>
                  <a:schemeClr val="dk2"/>
                </a:solidFill>
                <a:latin typeface="Avenir"/>
                <a:ea typeface="Avenir"/>
                <a:cs typeface="Avenir"/>
                <a:sym typeface="Avenir"/>
              </a:rPr>
              <a:t>Stara's mobile fleet as an IoT platform &amp; urban environment as an IoT platform</a:t>
            </a:r>
            <a:endParaRPr sz="900">
              <a:solidFill>
                <a:srgbClr val="595959"/>
              </a:solidFill>
              <a:latin typeface="Avenir"/>
              <a:ea typeface="Avenir"/>
              <a:cs typeface="Avenir"/>
              <a:sym typeface="Avenir"/>
            </a:endParaRPr>
          </a:p>
        </p:txBody>
      </p:sp>
      <p:grpSp>
        <p:nvGrpSpPr>
          <p:cNvPr id="1001" name="Google Shape;1001;p102" descr="Bullseye"/>
          <p:cNvGrpSpPr/>
          <p:nvPr/>
        </p:nvGrpSpPr>
        <p:grpSpPr>
          <a:xfrm>
            <a:off x="1107518" y="1019833"/>
            <a:ext cx="363623" cy="363623"/>
            <a:chOff x="6999657" y="2366511"/>
            <a:chExt cx="484831" cy="484830"/>
          </a:xfrm>
        </p:grpSpPr>
        <p:sp>
          <p:nvSpPr>
            <p:cNvPr id="1002" name="Google Shape;1002;p102"/>
            <p:cNvSpPr/>
            <p:nvPr/>
          </p:nvSpPr>
          <p:spPr>
            <a:xfrm>
              <a:off x="7170882" y="2366511"/>
              <a:ext cx="313606" cy="312992"/>
            </a:xfrm>
            <a:custGeom>
              <a:avLst/>
              <a:gdLst/>
              <a:ahLst/>
              <a:cxnLst/>
              <a:rect l="l" t="t" r="r" b="b"/>
              <a:pathLst>
                <a:path w="313606" h="312992" extrusionOk="0">
                  <a:moveTo>
                    <a:pt x="258372" y="55234"/>
                  </a:moveTo>
                  <a:lnTo>
                    <a:pt x="252235" y="0"/>
                  </a:lnTo>
                  <a:lnTo>
                    <a:pt x="184727" y="67508"/>
                  </a:lnTo>
                  <a:lnTo>
                    <a:pt x="188409" y="99421"/>
                  </a:lnTo>
                  <a:lnTo>
                    <a:pt x="90215" y="197615"/>
                  </a:lnTo>
                  <a:cubicBezTo>
                    <a:pt x="81623" y="193319"/>
                    <a:pt x="71804" y="190250"/>
                    <a:pt x="61371" y="190250"/>
                  </a:cubicBezTo>
                  <a:cubicBezTo>
                    <a:pt x="27617" y="190250"/>
                    <a:pt x="0" y="217867"/>
                    <a:pt x="0" y="251621"/>
                  </a:cubicBezTo>
                  <a:cubicBezTo>
                    <a:pt x="0" y="285375"/>
                    <a:pt x="27617" y="312992"/>
                    <a:pt x="61371" y="312992"/>
                  </a:cubicBezTo>
                  <a:cubicBezTo>
                    <a:pt x="95125" y="312992"/>
                    <a:pt x="122742" y="285375"/>
                    <a:pt x="122742" y="251621"/>
                  </a:cubicBezTo>
                  <a:cubicBezTo>
                    <a:pt x="122742" y="241188"/>
                    <a:pt x="120287" y="231983"/>
                    <a:pt x="115991" y="223391"/>
                  </a:cubicBezTo>
                  <a:lnTo>
                    <a:pt x="214185" y="125197"/>
                  </a:lnTo>
                  <a:lnTo>
                    <a:pt x="246098" y="128879"/>
                  </a:lnTo>
                  <a:lnTo>
                    <a:pt x="313606" y="61371"/>
                  </a:lnTo>
                  <a:lnTo>
                    <a:pt x="258372" y="55234"/>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03" name="Google Shape;1003;p102"/>
            <p:cNvSpPr/>
            <p:nvPr/>
          </p:nvSpPr>
          <p:spPr>
            <a:xfrm>
              <a:off x="6999657" y="2384922"/>
              <a:ext cx="466419" cy="466419"/>
            </a:xfrm>
            <a:custGeom>
              <a:avLst/>
              <a:gdLst/>
              <a:ahLst/>
              <a:cxnLst/>
              <a:rect l="l" t="t" r="r" b="b"/>
              <a:pathLst>
                <a:path w="466419" h="466419" extrusionOk="0">
                  <a:moveTo>
                    <a:pt x="434507" y="127652"/>
                  </a:moveTo>
                  <a:lnTo>
                    <a:pt x="426529" y="136244"/>
                  </a:lnTo>
                  <a:lnTo>
                    <a:pt x="414868" y="135016"/>
                  </a:lnTo>
                  <a:lnTo>
                    <a:pt x="401980" y="133175"/>
                  </a:lnTo>
                  <a:cubicBezTo>
                    <a:pt x="419164" y="162633"/>
                    <a:pt x="429597" y="196387"/>
                    <a:pt x="429597" y="233210"/>
                  </a:cubicBezTo>
                  <a:cubicBezTo>
                    <a:pt x="429597" y="341223"/>
                    <a:pt x="341223" y="429597"/>
                    <a:pt x="233210" y="429597"/>
                  </a:cubicBezTo>
                  <a:cubicBezTo>
                    <a:pt x="125197" y="429597"/>
                    <a:pt x="36823" y="341223"/>
                    <a:pt x="36823" y="233210"/>
                  </a:cubicBezTo>
                  <a:cubicBezTo>
                    <a:pt x="36823" y="125197"/>
                    <a:pt x="125197" y="36823"/>
                    <a:pt x="233210" y="36823"/>
                  </a:cubicBezTo>
                  <a:cubicBezTo>
                    <a:pt x="269419" y="36823"/>
                    <a:pt x="303787" y="46642"/>
                    <a:pt x="333245" y="64440"/>
                  </a:cubicBezTo>
                  <a:lnTo>
                    <a:pt x="332017" y="52165"/>
                  </a:lnTo>
                  <a:lnTo>
                    <a:pt x="330176" y="39891"/>
                  </a:lnTo>
                  <a:lnTo>
                    <a:pt x="338768" y="31299"/>
                  </a:lnTo>
                  <a:lnTo>
                    <a:pt x="343064" y="27003"/>
                  </a:lnTo>
                  <a:cubicBezTo>
                    <a:pt x="309924" y="9819"/>
                    <a:pt x="273101" y="0"/>
                    <a:pt x="233210" y="0"/>
                  </a:cubicBezTo>
                  <a:cubicBezTo>
                    <a:pt x="104331" y="0"/>
                    <a:pt x="0" y="104331"/>
                    <a:pt x="0" y="233210"/>
                  </a:cubicBezTo>
                  <a:cubicBezTo>
                    <a:pt x="0" y="362089"/>
                    <a:pt x="104331" y="466420"/>
                    <a:pt x="233210" y="466420"/>
                  </a:cubicBezTo>
                  <a:cubicBezTo>
                    <a:pt x="362089" y="466420"/>
                    <a:pt x="466420" y="362089"/>
                    <a:pt x="466420" y="233210"/>
                  </a:cubicBezTo>
                  <a:cubicBezTo>
                    <a:pt x="466420" y="193319"/>
                    <a:pt x="456601" y="156496"/>
                    <a:pt x="438803" y="123970"/>
                  </a:cubicBezTo>
                  <a:lnTo>
                    <a:pt x="434507" y="127652"/>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004" name="Google Shape;1004;p102"/>
            <p:cNvSpPr/>
            <p:nvPr/>
          </p:nvSpPr>
          <p:spPr>
            <a:xfrm>
              <a:off x="7085576" y="2470842"/>
              <a:ext cx="294581" cy="294581"/>
            </a:xfrm>
            <a:custGeom>
              <a:avLst/>
              <a:gdLst/>
              <a:ahLst/>
              <a:cxnLst/>
              <a:rect l="l" t="t" r="r" b="b"/>
              <a:pathLst>
                <a:path w="294581" h="294581" extrusionOk="0">
                  <a:moveTo>
                    <a:pt x="249780" y="105558"/>
                  </a:moveTo>
                  <a:cubicBezTo>
                    <a:pt x="255304" y="118446"/>
                    <a:pt x="257758" y="132561"/>
                    <a:pt x="257758" y="147291"/>
                  </a:cubicBezTo>
                  <a:cubicBezTo>
                    <a:pt x="257758" y="208048"/>
                    <a:pt x="208048" y="257758"/>
                    <a:pt x="147291" y="257758"/>
                  </a:cubicBezTo>
                  <a:cubicBezTo>
                    <a:pt x="86533" y="257758"/>
                    <a:pt x="36823" y="208048"/>
                    <a:pt x="36823" y="147291"/>
                  </a:cubicBezTo>
                  <a:cubicBezTo>
                    <a:pt x="36823" y="86533"/>
                    <a:pt x="86533" y="36823"/>
                    <a:pt x="147291" y="36823"/>
                  </a:cubicBezTo>
                  <a:cubicBezTo>
                    <a:pt x="162020" y="36823"/>
                    <a:pt x="176135" y="39891"/>
                    <a:pt x="189023" y="44801"/>
                  </a:cubicBezTo>
                  <a:lnTo>
                    <a:pt x="216640" y="17184"/>
                  </a:lnTo>
                  <a:cubicBezTo>
                    <a:pt x="195774" y="6137"/>
                    <a:pt x="172453" y="0"/>
                    <a:pt x="147291" y="0"/>
                  </a:cubicBezTo>
                  <a:cubicBezTo>
                    <a:pt x="66281" y="0"/>
                    <a:pt x="0" y="66281"/>
                    <a:pt x="0" y="147291"/>
                  </a:cubicBezTo>
                  <a:cubicBezTo>
                    <a:pt x="0" y="228300"/>
                    <a:pt x="66281" y="294581"/>
                    <a:pt x="147291" y="294581"/>
                  </a:cubicBezTo>
                  <a:cubicBezTo>
                    <a:pt x="228300" y="294581"/>
                    <a:pt x="294581" y="228300"/>
                    <a:pt x="294581" y="147291"/>
                  </a:cubicBezTo>
                  <a:cubicBezTo>
                    <a:pt x="294581" y="122128"/>
                    <a:pt x="288444" y="98807"/>
                    <a:pt x="277397" y="77941"/>
                  </a:cubicBezTo>
                  <a:lnTo>
                    <a:pt x="249780" y="105558"/>
                  </a:lnTo>
                  <a:close/>
                </a:path>
              </a:pathLst>
            </a:custGeom>
            <a:solidFill>
              <a:srgbClr val="000000"/>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005" name="Google Shape;1005;p102"/>
          <p:cNvSpPr txBox="1">
            <a:spLocks noGrp="1"/>
          </p:cNvSpPr>
          <p:nvPr>
            <p:ph type="body" idx="4294967295"/>
          </p:nvPr>
        </p:nvSpPr>
        <p:spPr>
          <a:xfrm>
            <a:off x="2745300" y="392800"/>
            <a:ext cx="3995400" cy="44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 sz="1200" dirty="0">
                <a:solidFill>
                  <a:schemeClr val="dk1"/>
                </a:solidFill>
              </a:rPr>
              <a:t>Two agile pilots with the focus of the digital twin of movement:</a:t>
            </a:r>
            <a:endParaRPr sz="1200" dirty="0">
              <a:solidFill>
                <a:schemeClr val="dk1"/>
              </a:solidFill>
            </a:endParaRPr>
          </a:p>
          <a:p>
            <a:pPr marL="457200" lvl="0" indent="-304800" algn="l" rtl="0">
              <a:spcBef>
                <a:spcPts val="1200"/>
              </a:spcBef>
              <a:spcAft>
                <a:spcPts val="0"/>
              </a:spcAft>
              <a:buClr>
                <a:schemeClr val="dk1"/>
              </a:buClr>
              <a:buSzPts val="1200"/>
              <a:buChar char="●"/>
            </a:pPr>
            <a:r>
              <a:rPr lang="fi" sz="1200" dirty="0">
                <a:solidFill>
                  <a:schemeClr val="dk1"/>
                </a:solidFill>
              </a:rPr>
              <a:t>Stara's mobile fleet as an IoT platform</a:t>
            </a:r>
            <a:endParaRPr sz="1200" dirty="0">
              <a:solidFill>
                <a:schemeClr val="dk1"/>
              </a:solidFill>
            </a:endParaRPr>
          </a:p>
          <a:p>
            <a:pPr marL="457200" lvl="0" indent="-304800" algn="l" rtl="0">
              <a:spcBef>
                <a:spcPts val="0"/>
              </a:spcBef>
              <a:spcAft>
                <a:spcPts val="0"/>
              </a:spcAft>
              <a:buClr>
                <a:schemeClr val="dk1"/>
              </a:buClr>
              <a:buSzPts val="1200"/>
              <a:buChar char="●"/>
            </a:pPr>
            <a:r>
              <a:rPr lang="fi" sz="1200" dirty="0">
                <a:solidFill>
                  <a:schemeClr val="dk1"/>
                </a:solidFill>
              </a:rPr>
              <a:t>The urban environment as an IoT platform</a:t>
            </a:r>
            <a:endParaRPr sz="1200" dirty="0">
              <a:solidFill>
                <a:schemeClr val="dk1"/>
              </a:solidFill>
            </a:endParaRPr>
          </a:p>
          <a:p>
            <a:pPr marL="0" lvl="0" indent="0" algn="l" rtl="0">
              <a:spcBef>
                <a:spcPts val="1200"/>
              </a:spcBef>
              <a:spcAft>
                <a:spcPts val="0"/>
              </a:spcAft>
              <a:buNone/>
            </a:pPr>
            <a:r>
              <a:rPr lang="fi" sz="1200" dirty="0">
                <a:solidFill>
                  <a:schemeClr val="dk1"/>
                </a:solidFill>
              </a:rPr>
              <a:t>In the pilot, the company gives a trial run on:</a:t>
            </a:r>
            <a:endParaRPr sz="1200" dirty="0">
              <a:solidFill>
                <a:schemeClr val="dk1"/>
              </a:solidFill>
            </a:endParaRPr>
          </a:p>
          <a:p>
            <a:pPr marL="457200" lvl="0" indent="-304800" algn="l" rtl="0">
              <a:spcBef>
                <a:spcPts val="1200"/>
              </a:spcBef>
              <a:spcAft>
                <a:spcPts val="0"/>
              </a:spcAft>
              <a:buClr>
                <a:schemeClr val="dk1"/>
              </a:buClr>
              <a:buSzPts val="1200"/>
              <a:buChar char="●"/>
            </a:pPr>
            <a:r>
              <a:rPr lang="fi" sz="1200" dirty="0">
                <a:solidFill>
                  <a:schemeClr val="dk1"/>
                </a:solidFill>
              </a:rPr>
              <a:t>data collection method,</a:t>
            </a:r>
            <a:endParaRPr sz="1200" dirty="0">
              <a:solidFill>
                <a:schemeClr val="dk1"/>
              </a:solidFill>
            </a:endParaRPr>
          </a:p>
          <a:p>
            <a:pPr marL="457200" lvl="0" indent="-304800" algn="l" rtl="0">
              <a:spcBef>
                <a:spcPts val="0"/>
              </a:spcBef>
              <a:spcAft>
                <a:spcPts val="0"/>
              </a:spcAft>
              <a:buClr>
                <a:schemeClr val="dk1"/>
              </a:buClr>
              <a:buSzPts val="1200"/>
              <a:buChar char="●"/>
            </a:pPr>
            <a:r>
              <a:rPr lang="fi" sz="1200" dirty="0">
                <a:solidFill>
                  <a:schemeClr val="dk1"/>
                </a:solidFill>
              </a:rPr>
              <a:t>shows the combinability of several data qualities through visualizations as well as</a:t>
            </a:r>
            <a:endParaRPr sz="1200" dirty="0">
              <a:solidFill>
                <a:schemeClr val="dk1"/>
              </a:solidFill>
            </a:endParaRPr>
          </a:p>
          <a:p>
            <a:pPr marL="457200" lvl="0" indent="-304800" algn="l" rtl="0">
              <a:spcBef>
                <a:spcPts val="0"/>
              </a:spcBef>
              <a:spcAft>
                <a:spcPts val="0"/>
              </a:spcAft>
              <a:buClr>
                <a:schemeClr val="dk1"/>
              </a:buClr>
              <a:buSzPts val="1200"/>
              <a:buChar char="●"/>
            </a:pPr>
            <a:r>
              <a:rPr lang="fi" sz="1200" dirty="0">
                <a:solidFill>
                  <a:schemeClr val="dk1"/>
                </a:solidFill>
              </a:rPr>
              <a:t>demonstrates installation models related to the IoT platform with its own solution</a:t>
            </a:r>
            <a:endParaRPr sz="1200" dirty="0">
              <a:solidFill>
                <a:schemeClr val="dk1"/>
              </a:solidFill>
            </a:endParaRPr>
          </a:p>
          <a:p>
            <a:pPr marL="0" lvl="0" indent="0" algn="l" rtl="0">
              <a:spcBef>
                <a:spcPts val="1200"/>
              </a:spcBef>
              <a:spcAft>
                <a:spcPts val="0"/>
              </a:spcAft>
              <a:buNone/>
            </a:pPr>
            <a:r>
              <a:rPr lang="fi" sz="1200" dirty="0">
                <a:solidFill>
                  <a:schemeClr val="dk1"/>
                </a:solidFill>
              </a:rPr>
              <a:t>The goal is to learn:</a:t>
            </a:r>
            <a:endParaRPr sz="1200" dirty="0">
              <a:solidFill>
                <a:schemeClr val="dk1"/>
              </a:solidFill>
            </a:endParaRPr>
          </a:p>
          <a:p>
            <a:pPr marL="457200" lvl="0" indent="-304800" algn="l" rtl="0">
              <a:spcBef>
                <a:spcPts val="1200"/>
              </a:spcBef>
              <a:spcAft>
                <a:spcPts val="0"/>
              </a:spcAft>
              <a:buClr>
                <a:schemeClr val="dk1"/>
              </a:buClr>
              <a:buSzPts val="1200"/>
              <a:buChar char="●"/>
            </a:pPr>
            <a:r>
              <a:rPr lang="fi" sz="1200" dirty="0">
                <a:solidFill>
                  <a:schemeClr val="dk1"/>
                </a:solidFill>
              </a:rPr>
              <a:t>how to standardize a city-level IoT installation</a:t>
            </a:r>
            <a:endParaRPr sz="1200" dirty="0">
              <a:solidFill>
                <a:schemeClr val="dk1"/>
              </a:solidFill>
            </a:endParaRPr>
          </a:p>
          <a:p>
            <a:pPr marL="457200" lvl="0" indent="-304800" algn="l" rtl="0">
              <a:spcBef>
                <a:spcPts val="0"/>
              </a:spcBef>
              <a:spcAft>
                <a:spcPts val="0"/>
              </a:spcAft>
              <a:buClr>
                <a:schemeClr val="dk1"/>
              </a:buClr>
              <a:buSzPts val="1200"/>
              <a:buChar char="●"/>
            </a:pPr>
            <a:r>
              <a:rPr lang="fi" sz="1200" dirty="0">
                <a:solidFill>
                  <a:schemeClr val="dk1"/>
                </a:solidFill>
              </a:rPr>
              <a:t>understanding of the benefits of combining data in operational development</a:t>
            </a:r>
            <a:endParaRPr sz="1200" dirty="0">
              <a:solidFill>
                <a:schemeClr val="dk1"/>
              </a:solidFill>
            </a:endParaRPr>
          </a:p>
          <a:p>
            <a:pPr marL="457200" lvl="0" indent="-304800" algn="l" rtl="0">
              <a:spcBef>
                <a:spcPts val="0"/>
              </a:spcBef>
              <a:spcAft>
                <a:spcPts val="0"/>
              </a:spcAft>
              <a:buClr>
                <a:schemeClr val="dk1"/>
              </a:buClr>
              <a:buSzPts val="1200"/>
              <a:buChar char="●"/>
            </a:pPr>
            <a:r>
              <a:rPr lang="fi" sz="1200" dirty="0">
                <a:solidFill>
                  <a:schemeClr val="dk1"/>
                </a:solidFill>
              </a:rPr>
              <a:t>how to innovate with data as the basis for new products and business</a:t>
            </a:r>
            <a:endParaRPr sz="1200" dirty="0">
              <a:solidFill>
                <a:schemeClr val="dk1"/>
              </a:solidFill>
            </a:endParaRPr>
          </a:p>
        </p:txBody>
      </p:sp>
      <p:sp>
        <p:nvSpPr>
          <p:cNvPr id="1006" name="Google Shape;1006;p102"/>
          <p:cNvSpPr/>
          <p:nvPr/>
        </p:nvSpPr>
        <p:spPr>
          <a:xfrm>
            <a:off x="7083275" y="171224"/>
            <a:ext cx="1855200" cy="1855200"/>
          </a:xfrm>
          <a:prstGeom prst="teardrop">
            <a:avLst>
              <a:gd name="adj" fmla="val 100000"/>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02"/>
          <p:cNvSpPr txBox="1"/>
          <p:nvPr/>
        </p:nvSpPr>
        <p:spPr>
          <a:xfrm>
            <a:off x="7370675" y="247549"/>
            <a:ext cx="1432800" cy="1855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fi" sz="1300">
                <a:solidFill>
                  <a:schemeClr val="dk1"/>
                </a:solidFill>
                <a:latin typeface="Avenir"/>
                <a:ea typeface="Avenir"/>
                <a:cs typeface="Avenir"/>
                <a:sym typeface="Avenir"/>
              </a:rPr>
              <a:t>The LiiDi2 agile pilots will be carried out in the period 03-05.2023</a:t>
            </a:r>
            <a:endParaRPr sz="1000">
              <a:solidFill>
                <a:schemeClr val="dk1"/>
              </a:solidFill>
              <a:latin typeface="Avenir"/>
              <a:ea typeface="Avenir"/>
              <a:cs typeface="Avenir"/>
              <a:sym typeface="Avenir"/>
            </a:endParaRPr>
          </a:p>
          <a:p>
            <a:pPr marL="0" lvl="0" indent="0" algn="ctr" rtl="0">
              <a:spcBef>
                <a:spcPts val="0"/>
              </a:spcBef>
              <a:spcAft>
                <a:spcPts val="0"/>
              </a:spcAft>
              <a:buNone/>
            </a:pPr>
            <a:endParaRPr sz="1000">
              <a:solidFill>
                <a:schemeClr val="dk1"/>
              </a:solidFill>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06"/>
          <p:cNvSpPr txBox="1">
            <a:spLocks noGrp="1"/>
          </p:cNvSpPr>
          <p:nvPr>
            <p:ph type="title"/>
          </p:nvPr>
        </p:nvSpPr>
        <p:spPr>
          <a:xfrm>
            <a:off x="717275" y="416275"/>
            <a:ext cx="8055600" cy="77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b="0" dirty="0"/>
              <a:t>Agile pilot 1: Stara´s mobile fleet as IoT platform</a:t>
            </a:r>
            <a:endParaRPr b="0" dirty="0"/>
          </a:p>
        </p:txBody>
      </p:sp>
      <p:sp>
        <p:nvSpPr>
          <p:cNvPr id="1033" name="Google Shape;1033;p106"/>
          <p:cNvSpPr txBox="1">
            <a:spLocks noGrp="1"/>
          </p:cNvSpPr>
          <p:nvPr>
            <p:ph type="body" idx="1"/>
          </p:nvPr>
        </p:nvSpPr>
        <p:spPr>
          <a:xfrm>
            <a:off x="488675" y="2032000"/>
            <a:ext cx="8284200" cy="25887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en-GB" sz="1600" dirty="0"/>
              <a:t>In the current state, </a:t>
            </a:r>
            <a:r>
              <a:rPr lang="en-GB" sz="1600" b="1" dirty="0"/>
              <a:t>route information </a:t>
            </a:r>
            <a:r>
              <a:rPr lang="en-GB" sz="1600" dirty="0"/>
              <a:t>is collected from the mobile fleet of </a:t>
            </a:r>
            <a:r>
              <a:rPr lang="en-GB" sz="1600" dirty="0" err="1"/>
              <a:t>Stara's</a:t>
            </a:r>
            <a:r>
              <a:rPr lang="en-GB" sz="1600" dirty="0"/>
              <a:t> urban technology maintenance with the help of telemetry devices installed in the vehicles.</a:t>
            </a:r>
          </a:p>
          <a:p>
            <a:pPr marL="457200" lvl="0" indent="-342900" algn="l" rtl="0">
              <a:spcBef>
                <a:spcPts val="0"/>
              </a:spcBef>
              <a:spcAft>
                <a:spcPts val="0"/>
              </a:spcAft>
              <a:buSzPts val="1800"/>
              <a:buChar char="●"/>
            </a:pPr>
            <a:r>
              <a:rPr lang="en-GB" sz="1600" dirty="0"/>
              <a:t>From the point of view of </a:t>
            </a:r>
            <a:r>
              <a:rPr lang="en-GB" sz="1600" dirty="0" err="1"/>
              <a:t>Stara's</a:t>
            </a:r>
            <a:r>
              <a:rPr lang="en-GB" sz="1600" dirty="0"/>
              <a:t> operational development and city-level data management</a:t>
            </a:r>
            <a:r>
              <a:rPr lang="en-GB" sz="1600" b="1" dirty="0"/>
              <a:t>, data collection potential has been identified in addition to route information:</a:t>
            </a:r>
          </a:p>
          <a:p>
            <a:pPr lvl="1">
              <a:buChar char="●"/>
            </a:pPr>
            <a:r>
              <a:rPr lang="en-GB" sz="1600" dirty="0"/>
              <a:t>in the vehicle on-board computer data (FMS) as well as</a:t>
            </a:r>
          </a:p>
          <a:p>
            <a:pPr lvl="1">
              <a:buChar char="●"/>
            </a:pPr>
            <a:r>
              <a:rPr lang="en-GB" sz="1600" dirty="0"/>
              <a:t>in additional maintenance equipment connected to the vehicle, such as </a:t>
            </a:r>
            <a:r>
              <a:rPr lang="en-GB" sz="1600" dirty="0" err="1"/>
              <a:t>plows</a:t>
            </a:r>
            <a:r>
              <a:rPr lang="en-GB" sz="1600" dirty="0"/>
              <a:t> and sandblasters (data collection and transmission protocol EN-15430-1)</a:t>
            </a:r>
            <a:endParaRPr sz="1600" dirty="0"/>
          </a:p>
          <a:p>
            <a:pPr marL="914400" lvl="0" indent="0" algn="l" rtl="0">
              <a:spcBef>
                <a:spcPts val="1200"/>
              </a:spcBef>
              <a:spcAft>
                <a:spcPts val="1200"/>
              </a:spcAft>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07"/>
          <p:cNvSpPr txBox="1">
            <a:spLocks noGrp="1"/>
          </p:cNvSpPr>
          <p:nvPr>
            <p:ph type="title"/>
          </p:nvPr>
        </p:nvSpPr>
        <p:spPr>
          <a:xfrm>
            <a:off x="717275" y="416275"/>
            <a:ext cx="8055600" cy="77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b="0" dirty="0"/>
              <a:t>Agile pilot 2: Urban environment as IoT platform</a:t>
            </a:r>
            <a:endParaRPr b="0" dirty="0"/>
          </a:p>
        </p:txBody>
      </p:sp>
      <p:sp>
        <p:nvSpPr>
          <p:cNvPr id="1039" name="Google Shape;1039;p107"/>
          <p:cNvSpPr txBox="1">
            <a:spLocks noGrp="1"/>
          </p:cNvSpPr>
          <p:nvPr>
            <p:ph type="body" idx="1"/>
          </p:nvPr>
        </p:nvSpPr>
        <p:spPr>
          <a:xfrm>
            <a:off x="488675" y="2032000"/>
            <a:ext cx="8284200" cy="25887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en-GB" sz="1600" dirty="0"/>
              <a:t>In terms of the development of the urban environment, </a:t>
            </a:r>
            <a:r>
              <a:rPr lang="en-GB" sz="1600" b="1" dirty="0"/>
              <a:t>in addition to driveways, key mobility related data could also be generated by, for example, public transport stops </a:t>
            </a:r>
            <a:r>
              <a:rPr lang="en-GB" sz="1600" dirty="0"/>
              <a:t>on light traffic routes or smart waste bins</a:t>
            </a:r>
          </a:p>
          <a:p>
            <a:pPr marL="457200" lvl="0" indent="-342900" algn="l" rtl="0">
              <a:spcBef>
                <a:spcPts val="0"/>
              </a:spcBef>
              <a:spcAft>
                <a:spcPts val="0"/>
              </a:spcAft>
              <a:buSzPts val="1800"/>
              <a:buChar char="●"/>
            </a:pPr>
            <a:r>
              <a:rPr lang="en-GB" sz="1600" b="1" dirty="0"/>
              <a:t>In terms of the digital twin of mobility, the data available from light traffic routes would complement, for example, the knowledge base of the urban environment industry</a:t>
            </a:r>
            <a:r>
              <a:rPr lang="en-GB" sz="1600" dirty="0"/>
              <a:t> to support the quality control of maintenance measures and street and traffic planning</a:t>
            </a:r>
            <a:endParaRPr sz="1600" dirty="0"/>
          </a:p>
          <a:p>
            <a:pPr marL="457200" lvl="0" indent="0" algn="l" rtl="0">
              <a:spcBef>
                <a:spcPts val="1200"/>
              </a:spcBef>
              <a:spcAft>
                <a:spcPts val="0"/>
              </a:spcAft>
              <a:buNone/>
            </a:pPr>
            <a:endParaRPr dirty="0"/>
          </a:p>
          <a:p>
            <a:pPr marL="914400" lvl="0" indent="0" algn="l" rtl="0">
              <a:spcBef>
                <a:spcPts val="1200"/>
              </a:spcBef>
              <a:spcAft>
                <a:spcPts val="1200"/>
              </a:spcAft>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16"/>
          <p:cNvSpPr txBox="1"/>
          <p:nvPr/>
        </p:nvSpPr>
        <p:spPr>
          <a:xfrm>
            <a:off x="6756500" y="3718674"/>
            <a:ext cx="2305800" cy="158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i" sz="900" b="1" dirty="0">
                <a:latin typeface="Avenir"/>
                <a:ea typeface="Avenir"/>
                <a:cs typeface="Avenir"/>
                <a:sym typeface="Avenir"/>
              </a:rPr>
              <a:t>Monitoring and analysis of the performance and action data produced by the maintenance fleet:</a:t>
            </a:r>
            <a:endParaRPr sz="900" b="1"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b="1" dirty="0">
                <a:latin typeface="Avenir"/>
                <a:ea typeface="Avenir"/>
                <a:cs typeface="Avenir"/>
                <a:sym typeface="Avenir"/>
              </a:rPr>
              <a:t>→ </a:t>
            </a:r>
            <a:r>
              <a:rPr lang="fi" sz="800" dirty="0">
                <a:latin typeface="Avenir"/>
                <a:ea typeface="Avenir"/>
                <a:cs typeface="Avenir"/>
                <a:sym typeface="Avenir"/>
              </a:rPr>
              <a:t>analysis and optimization of the performed procedures</a:t>
            </a:r>
            <a:endParaRPr sz="800"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latin typeface="Avenir"/>
                <a:ea typeface="Avenir"/>
                <a:cs typeface="Avenir"/>
                <a:sym typeface="Avenir"/>
              </a:rPr>
              <a:t>→ equipment consumption in relation to the maintenance work done on the equipment and the perceived effectiveness, life cycle management, partial optimization of ways of doing things, new ways of doing things</a:t>
            </a:r>
            <a:endParaRPr sz="800" dirty="0">
              <a:latin typeface="Avenir"/>
              <a:ea typeface="Avenir"/>
              <a:cs typeface="Avenir"/>
              <a:sym typeface="Avenir"/>
            </a:endParaRPr>
          </a:p>
          <a:p>
            <a:pPr marL="0" lvl="0" indent="0" algn="l" rtl="0">
              <a:spcBef>
                <a:spcPts val="0"/>
              </a:spcBef>
              <a:spcAft>
                <a:spcPts val="0"/>
              </a:spcAft>
              <a:buNone/>
            </a:pPr>
            <a:endParaRPr sz="800" b="1" dirty="0">
              <a:latin typeface="Avenir"/>
              <a:ea typeface="Avenir"/>
              <a:cs typeface="Avenir"/>
              <a:sym typeface="Avenir"/>
            </a:endParaRPr>
          </a:p>
        </p:txBody>
      </p:sp>
      <p:sp>
        <p:nvSpPr>
          <p:cNvPr id="1101" name="Google Shape;1101;p116"/>
          <p:cNvSpPr/>
          <p:nvPr/>
        </p:nvSpPr>
        <p:spPr>
          <a:xfrm>
            <a:off x="6749600" y="3724600"/>
            <a:ext cx="2305800" cy="13962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6"/>
          <p:cNvSpPr/>
          <p:nvPr/>
        </p:nvSpPr>
        <p:spPr>
          <a:xfrm>
            <a:off x="4052400" y="3908000"/>
            <a:ext cx="2566800" cy="1200600"/>
          </a:xfrm>
          <a:prstGeom prst="roundRect">
            <a:avLst>
              <a:gd name="adj" fmla="val 16667"/>
            </a:avLst>
          </a:prstGeom>
          <a:noFill/>
          <a:ln w="9525" cap="flat" cmpd="sng">
            <a:solidFill>
              <a:srgbClr val="00A8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6"/>
          <p:cNvSpPr/>
          <p:nvPr/>
        </p:nvSpPr>
        <p:spPr>
          <a:xfrm>
            <a:off x="2177600" y="3911825"/>
            <a:ext cx="1786200" cy="1200600"/>
          </a:xfrm>
          <a:prstGeom prst="roundRect">
            <a:avLst>
              <a:gd name="adj" fmla="val 16667"/>
            </a:avLst>
          </a:prstGeom>
          <a:noFill/>
          <a:ln w="9525" cap="flat" cmpd="sng">
            <a:solidFill>
              <a:srgbClr val="00A8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6"/>
          <p:cNvSpPr/>
          <p:nvPr/>
        </p:nvSpPr>
        <p:spPr>
          <a:xfrm>
            <a:off x="167500" y="3581400"/>
            <a:ext cx="1902000" cy="1539300"/>
          </a:xfrm>
          <a:prstGeom prst="roundRect">
            <a:avLst>
              <a:gd name="adj" fmla="val 16667"/>
            </a:avLst>
          </a:prstGeom>
          <a:noFill/>
          <a:ln w="9525" cap="flat" cmpd="sng">
            <a:solidFill>
              <a:srgbClr val="FF5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5" name="Google Shape;1105;p116"/>
          <p:cNvPicPr preferRelativeResize="0"/>
          <p:nvPr/>
        </p:nvPicPr>
        <p:blipFill>
          <a:blip r:embed="rId3">
            <a:alphaModFix/>
          </a:blip>
          <a:stretch>
            <a:fillRect/>
          </a:stretch>
        </p:blipFill>
        <p:spPr>
          <a:xfrm>
            <a:off x="1916989" y="244743"/>
            <a:ext cx="677072" cy="677099"/>
          </a:xfrm>
          <a:prstGeom prst="rect">
            <a:avLst/>
          </a:prstGeom>
          <a:noFill/>
          <a:ln>
            <a:noFill/>
          </a:ln>
        </p:spPr>
      </p:pic>
      <p:pic>
        <p:nvPicPr>
          <p:cNvPr id="1106" name="Google Shape;1106;p116"/>
          <p:cNvPicPr preferRelativeResize="0"/>
          <p:nvPr/>
        </p:nvPicPr>
        <p:blipFill>
          <a:blip r:embed="rId4">
            <a:alphaModFix/>
          </a:blip>
          <a:stretch>
            <a:fillRect/>
          </a:stretch>
        </p:blipFill>
        <p:spPr>
          <a:xfrm>
            <a:off x="4002525" y="-239852"/>
            <a:ext cx="1067402" cy="1067402"/>
          </a:xfrm>
          <a:prstGeom prst="rect">
            <a:avLst/>
          </a:prstGeom>
          <a:noFill/>
          <a:ln>
            <a:noFill/>
          </a:ln>
        </p:spPr>
      </p:pic>
      <p:sp>
        <p:nvSpPr>
          <p:cNvPr id="1107" name="Google Shape;1107;p116"/>
          <p:cNvSpPr txBox="1"/>
          <p:nvPr/>
        </p:nvSpPr>
        <p:spPr>
          <a:xfrm>
            <a:off x="3884251" y="363700"/>
            <a:ext cx="1527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900" b="1" dirty="0">
                <a:latin typeface="Avenir"/>
                <a:ea typeface="Avenir"/>
                <a:cs typeface="Avenir"/>
                <a:sym typeface="Avenir"/>
              </a:rPr>
              <a:t>Sensor-based air quality data from mobile equipment and a fixed measuring point</a:t>
            </a:r>
            <a:endParaRPr sz="900" dirty="0">
              <a:latin typeface="Avenir"/>
              <a:ea typeface="Avenir"/>
              <a:cs typeface="Avenir"/>
              <a:sym typeface="Avenir"/>
            </a:endParaRPr>
          </a:p>
        </p:txBody>
      </p:sp>
      <p:sp>
        <p:nvSpPr>
          <p:cNvPr id="1108" name="Google Shape;1108;p116"/>
          <p:cNvSpPr txBox="1"/>
          <p:nvPr/>
        </p:nvSpPr>
        <p:spPr>
          <a:xfrm>
            <a:off x="1917000" y="979950"/>
            <a:ext cx="1227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900" b="1">
                <a:latin typeface="Avenir"/>
                <a:ea typeface="Avenir"/>
                <a:cs typeface="Avenir"/>
                <a:sym typeface="Avenir"/>
              </a:rPr>
              <a:t>Sensor-based, local microclimate data</a:t>
            </a:r>
            <a:endParaRPr sz="900">
              <a:latin typeface="Avenir"/>
              <a:ea typeface="Avenir"/>
              <a:cs typeface="Avenir"/>
              <a:sym typeface="Avenir"/>
            </a:endParaRPr>
          </a:p>
        </p:txBody>
      </p:sp>
      <p:sp>
        <p:nvSpPr>
          <p:cNvPr id="1109" name="Google Shape;1109;p116"/>
          <p:cNvSpPr txBox="1"/>
          <p:nvPr/>
        </p:nvSpPr>
        <p:spPr>
          <a:xfrm>
            <a:off x="729150" y="2294700"/>
            <a:ext cx="1402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900" b="1">
                <a:latin typeface="Avenir"/>
                <a:ea typeface="Avenir"/>
                <a:cs typeface="Avenir"/>
                <a:sym typeface="Avenir"/>
              </a:rPr>
              <a:t>Traffic calculation based on machine vision and artificial intelligence</a:t>
            </a:r>
            <a:endParaRPr sz="900">
              <a:latin typeface="Avenir"/>
              <a:ea typeface="Avenir"/>
              <a:cs typeface="Avenir"/>
              <a:sym typeface="Avenir"/>
            </a:endParaRPr>
          </a:p>
        </p:txBody>
      </p:sp>
      <p:pic>
        <p:nvPicPr>
          <p:cNvPr id="1110" name="Google Shape;1110;p116"/>
          <p:cNvPicPr preferRelativeResize="0"/>
          <p:nvPr/>
        </p:nvPicPr>
        <p:blipFill>
          <a:blip r:embed="rId5">
            <a:alphaModFix/>
          </a:blip>
          <a:stretch>
            <a:fillRect/>
          </a:stretch>
        </p:blipFill>
        <p:spPr>
          <a:xfrm>
            <a:off x="683388" y="1990938"/>
            <a:ext cx="1000300" cy="345100"/>
          </a:xfrm>
          <a:prstGeom prst="rect">
            <a:avLst/>
          </a:prstGeom>
          <a:noFill/>
          <a:ln>
            <a:noFill/>
          </a:ln>
        </p:spPr>
      </p:pic>
      <p:pic>
        <p:nvPicPr>
          <p:cNvPr id="1111" name="Google Shape;1111;p116"/>
          <p:cNvPicPr preferRelativeResize="0"/>
          <p:nvPr/>
        </p:nvPicPr>
        <p:blipFill>
          <a:blip r:embed="rId6">
            <a:alphaModFix/>
          </a:blip>
          <a:stretch>
            <a:fillRect/>
          </a:stretch>
        </p:blipFill>
        <p:spPr>
          <a:xfrm>
            <a:off x="7728575" y="1736861"/>
            <a:ext cx="1067400" cy="1067400"/>
          </a:xfrm>
          <a:prstGeom prst="rect">
            <a:avLst/>
          </a:prstGeom>
          <a:noFill/>
          <a:ln>
            <a:noFill/>
          </a:ln>
        </p:spPr>
      </p:pic>
      <p:pic>
        <p:nvPicPr>
          <p:cNvPr id="1112" name="Google Shape;1112;p116"/>
          <p:cNvPicPr preferRelativeResize="0"/>
          <p:nvPr/>
        </p:nvPicPr>
        <p:blipFill>
          <a:blip r:embed="rId7">
            <a:alphaModFix/>
          </a:blip>
          <a:stretch>
            <a:fillRect/>
          </a:stretch>
        </p:blipFill>
        <p:spPr>
          <a:xfrm>
            <a:off x="6559425" y="358842"/>
            <a:ext cx="1067401" cy="296508"/>
          </a:xfrm>
          <a:prstGeom prst="rect">
            <a:avLst/>
          </a:prstGeom>
          <a:noFill/>
          <a:ln>
            <a:noFill/>
          </a:ln>
        </p:spPr>
      </p:pic>
      <p:sp>
        <p:nvSpPr>
          <p:cNvPr id="1113" name="Google Shape;1113;p116"/>
          <p:cNvSpPr txBox="1"/>
          <p:nvPr/>
        </p:nvSpPr>
        <p:spPr>
          <a:xfrm>
            <a:off x="5927025" y="718075"/>
            <a:ext cx="1788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900" b="1">
                <a:latin typeface="Avenir"/>
                <a:ea typeface="Avenir"/>
                <a:cs typeface="Avenir"/>
                <a:sym typeface="Avenir"/>
              </a:rPr>
              <a:t>Maintenance fleet here: utilization of truck FMS and accessories EN-15430-1 data collection and transmission protocols</a:t>
            </a:r>
            <a:endParaRPr sz="900">
              <a:latin typeface="Avenir"/>
              <a:ea typeface="Avenir"/>
              <a:cs typeface="Avenir"/>
              <a:sym typeface="Avenir"/>
            </a:endParaRPr>
          </a:p>
        </p:txBody>
      </p:sp>
      <p:sp>
        <p:nvSpPr>
          <p:cNvPr id="1114" name="Google Shape;1114;p116"/>
          <p:cNvSpPr txBox="1"/>
          <p:nvPr/>
        </p:nvSpPr>
        <p:spPr>
          <a:xfrm>
            <a:off x="7208600" y="2492075"/>
            <a:ext cx="1642200" cy="8771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900" b="1" dirty="0">
                <a:latin typeface="Avenir"/>
                <a:ea typeface="Avenir"/>
                <a:cs typeface="Avenir"/>
                <a:sym typeface="Avenir"/>
              </a:rPr>
              <a:t>Data analysis of EN-15430-1 data collection and transmission protocols for truck FMS and additional equipment</a:t>
            </a:r>
            <a:endParaRPr sz="900" dirty="0">
              <a:latin typeface="Avenir"/>
              <a:ea typeface="Avenir"/>
              <a:cs typeface="Avenir"/>
              <a:sym typeface="Avenir"/>
            </a:endParaRPr>
          </a:p>
        </p:txBody>
      </p:sp>
      <p:sp>
        <p:nvSpPr>
          <p:cNvPr id="1115" name="Google Shape;1115;p116"/>
          <p:cNvSpPr/>
          <p:nvPr/>
        </p:nvSpPr>
        <p:spPr>
          <a:xfrm>
            <a:off x="3381475" y="1832947"/>
            <a:ext cx="2196900" cy="1539300"/>
          </a:xfrm>
          <a:prstGeom prst="triangle">
            <a:avLst>
              <a:gd name="adj" fmla="val 50406"/>
            </a:avLst>
          </a:prstGeom>
          <a:noFill/>
          <a:ln w="38100" cap="flat" cmpd="sng">
            <a:solidFill>
              <a:srgbClr val="00ADD2"/>
            </a:solidFill>
            <a:prstDash val="dot"/>
            <a:round/>
            <a:headEnd type="none" w="sm" len="sm"/>
            <a:tailEnd type="none" w="sm" len="sm"/>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fi" sz="1100" b="1" i="1"/>
              <a:t>Digital Twin of Mobility</a:t>
            </a:r>
            <a:endParaRPr sz="1100" b="1" i="1" u="none" strike="noStrike" cap="none">
              <a:solidFill>
                <a:srgbClr val="000000"/>
              </a:solidFill>
              <a:latin typeface="Arial"/>
              <a:ea typeface="Arial"/>
              <a:cs typeface="Arial"/>
              <a:sym typeface="Arial"/>
            </a:endParaRPr>
          </a:p>
        </p:txBody>
      </p:sp>
      <p:sp>
        <p:nvSpPr>
          <p:cNvPr id="1116" name="Google Shape;1116;p116"/>
          <p:cNvSpPr txBox="1"/>
          <p:nvPr/>
        </p:nvSpPr>
        <p:spPr>
          <a:xfrm>
            <a:off x="281088" y="3569925"/>
            <a:ext cx="1788300" cy="17081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i" sz="900" b="1" dirty="0">
                <a:solidFill>
                  <a:schemeClr val="dk1"/>
                </a:solidFill>
                <a:latin typeface="Avenir"/>
                <a:ea typeface="Avenir"/>
                <a:cs typeface="Avenir"/>
                <a:sym typeface="Avenir"/>
              </a:rPr>
              <a:t>Traffic flows: quantities, directions, types, lead times. Based on data analysis:</a:t>
            </a:r>
            <a:endParaRPr sz="900" b="1" dirty="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solidFill>
                  <a:schemeClr val="dk1"/>
                </a:solidFill>
                <a:latin typeface="Avenir"/>
                <a:ea typeface="Avenir"/>
                <a:cs typeface="Avenir"/>
                <a:sym typeface="Avenir"/>
              </a:rPr>
              <a:t>→ examination of the impact of maintenance measures in an urban environment</a:t>
            </a:r>
            <a:endParaRPr sz="800" dirty="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solidFill>
                  <a:schemeClr val="dk1"/>
                </a:solidFill>
                <a:latin typeface="Avenir"/>
                <a:ea typeface="Avenir"/>
                <a:cs typeface="Avenir"/>
                <a:sym typeface="Avenir"/>
              </a:rPr>
              <a:t>→ support for traffic planning purposes</a:t>
            </a:r>
            <a:endParaRPr sz="800" dirty="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solidFill>
                  <a:schemeClr val="dk1"/>
                </a:solidFill>
                <a:latin typeface="Avenir"/>
                <a:ea typeface="Avenir"/>
                <a:cs typeface="Avenir"/>
                <a:sym typeface="Avenir"/>
              </a:rPr>
              <a:t>→ simulation of the changing traffic environment, anticipation</a:t>
            </a:r>
            <a:endParaRPr sz="800" dirty="0">
              <a:solidFill>
                <a:schemeClr val="dk1"/>
              </a:solidFill>
              <a:latin typeface="Avenir"/>
              <a:ea typeface="Avenir"/>
              <a:cs typeface="Avenir"/>
              <a:sym typeface="Avenir"/>
            </a:endParaRPr>
          </a:p>
          <a:p>
            <a:pPr marL="0" lvl="0" indent="0" algn="l" rtl="0">
              <a:spcBef>
                <a:spcPts val="0"/>
              </a:spcBef>
              <a:spcAft>
                <a:spcPts val="0"/>
              </a:spcAft>
              <a:buNone/>
            </a:pPr>
            <a:endParaRPr sz="800" b="1" dirty="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sz="800" dirty="0">
              <a:solidFill>
                <a:schemeClr val="dk1"/>
              </a:solidFill>
              <a:latin typeface="Avenir"/>
              <a:ea typeface="Avenir"/>
              <a:cs typeface="Avenir"/>
              <a:sym typeface="Avenir"/>
            </a:endParaRPr>
          </a:p>
        </p:txBody>
      </p:sp>
      <p:sp>
        <p:nvSpPr>
          <p:cNvPr id="1117" name="Google Shape;1117;p116"/>
          <p:cNvSpPr txBox="1"/>
          <p:nvPr/>
        </p:nvSpPr>
        <p:spPr>
          <a:xfrm>
            <a:off x="2177150" y="3871835"/>
            <a:ext cx="1902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i" sz="900" b="1" dirty="0">
                <a:solidFill>
                  <a:schemeClr val="dk1"/>
                </a:solidFill>
                <a:latin typeface="Avenir"/>
                <a:ea typeface="Avenir"/>
                <a:cs typeface="Avenir"/>
                <a:sym typeface="Avenir"/>
              </a:rPr>
              <a:t>Microclimate data: temperature, humidity, dew point.</a:t>
            </a:r>
            <a:endParaRPr sz="900" b="1" dirty="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solidFill>
                  <a:schemeClr val="dk1"/>
                </a:solidFill>
                <a:latin typeface="Avenir"/>
                <a:ea typeface="Avenir"/>
                <a:cs typeface="Avenir"/>
                <a:sym typeface="Avenir"/>
              </a:rPr>
              <a:t>→ real-time situational data</a:t>
            </a:r>
            <a:endParaRPr sz="800" dirty="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solidFill>
                  <a:schemeClr val="dk1"/>
                </a:solidFill>
                <a:latin typeface="Avenir"/>
                <a:ea typeface="Avenir"/>
                <a:cs typeface="Avenir"/>
                <a:sym typeface="Avenir"/>
              </a:rPr>
              <a:t>→ forecast modeling</a:t>
            </a:r>
            <a:endParaRPr sz="800" dirty="0">
              <a:solidFill>
                <a:schemeClr val="dk1"/>
              </a:solidFill>
              <a:latin typeface="Avenir"/>
              <a:ea typeface="Avenir"/>
              <a:cs typeface="Avenir"/>
              <a:sym typeface="Avenir"/>
            </a:endParaRPr>
          </a:p>
          <a:p>
            <a:pPr marL="0" lvl="0" indent="0" algn="l" rtl="0">
              <a:spcBef>
                <a:spcPts val="0"/>
              </a:spcBef>
              <a:spcAft>
                <a:spcPts val="0"/>
              </a:spcAft>
              <a:buNone/>
            </a:pPr>
            <a:r>
              <a:rPr lang="fi" sz="800" dirty="0">
                <a:solidFill>
                  <a:schemeClr val="dk1"/>
                </a:solidFill>
                <a:latin typeface="Avenir"/>
                <a:ea typeface="Avenir"/>
                <a:cs typeface="Avenir"/>
                <a:sym typeface="Avenir"/>
              </a:rPr>
              <a:t>→ analyzes based on the desired weightings as a basis for situational assessments of maintenance work, for work planning and prioritization</a:t>
            </a:r>
            <a:endParaRPr dirty="0">
              <a:latin typeface="Avenir"/>
              <a:ea typeface="Avenir"/>
              <a:cs typeface="Avenir"/>
              <a:sym typeface="Avenir"/>
            </a:endParaRPr>
          </a:p>
        </p:txBody>
      </p:sp>
      <p:sp>
        <p:nvSpPr>
          <p:cNvPr id="1118" name="Google Shape;1118;p116"/>
          <p:cNvSpPr txBox="1"/>
          <p:nvPr/>
        </p:nvSpPr>
        <p:spPr>
          <a:xfrm>
            <a:off x="4104896" y="3836831"/>
            <a:ext cx="2421000" cy="135418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i" sz="900" b="1" dirty="0">
                <a:latin typeface="Avenir"/>
                <a:ea typeface="Avenir"/>
                <a:cs typeface="Avenir"/>
                <a:sym typeface="Avenir"/>
              </a:rPr>
              <a:t>The real-time effect of maintenance measures on local air quality, as well as reference values for fixed measuring points in the area.</a:t>
            </a:r>
            <a:endParaRPr sz="900" b="1"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latin typeface="Avenir"/>
                <a:ea typeface="Avenir"/>
                <a:cs typeface="Avenir"/>
                <a:sym typeface="Avenir"/>
              </a:rPr>
              <a:t>→ utilization of mobile fleet for data collection at city level</a:t>
            </a:r>
            <a:endParaRPr sz="800"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latin typeface="Avenir"/>
                <a:ea typeface="Avenir"/>
                <a:cs typeface="Avenir"/>
                <a:sym typeface="Avenir"/>
              </a:rPr>
              <a:t>→ identifying and monitoring factors affecting air quality</a:t>
            </a:r>
            <a:endParaRPr sz="800" dirty="0">
              <a:latin typeface="Avenir"/>
              <a:ea typeface="Avenir"/>
              <a:cs typeface="Avenir"/>
              <a:sym typeface="Avenir"/>
            </a:endParaRPr>
          </a:p>
          <a:p>
            <a:pPr marL="0" lvl="0" indent="0" algn="l" rtl="0">
              <a:spcBef>
                <a:spcPts val="0"/>
              </a:spcBef>
              <a:spcAft>
                <a:spcPts val="0"/>
              </a:spcAft>
              <a:buNone/>
            </a:pPr>
            <a:r>
              <a:rPr lang="fi" sz="800" dirty="0">
                <a:latin typeface="Avenir"/>
                <a:ea typeface="Avenir"/>
                <a:cs typeface="Avenir"/>
                <a:sym typeface="Avenir"/>
              </a:rPr>
              <a:t>→ optimization of measures and processes</a:t>
            </a:r>
            <a:endParaRPr sz="800" dirty="0">
              <a:latin typeface="Avenir"/>
              <a:ea typeface="Avenir"/>
              <a:cs typeface="Avenir"/>
              <a:sym typeface="Avenir"/>
            </a:endParaRPr>
          </a:p>
        </p:txBody>
      </p:sp>
      <p:sp>
        <p:nvSpPr>
          <p:cNvPr id="1119" name="Google Shape;1119;p116"/>
          <p:cNvSpPr/>
          <p:nvPr/>
        </p:nvSpPr>
        <p:spPr>
          <a:xfrm>
            <a:off x="3910600" y="3459143"/>
            <a:ext cx="1162500" cy="345000"/>
          </a:xfrm>
          <a:prstGeom prst="roundRect">
            <a:avLst>
              <a:gd name="adj" fmla="val 16667"/>
            </a:avLst>
          </a:prstGeom>
          <a:solidFill>
            <a:srgbClr val="D5A6BD"/>
          </a:solidFill>
          <a:ln w="952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100" b="1"/>
              <a:t>Analyses &amp; impact</a:t>
            </a:r>
            <a:endParaRPr sz="1100" b="1"/>
          </a:p>
        </p:txBody>
      </p:sp>
      <p:sp>
        <p:nvSpPr>
          <p:cNvPr id="1120" name="Google Shape;1120;p116"/>
          <p:cNvSpPr/>
          <p:nvPr/>
        </p:nvSpPr>
        <p:spPr>
          <a:xfrm>
            <a:off x="2494650" y="3045308"/>
            <a:ext cx="1162500" cy="345000"/>
          </a:xfrm>
          <a:prstGeom prst="roundRect">
            <a:avLst>
              <a:gd name="adj" fmla="val 16667"/>
            </a:avLst>
          </a:prstGeom>
          <a:solidFill>
            <a:schemeClr val="lt1"/>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b="1">
                <a:solidFill>
                  <a:srgbClr val="666666"/>
                </a:solidFill>
              </a:rPr>
              <a:t>Traffic</a:t>
            </a:r>
            <a:endParaRPr sz="1200" b="1">
              <a:solidFill>
                <a:srgbClr val="666666"/>
              </a:solidFill>
            </a:endParaRPr>
          </a:p>
        </p:txBody>
      </p:sp>
      <p:sp>
        <p:nvSpPr>
          <p:cNvPr id="1121" name="Google Shape;1121;p116"/>
          <p:cNvSpPr/>
          <p:nvPr/>
        </p:nvSpPr>
        <p:spPr>
          <a:xfrm>
            <a:off x="3959625" y="1650170"/>
            <a:ext cx="1162500" cy="345000"/>
          </a:xfrm>
          <a:prstGeom prst="roundRect">
            <a:avLst>
              <a:gd name="adj" fmla="val 16667"/>
            </a:avLst>
          </a:prstGeom>
          <a:solidFill>
            <a:schemeClr val="lt1"/>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b="1">
                <a:solidFill>
                  <a:srgbClr val="666666"/>
                </a:solidFill>
              </a:rPr>
              <a:t>Conditions</a:t>
            </a:r>
            <a:endParaRPr sz="1200" b="1">
              <a:solidFill>
                <a:srgbClr val="666666"/>
              </a:solidFill>
            </a:endParaRPr>
          </a:p>
        </p:txBody>
      </p:sp>
      <p:sp>
        <p:nvSpPr>
          <p:cNvPr id="1122" name="Google Shape;1122;p116"/>
          <p:cNvSpPr/>
          <p:nvPr/>
        </p:nvSpPr>
        <p:spPr>
          <a:xfrm>
            <a:off x="5362962" y="3045308"/>
            <a:ext cx="1284300" cy="345000"/>
          </a:xfrm>
          <a:prstGeom prst="roundRect">
            <a:avLst>
              <a:gd name="adj" fmla="val 16667"/>
            </a:avLst>
          </a:prstGeom>
          <a:solidFill>
            <a:schemeClr val="lt1"/>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b="1">
                <a:solidFill>
                  <a:srgbClr val="666666"/>
                </a:solidFill>
              </a:rPr>
              <a:t>Infrastructure</a:t>
            </a:r>
            <a:endParaRPr sz="1200" b="1">
              <a:solidFill>
                <a:srgbClr val="666666"/>
              </a:solidFill>
            </a:endParaRPr>
          </a:p>
        </p:txBody>
      </p:sp>
      <p:sp>
        <p:nvSpPr>
          <p:cNvPr id="1123" name="Google Shape;1123;p116"/>
          <p:cNvSpPr/>
          <p:nvPr/>
        </p:nvSpPr>
        <p:spPr>
          <a:xfrm rot="-4152353">
            <a:off x="932012" y="1994274"/>
            <a:ext cx="1640780" cy="1463987"/>
          </a:xfrm>
          <a:custGeom>
            <a:avLst/>
            <a:gdLst/>
            <a:ahLst/>
            <a:cxnLst/>
            <a:rect l="l" t="t" r="r" b="b"/>
            <a:pathLst>
              <a:path w="2588866" h="2309917" extrusionOk="0">
                <a:moveTo>
                  <a:pt x="111865" y="1525"/>
                </a:moveTo>
                <a:cubicBezTo>
                  <a:pt x="123802" y="6023"/>
                  <a:pt x="129736" y="17908"/>
                  <a:pt x="125234" y="29794"/>
                </a:cubicBezTo>
                <a:cubicBezTo>
                  <a:pt x="71553" y="169959"/>
                  <a:pt x="44746" y="319119"/>
                  <a:pt x="44746" y="469778"/>
                </a:cubicBezTo>
                <a:cubicBezTo>
                  <a:pt x="44746" y="1064705"/>
                  <a:pt x="468263" y="1580715"/>
                  <a:pt x="1051324" y="1695502"/>
                </a:cubicBezTo>
                <a:cubicBezTo>
                  <a:pt x="1204933" y="1725377"/>
                  <a:pt x="1316730" y="1861045"/>
                  <a:pt x="1316730" y="2016095"/>
                </a:cubicBezTo>
                <a:lnTo>
                  <a:pt x="1316730" y="2233892"/>
                </a:lnTo>
                <a:lnTo>
                  <a:pt x="1433096" y="2117498"/>
                </a:lnTo>
                <a:cubicBezTo>
                  <a:pt x="1442032" y="2108610"/>
                  <a:pt x="1455469" y="2108610"/>
                  <a:pt x="1464405" y="2117498"/>
                </a:cubicBezTo>
                <a:cubicBezTo>
                  <a:pt x="1473340" y="2126492"/>
                  <a:pt x="1473340" y="2139877"/>
                  <a:pt x="1464405" y="2148872"/>
                </a:cubicBezTo>
                <a:lnTo>
                  <a:pt x="1309295" y="2303921"/>
                </a:lnTo>
                <a:cubicBezTo>
                  <a:pt x="1307794" y="2305420"/>
                  <a:pt x="1304861" y="2306919"/>
                  <a:pt x="1301860" y="2308418"/>
                </a:cubicBezTo>
                <a:cubicBezTo>
                  <a:pt x="1300359" y="2309917"/>
                  <a:pt x="1295857" y="2309917"/>
                  <a:pt x="1294425" y="2309917"/>
                </a:cubicBezTo>
                <a:cubicBezTo>
                  <a:pt x="1292924" y="2309917"/>
                  <a:pt x="1289923" y="2309917"/>
                  <a:pt x="1286922" y="2308418"/>
                </a:cubicBezTo>
                <a:cubicBezTo>
                  <a:pt x="1283920" y="2308418"/>
                  <a:pt x="1280987" y="2305420"/>
                  <a:pt x="1279487" y="2303921"/>
                </a:cubicBezTo>
                <a:lnTo>
                  <a:pt x="1124377" y="2148872"/>
                </a:lnTo>
                <a:cubicBezTo>
                  <a:pt x="1115441" y="2139877"/>
                  <a:pt x="1115441" y="2126492"/>
                  <a:pt x="1124377" y="2117498"/>
                </a:cubicBezTo>
                <a:cubicBezTo>
                  <a:pt x="1133312" y="2108610"/>
                  <a:pt x="1146750" y="2108610"/>
                  <a:pt x="1155685" y="2117498"/>
                </a:cubicBezTo>
                <a:lnTo>
                  <a:pt x="1272052" y="2233892"/>
                </a:lnTo>
                <a:lnTo>
                  <a:pt x="1272052" y="2016095"/>
                </a:lnTo>
                <a:cubicBezTo>
                  <a:pt x="1272052" y="1883425"/>
                  <a:pt x="1175125" y="1767138"/>
                  <a:pt x="1042388" y="1740261"/>
                </a:cubicBezTo>
                <a:cubicBezTo>
                  <a:pt x="438455" y="1622475"/>
                  <a:pt x="0" y="1087084"/>
                  <a:pt x="0" y="471277"/>
                </a:cubicBezTo>
                <a:cubicBezTo>
                  <a:pt x="0" y="314622"/>
                  <a:pt x="28307" y="161072"/>
                  <a:pt x="83489" y="14910"/>
                </a:cubicBezTo>
                <a:cubicBezTo>
                  <a:pt x="87991" y="3024"/>
                  <a:pt x="99928" y="-2972"/>
                  <a:pt x="111865" y="1525"/>
                </a:cubicBezTo>
                <a:close/>
                <a:moveTo>
                  <a:pt x="2478427" y="1495"/>
                </a:moveTo>
                <a:cubicBezTo>
                  <a:pt x="2488862" y="-2997"/>
                  <a:pt x="2502286" y="2965"/>
                  <a:pt x="2506742" y="14890"/>
                </a:cubicBezTo>
                <a:cubicBezTo>
                  <a:pt x="2561963" y="161004"/>
                  <a:pt x="2590279" y="314631"/>
                  <a:pt x="2588812" y="471199"/>
                </a:cubicBezTo>
                <a:cubicBezTo>
                  <a:pt x="2588812" y="799282"/>
                  <a:pt x="2466525" y="1112418"/>
                  <a:pt x="2242821" y="1352538"/>
                </a:cubicBezTo>
                <a:cubicBezTo>
                  <a:pt x="2020640" y="1591188"/>
                  <a:pt x="1719378" y="1735831"/>
                  <a:pt x="1395780" y="1761150"/>
                </a:cubicBezTo>
                <a:cubicBezTo>
                  <a:pt x="1395780" y="1761150"/>
                  <a:pt x="1394313" y="1761150"/>
                  <a:pt x="1394313" y="1761150"/>
                </a:cubicBezTo>
                <a:cubicBezTo>
                  <a:pt x="1382355" y="1761150"/>
                  <a:pt x="1373387" y="1752166"/>
                  <a:pt x="1371920" y="1740242"/>
                </a:cubicBezTo>
                <a:cubicBezTo>
                  <a:pt x="1371920" y="1728317"/>
                  <a:pt x="1380889" y="1717863"/>
                  <a:pt x="1392790" y="1716393"/>
                </a:cubicBezTo>
                <a:cubicBezTo>
                  <a:pt x="1705953" y="1692544"/>
                  <a:pt x="1996780" y="1552393"/>
                  <a:pt x="2211516" y="1321257"/>
                </a:cubicBezTo>
                <a:cubicBezTo>
                  <a:pt x="2426252" y="1088569"/>
                  <a:pt x="2545549" y="785887"/>
                  <a:pt x="2545549" y="469729"/>
                </a:cubicBezTo>
                <a:cubicBezTo>
                  <a:pt x="2545549" y="319123"/>
                  <a:pt x="2518700" y="171458"/>
                  <a:pt x="2465002" y="29836"/>
                </a:cubicBezTo>
                <a:cubicBezTo>
                  <a:pt x="2460546" y="19382"/>
                  <a:pt x="2466525" y="5987"/>
                  <a:pt x="2478427" y="1495"/>
                </a:cubicBezTo>
                <a:close/>
              </a:path>
            </a:pathLst>
          </a:custGeom>
          <a:solidFill>
            <a:srgbClr val="FF5000"/>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24" name="Google Shape;1124;p116"/>
          <p:cNvSpPr/>
          <p:nvPr/>
        </p:nvSpPr>
        <p:spPr>
          <a:xfrm rot="-2402231">
            <a:off x="1927930" y="576025"/>
            <a:ext cx="1639963" cy="1463258"/>
          </a:xfrm>
          <a:custGeom>
            <a:avLst/>
            <a:gdLst/>
            <a:ahLst/>
            <a:cxnLst/>
            <a:rect l="l" t="t" r="r" b="b"/>
            <a:pathLst>
              <a:path w="2588866" h="2309917" extrusionOk="0">
                <a:moveTo>
                  <a:pt x="111865" y="1525"/>
                </a:moveTo>
                <a:cubicBezTo>
                  <a:pt x="123802" y="6023"/>
                  <a:pt x="129736" y="17908"/>
                  <a:pt x="125234" y="29794"/>
                </a:cubicBezTo>
                <a:cubicBezTo>
                  <a:pt x="71553" y="169959"/>
                  <a:pt x="44746" y="319119"/>
                  <a:pt x="44746" y="469778"/>
                </a:cubicBezTo>
                <a:cubicBezTo>
                  <a:pt x="44746" y="1064705"/>
                  <a:pt x="468263" y="1580715"/>
                  <a:pt x="1051324" y="1695502"/>
                </a:cubicBezTo>
                <a:cubicBezTo>
                  <a:pt x="1204933" y="1725377"/>
                  <a:pt x="1316730" y="1861045"/>
                  <a:pt x="1316730" y="2016095"/>
                </a:cubicBezTo>
                <a:lnTo>
                  <a:pt x="1316730" y="2233892"/>
                </a:lnTo>
                <a:lnTo>
                  <a:pt x="1433096" y="2117498"/>
                </a:lnTo>
                <a:cubicBezTo>
                  <a:pt x="1442032" y="2108610"/>
                  <a:pt x="1455469" y="2108610"/>
                  <a:pt x="1464405" y="2117498"/>
                </a:cubicBezTo>
                <a:cubicBezTo>
                  <a:pt x="1473340" y="2126492"/>
                  <a:pt x="1473340" y="2139877"/>
                  <a:pt x="1464405" y="2148872"/>
                </a:cubicBezTo>
                <a:lnTo>
                  <a:pt x="1309295" y="2303921"/>
                </a:lnTo>
                <a:cubicBezTo>
                  <a:pt x="1307794" y="2305420"/>
                  <a:pt x="1304861" y="2306919"/>
                  <a:pt x="1301860" y="2308418"/>
                </a:cubicBezTo>
                <a:cubicBezTo>
                  <a:pt x="1300359" y="2309917"/>
                  <a:pt x="1295857" y="2309917"/>
                  <a:pt x="1294425" y="2309917"/>
                </a:cubicBezTo>
                <a:cubicBezTo>
                  <a:pt x="1292924" y="2309917"/>
                  <a:pt x="1289923" y="2309917"/>
                  <a:pt x="1286922" y="2308418"/>
                </a:cubicBezTo>
                <a:cubicBezTo>
                  <a:pt x="1283920" y="2308418"/>
                  <a:pt x="1280987" y="2305420"/>
                  <a:pt x="1279487" y="2303921"/>
                </a:cubicBezTo>
                <a:lnTo>
                  <a:pt x="1124377" y="2148872"/>
                </a:lnTo>
                <a:cubicBezTo>
                  <a:pt x="1115441" y="2139877"/>
                  <a:pt x="1115441" y="2126492"/>
                  <a:pt x="1124377" y="2117498"/>
                </a:cubicBezTo>
                <a:cubicBezTo>
                  <a:pt x="1133312" y="2108610"/>
                  <a:pt x="1146750" y="2108610"/>
                  <a:pt x="1155685" y="2117498"/>
                </a:cubicBezTo>
                <a:lnTo>
                  <a:pt x="1272052" y="2233892"/>
                </a:lnTo>
                <a:lnTo>
                  <a:pt x="1272052" y="2016095"/>
                </a:lnTo>
                <a:cubicBezTo>
                  <a:pt x="1272052" y="1883425"/>
                  <a:pt x="1175125" y="1767138"/>
                  <a:pt x="1042388" y="1740261"/>
                </a:cubicBezTo>
                <a:cubicBezTo>
                  <a:pt x="438455" y="1622475"/>
                  <a:pt x="0" y="1087084"/>
                  <a:pt x="0" y="471277"/>
                </a:cubicBezTo>
                <a:cubicBezTo>
                  <a:pt x="0" y="314622"/>
                  <a:pt x="28307" y="161072"/>
                  <a:pt x="83489" y="14910"/>
                </a:cubicBezTo>
                <a:cubicBezTo>
                  <a:pt x="87991" y="3024"/>
                  <a:pt x="99928" y="-2972"/>
                  <a:pt x="111865" y="1525"/>
                </a:cubicBezTo>
                <a:close/>
                <a:moveTo>
                  <a:pt x="2478427" y="1495"/>
                </a:moveTo>
                <a:cubicBezTo>
                  <a:pt x="2488862" y="-2997"/>
                  <a:pt x="2502286" y="2965"/>
                  <a:pt x="2506742" y="14890"/>
                </a:cubicBezTo>
                <a:cubicBezTo>
                  <a:pt x="2561963" y="161004"/>
                  <a:pt x="2590279" y="314631"/>
                  <a:pt x="2588812" y="471199"/>
                </a:cubicBezTo>
                <a:cubicBezTo>
                  <a:pt x="2588812" y="799282"/>
                  <a:pt x="2466525" y="1112418"/>
                  <a:pt x="2242821" y="1352538"/>
                </a:cubicBezTo>
                <a:cubicBezTo>
                  <a:pt x="2020640" y="1591188"/>
                  <a:pt x="1719378" y="1735831"/>
                  <a:pt x="1395780" y="1761150"/>
                </a:cubicBezTo>
                <a:cubicBezTo>
                  <a:pt x="1395780" y="1761150"/>
                  <a:pt x="1394313" y="1761150"/>
                  <a:pt x="1394313" y="1761150"/>
                </a:cubicBezTo>
                <a:cubicBezTo>
                  <a:pt x="1382355" y="1761150"/>
                  <a:pt x="1373387" y="1752166"/>
                  <a:pt x="1371920" y="1740242"/>
                </a:cubicBezTo>
                <a:cubicBezTo>
                  <a:pt x="1371920" y="1728317"/>
                  <a:pt x="1380889" y="1717863"/>
                  <a:pt x="1392790" y="1716393"/>
                </a:cubicBezTo>
                <a:cubicBezTo>
                  <a:pt x="1705953" y="1692544"/>
                  <a:pt x="1996780" y="1552393"/>
                  <a:pt x="2211516" y="1321257"/>
                </a:cubicBezTo>
                <a:cubicBezTo>
                  <a:pt x="2426252" y="1088569"/>
                  <a:pt x="2545549" y="785887"/>
                  <a:pt x="2545549" y="469729"/>
                </a:cubicBezTo>
                <a:cubicBezTo>
                  <a:pt x="2545549" y="319123"/>
                  <a:pt x="2518700" y="171458"/>
                  <a:pt x="2465002" y="29836"/>
                </a:cubicBezTo>
                <a:cubicBezTo>
                  <a:pt x="2460546" y="19382"/>
                  <a:pt x="2466525" y="5987"/>
                  <a:pt x="2478427" y="1495"/>
                </a:cubicBezTo>
                <a:close/>
              </a:path>
            </a:pathLst>
          </a:custGeom>
          <a:solidFill>
            <a:srgbClr val="00A896"/>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25" name="Google Shape;1125;p116"/>
          <p:cNvSpPr/>
          <p:nvPr/>
        </p:nvSpPr>
        <p:spPr>
          <a:xfrm>
            <a:off x="3627248" y="279374"/>
            <a:ext cx="1786318" cy="1276229"/>
          </a:xfrm>
          <a:custGeom>
            <a:avLst/>
            <a:gdLst/>
            <a:ahLst/>
            <a:cxnLst/>
            <a:rect l="l" t="t" r="r" b="b"/>
            <a:pathLst>
              <a:path w="2588866" h="2309917" extrusionOk="0">
                <a:moveTo>
                  <a:pt x="111865" y="1525"/>
                </a:moveTo>
                <a:cubicBezTo>
                  <a:pt x="123802" y="6023"/>
                  <a:pt x="129736" y="17908"/>
                  <a:pt x="125234" y="29794"/>
                </a:cubicBezTo>
                <a:cubicBezTo>
                  <a:pt x="71553" y="169959"/>
                  <a:pt x="44746" y="319119"/>
                  <a:pt x="44746" y="469778"/>
                </a:cubicBezTo>
                <a:cubicBezTo>
                  <a:pt x="44746" y="1064705"/>
                  <a:pt x="468263" y="1580715"/>
                  <a:pt x="1051324" y="1695502"/>
                </a:cubicBezTo>
                <a:cubicBezTo>
                  <a:pt x="1204933" y="1725377"/>
                  <a:pt x="1316730" y="1861045"/>
                  <a:pt x="1316730" y="2016095"/>
                </a:cubicBezTo>
                <a:lnTo>
                  <a:pt x="1316730" y="2233892"/>
                </a:lnTo>
                <a:lnTo>
                  <a:pt x="1433096" y="2117498"/>
                </a:lnTo>
                <a:cubicBezTo>
                  <a:pt x="1442032" y="2108610"/>
                  <a:pt x="1455469" y="2108610"/>
                  <a:pt x="1464405" y="2117498"/>
                </a:cubicBezTo>
                <a:cubicBezTo>
                  <a:pt x="1473340" y="2126492"/>
                  <a:pt x="1473340" y="2139877"/>
                  <a:pt x="1464405" y="2148872"/>
                </a:cubicBezTo>
                <a:lnTo>
                  <a:pt x="1309295" y="2303921"/>
                </a:lnTo>
                <a:cubicBezTo>
                  <a:pt x="1307794" y="2305420"/>
                  <a:pt x="1304861" y="2306919"/>
                  <a:pt x="1301860" y="2308418"/>
                </a:cubicBezTo>
                <a:cubicBezTo>
                  <a:pt x="1300359" y="2309917"/>
                  <a:pt x="1295857" y="2309917"/>
                  <a:pt x="1294425" y="2309917"/>
                </a:cubicBezTo>
                <a:cubicBezTo>
                  <a:pt x="1292924" y="2309917"/>
                  <a:pt x="1289923" y="2309917"/>
                  <a:pt x="1286922" y="2308418"/>
                </a:cubicBezTo>
                <a:cubicBezTo>
                  <a:pt x="1283920" y="2308418"/>
                  <a:pt x="1280987" y="2305420"/>
                  <a:pt x="1279487" y="2303921"/>
                </a:cubicBezTo>
                <a:lnTo>
                  <a:pt x="1124377" y="2148872"/>
                </a:lnTo>
                <a:cubicBezTo>
                  <a:pt x="1115441" y="2139877"/>
                  <a:pt x="1115441" y="2126492"/>
                  <a:pt x="1124377" y="2117498"/>
                </a:cubicBezTo>
                <a:cubicBezTo>
                  <a:pt x="1133312" y="2108610"/>
                  <a:pt x="1146750" y="2108610"/>
                  <a:pt x="1155685" y="2117498"/>
                </a:cubicBezTo>
                <a:lnTo>
                  <a:pt x="1272052" y="2233892"/>
                </a:lnTo>
                <a:lnTo>
                  <a:pt x="1272052" y="2016095"/>
                </a:lnTo>
                <a:cubicBezTo>
                  <a:pt x="1272052" y="1883425"/>
                  <a:pt x="1175125" y="1767138"/>
                  <a:pt x="1042388" y="1740261"/>
                </a:cubicBezTo>
                <a:cubicBezTo>
                  <a:pt x="438455" y="1622475"/>
                  <a:pt x="0" y="1087084"/>
                  <a:pt x="0" y="471277"/>
                </a:cubicBezTo>
                <a:cubicBezTo>
                  <a:pt x="0" y="314622"/>
                  <a:pt x="28307" y="161072"/>
                  <a:pt x="83489" y="14910"/>
                </a:cubicBezTo>
                <a:cubicBezTo>
                  <a:pt x="87991" y="3024"/>
                  <a:pt x="99928" y="-2972"/>
                  <a:pt x="111865" y="1525"/>
                </a:cubicBezTo>
                <a:close/>
                <a:moveTo>
                  <a:pt x="2478427" y="1495"/>
                </a:moveTo>
                <a:cubicBezTo>
                  <a:pt x="2488862" y="-2997"/>
                  <a:pt x="2502286" y="2965"/>
                  <a:pt x="2506742" y="14890"/>
                </a:cubicBezTo>
                <a:cubicBezTo>
                  <a:pt x="2561963" y="161004"/>
                  <a:pt x="2590279" y="314631"/>
                  <a:pt x="2588812" y="471199"/>
                </a:cubicBezTo>
                <a:cubicBezTo>
                  <a:pt x="2588812" y="799282"/>
                  <a:pt x="2466525" y="1112418"/>
                  <a:pt x="2242821" y="1352538"/>
                </a:cubicBezTo>
                <a:cubicBezTo>
                  <a:pt x="2020640" y="1591188"/>
                  <a:pt x="1719378" y="1735831"/>
                  <a:pt x="1395780" y="1761150"/>
                </a:cubicBezTo>
                <a:cubicBezTo>
                  <a:pt x="1395780" y="1761150"/>
                  <a:pt x="1394313" y="1761150"/>
                  <a:pt x="1394313" y="1761150"/>
                </a:cubicBezTo>
                <a:cubicBezTo>
                  <a:pt x="1382355" y="1761150"/>
                  <a:pt x="1373387" y="1752166"/>
                  <a:pt x="1371920" y="1740242"/>
                </a:cubicBezTo>
                <a:cubicBezTo>
                  <a:pt x="1371920" y="1728317"/>
                  <a:pt x="1380889" y="1717863"/>
                  <a:pt x="1392790" y="1716393"/>
                </a:cubicBezTo>
                <a:cubicBezTo>
                  <a:pt x="1705953" y="1692544"/>
                  <a:pt x="1996780" y="1552393"/>
                  <a:pt x="2211516" y="1321257"/>
                </a:cubicBezTo>
                <a:cubicBezTo>
                  <a:pt x="2426252" y="1088569"/>
                  <a:pt x="2545549" y="785887"/>
                  <a:pt x="2545549" y="469729"/>
                </a:cubicBezTo>
                <a:cubicBezTo>
                  <a:pt x="2545549" y="319123"/>
                  <a:pt x="2518700" y="171458"/>
                  <a:pt x="2465002" y="29836"/>
                </a:cubicBezTo>
                <a:cubicBezTo>
                  <a:pt x="2460546" y="19382"/>
                  <a:pt x="2466525" y="5987"/>
                  <a:pt x="2478427" y="1495"/>
                </a:cubicBezTo>
                <a:close/>
              </a:path>
            </a:pathLst>
          </a:custGeom>
          <a:solidFill>
            <a:srgbClr val="00A896"/>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26" name="Google Shape;1126;p116"/>
          <p:cNvSpPr/>
          <p:nvPr/>
        </p:nvSpPr>
        <p:spPr>
          <a:xfrm rot="2700000">
            <a:off x="5513615" y="719550"/>
            <a:ext cx="1638391" cy="1461855"/>
          </a:xfrm>
          <a:custGeom>
            <a:avLst/>
            <a:gdLst/>
            <a:ahLst/>
            <a:cxnLst/>
            <a:rect l="l" t="t" r="r" b="b"/>
            <a:pathLst>
              <a:path w="2588866" h="2309917" extrusionOk="0">
                <a:moveTo>
                  <a:pt x="111865" y="1525"/>
                </a:moveTo>
                <a:cubicBezTo>
                  <a:pt x="123802" y="6023"/>
                  <a:pt x="129736" y="17908"/>
                  <a:pt x="125234" y="29794"/>
                </a:cubicBezTo>
                <a:cubicBezTo>
                  <a:pt x="71553" y="169959"/>
                  <a:pt x="44746" y="319119"/>
                  <a:pt x="44746" y="469778"/>
                </a:cubicBezTo>
                <a:cubicBezTo>
                  <a:pt x="44746" y="1064705"/>
                  <a:pt x="468263" y="1580715"/>
                  <a:pt x="1051324" y="1695502"/>
                </a:cubicBezTo>
                <a:cubicBezTo>
                  <a:pt x="1204933" y="1725377"/>
                  <a:pt x="1316730" y="1861045"/>
                  <a:pt x="1316730" y="2016095"/>
                </a:cubicBezTo>
                <a:lnTo>
                  <a:pt x="1316730" y="2233892"/>
                </a:lnTo>
                <a:lnTo>
                  <a:pt x="1433096" y="2117498"/>
                </a:lnTo>
                <a:cubicBezTo>
                  <a:pt x="1442032" y="2108610"/>
                  <a:pt x="1455469" y="2108610"/>
                  <a:pt x="1464405" y="2117498"/>
                </a:cubicBezTo>
                <a:cubicBezTo>
                  <a:pt x="1473340" y="2126492"/>
                  <a:pt x="1473340" y="2139877"/>
                  <a:pt x="1464405" y="2148872"/>
                </a:cubicBezTo>
                <a:lnTo>
                  <a:pt x="1309295" y="2303921"/>
                </a:lnTo>
                <a:cubicBezTo>
                  <a:pt x="1307794" y="2305420"/>
                  <a:pt x="1304861" y="2306919"/>
                  <a:pt x="1301860" y="2308418"/>
                </a:cubicBezTo>
                <a:cubicBezTo>
                  <a:pt x="1300359" y="2309917"/>
                  <a:pt x="1295857" y="2309917"/>
                  <a:pt x="1294425" y="2309917"/>
                </a:cubicBezTo>
                <a:cubicBezTo>
                  <a:pt x="1292924" y="2309917"/>
                  <a:pt x="1289923" y="2309917"/>
                  <a:pt x="1286922" y="2308418"/>
                </a:cubicBezTo>
                <a:cubicBezTo>
                  <a:pt x="1283920" y="2308418"/>
                  <a:pt x="1280987" y="2305420"/>
                  <a:pt x="1279487" y="2303921"/>
                </a:cubicBezTo>
                <a:lnTo>
                  <a:pt x="1124377" y="2148872"/>
                </a:lnTo>
                <a:cubicBezTo>
                  <a:pt x="1115441" y="2139877"/>
                  <a:pt x="1115441" y="2126492"/>
                  <a:pt x="1124377" y="2117498"/>
                </a:cubicBezTo>
                <a:cubicBezTo>
                  <a:pt x="1133312" y="2108610"/>
                  <a:pt x="1146750" y="2108610"/>
                  <a:pt x="1155685" y="2117498"/>
                </a:cubicBezTo>
                <a:lnTo>
                  <a:pt x="1272052" y="2233892"/>
                </a:lnTo>
                <a:lnTo>
                  <a:pt x="1272052" y="2016095"/>
                </a:lnTo>
                <a:cubicBezTo>
                  <a:pt x="1272052" y="1883425"/>
                  <a:pt x="1175125" y="1767138"/>
                  <a:pt x="1042388" y="1740261"/>
                </a:cubicBezTo>
                <a:cubicBezTo>
                  <a:pt x="438455" y="1622475"/>
                  <a:pt x="0" y="1087084"/>
                  <a:pt x="0" y="471277"/>
                </a:cubicBezTo>
                <a:cubicBezTo>
                  <a:pt x="0" y="314622"/>
                  <a:pt x="28307" y="161072"/>
                  <a:pt x="83489" y="14910"/>
                </a:cubicBezTo>
                <a:cubicBezTo>
                  <a:pt x="87991" y="3024"/>
                  <a:pt x="99928" y="-2972"/>
                  <a:pt x="111865" y="1525"/>
                </a:cubicBezTo>
                <a:close/>
                <a:moveTo>
                  <a:pt x="2478427" y="1495"/>
                </a:moveTo>
                <a:cubicBezTo>
                  <a:pt x="2488862" y="-2997"/>
                  <a:pt x="2502286" y="2965"/>
                  <a:pt x="2506742" y="14890"/>
                </a:cubicBezTo>
                <a:cubicBezTo>
                  <a:pt x="2561963" y="161004"/>
                  <a:pt x="2590279" y="314631"/>
                  <a:pt x="2588812" y="471199"/>
                </a:cubicBezTo>
                <a:cubicBezTo>
                  <a:pt x="2588812" y="799282"/>
                  <a:pt x="2466525" y="1112418"/>
                  <a:pt x="2242821" y="1352538"/>
                </a:cubicBezTo>
                <a:cubicBezTo>
                  <a:pt x="2020640" y="1591188"/>
                  <a:pt x="1719378" y="1735831"/>
                  <a:pt x="1395780" y="1761150"/>
                </a:cubicBezTo>
                <a:cubicBezTo>
                  <a:pt x="1395780" y="1761150"/>
                  <a:pt x="1394313" y="1761150"/>
                  <a:pt x="1394313" y="1761150"/>
                </a:cubicBezTo>
                <a:cubicBezTo>
                  <a:pt x="1382355" y="1761150"/>
                  <a:pt x="1373387" y="1752166"/>
                  <a:pt x="1371920" y="1740242"/>
                </a:cubicBezTo>
                <a:cubicBezTo>
                  <a:pt x="1371920" y="1728317"/>
                  <a:pt x="1380889" y="1717863"/>
                  <a:pt x="1392790" y="1716393"/>
                </a:cubicBezTo>
                <a:cubicBezTo>
                  <a:pt x="1705953" y="1692544"/>
                  <a:pt x="1996780" y="1552393"/>
                  <a:pt x="2211516" y="1321257"/>
                </a:cubicBezTo>
                <a:cubicBezTo>
                  <a:pt x="2426252" y="1088569"/>
                  <a:pt x="2545549" y="785887"/>
                  <a:pt x="2545549" y="469729"/>
                </a:cubicBezTo>
                <a:cubicBezTo>
                  <a:pt x="2545549" y="319123"/>
                  <a:pt x="2518700" y="171458"/>
                  <a:pt x="2465002" y="29836"/>
                </a:cubicBezTo>
                <a:cubicBezTo>
                  <a:pt x="2460546" y="19382"/>
                  <a:pt x="2466525" y="5987"/>
                  <a:pt x="2478427" y="1495"/>
                </a:cubicBezTo>
                <a:close/>
              </a:path>
            </a:pathLst>
          </a:cu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27" name="Google Shape;1127;p116"/>
          <p:cNvSpPr/>
          <p:nvPr/>
        </p:nvSpPr>
        <p:spPr>
          <a:xfrm rot="3885042">
            <a:off x="6582093" y="2222761"/>
            <a:ext cx="1638685" cy="1462118"/>
          </a:xfrm>
          <a:custGeom>
            <a:avLst/>
            <a:gdLst/>
            <a:ahLst/>
            <a:cxnLst/>
            <a:rect l="l" t="t" r="r" b="b"/>
            <a:pathLst>
              <a:path w="2588866" h="2309917" extrusionOk="0">
                <a:moveTo>
                  <a:pt x="111865" y="1525"/>
                </a:moveTo>
                <a:cubicBezTo>
                  <a:pt x="123802" y="6023"/>
                  <a:pt x="129736" y="17908"/>
                  <a:pt x="125234" y="29794"/>
                </a:cubicBezTo>
                <a:cubicBezTo>
                  <a:pt x="71553" y="169959"/>
                  <a:pt x="44746" y="319119"/>
                  <a:pt x="44746" y="469778"/>
                </a:cubicBezTo>
                <a:cubicBezTo>
                  <a:pt x="44746" y="1064705"/>
                  <a:pt x="468263" y="1580715"/>
                  <a:pt x="1051324" y="1695502"/>
                </a:cubicBezTo>
                <a:cubicBezTo>
                  <a:pt x="1204933" y="1725377"/>
                  <a:pt x="1316730" y="1861045"/>
                  <a:pt x="1316730" y="2016095"/>
                </a:cubicBezTo>
                <a:lnTo>
                  <a:pt x="1316730" y="2233892"/>
                </a:lnTo>
                <a:lnTo>
                  <a:pt x="1433096" y="2117498"/>
                </a:lnTo>
                <a:cubicBezTo>
                  <a:pt x="1442032" y="2108610"/>
                  <a:pt x="1455469" y="2108610"/>
                  <a:pt x="1464405" y="2117498"/>
                </a:cubicBezTo>
                <a:cubicBezTo>
                  <a:pt x="1473340" y="2126492"/>
                  <a:pt x="1473340" y="2139877"/>
                  <a:pt x="1464405" y="2148872"/>
                </a:cubicBezTo>
                <a:lnTo>
                  <a:pt x="1309295" y="2303921"/>
                </a:lnTo>
                <a:cubicBezTo>
                  <a:pt x="1307794" y="2305420"/>
                  <a:pt x="1304861" y="2306919"/>
                  <a:pt x="1301860" y="2308418"/>
                </a:cubicBezTo>
                <a:cubicBezTo>
                  <a:pt x="1300359" y="2309917"/>
                  <a:pt x="1295857" y="2309917"/>
                  <a:pt x="1294425" y="2309917"/>
                </a:cubicBezTo>
                <a:cubicBezTo>
                  <a:pt x="1292924" y="2309917"/>
                  <a:pt x="1289923" y="2309917"/>
                  <a:pt x="1286922" y="2308418"/>
                </a:cubicBezTo>
                <a:cubicBezTo>
                  <a:pt x="1283920" y="2308418"/>
                  <a:pt x="1280987" y="2305420"/>
                  <a:pt x="1279487" y="2303921"/>
                </a:cubicBezTo>
                <a:lnTo>
                  <a:pt x="1124377" y="2148872"/>
                </a:lnTo>
                <a:cubicBezTo>
                  <a:pt x="1115441" y="2139877"/>
                  <a:pt x="1115441" y="2126492"/>
                  <a:pt x="1124377" y="2117498"/>
                </a:cubicBezTo>
                <a:cubicBezTo>
                  <a:pt x="1133312" y="2108610"/>
                  <a:pt x="1146750" y="2108610"/>
                  <a:pt x="1155685" y="2117498"/>
                </a:cubicBezTo>
                <a:lnTo>
                  <a:pt x="1272052" y="2233892"/>
                </a:lnTo>
                <a:lnTo>
                  <a:pt x="1272052" y="2016095"/>
                </a:lnTo>
                <a:cubicBezTo>
                  <a:pt x="1272052" y="1883425"/>
                  <a:pt x="1175125" y="1767138"/>
                  <a:pt x="1042388" y="1740261"/>
                </a:cubicBezTo>
                <a:cubicBezTo>
                  <a:pt x="438455" y="1622475"/>
                  <a:pt x="0" y="1087084"/>
                  <a:pt x="0" y="471277"/>
                </a:cubicBezTo>
                <a:cubicBezTo>
                  <a:pt x="0" y="314622"/>
                  <a:pt x="28307" y="161072"/>
                  <a:pt x="83489" y="14910"/>
                </a:cubicBezTo>
                <a:cubicBezTo>
                  <a:pt x="87991" y="3024"/>
                  <a:pt x="99928" y="-2972"/>
                  <a:pt x="111865" y="1525"/>
                </a:cubicBezTo>
                <a:close/>
                <a:moveTo>
                  <a:pt x="2478427" y="1495"/>
                </a:moveTo>
                <a:cubicBezTo>
                  <a:pt x="2488862" y="-2997"/>
                  <a:pt x="2502286" y="2965"/>
                  <a:pt x="2506742" y="14890"/>
                </a:cubicBezTo>
                <a:cubicBezTo>
                  <a:pt x="2561963" y="161004"/>
                  <a:pt x="2590279" y="314631"/>
                  <a:pt x="2588812" y="471199"/>
                </a:cubicBezTo>
                <a:cubicBezTo>
                  <a:pt x="2588812" y="799282"/>
                  <a:pt x="2466525" y="1112418"/>
                  <a:pt x="2242821" y="1352538"/>
                </a:cubicBezTo>
                <a:cubicBezTo>
                  <a:pt x="2020640" y="1591188"/>
                  <a:pt x="1719378" y="1735831"/>
                  <a:pt x="1395780" y="1761150"/>
                </a:cubicBezTo>
                <a:cubicBezTo>
                  <a:pt x="1395780" y="1761150"/>
                  <a:pt x="1394313" y="1761150"/>
                  <a:pt x="1394313" y="1761150"/>
                </a:cubicBezTo>
                <a:cubicBezTo>
                  <a:pt x="1382355" y="1761150"/>
                  <a:pt x="1373387" y="1752166"/>
                  <a:pt x="1371920" y="1740242"/>
                </a:cubicBezTo>
                <a:cubicBezTo>
                  <a:pt x="1371920" y="1728317"/>
                  <a:pt x="1380889" y="1717863"/>
                  <a:pt x="1392790" y="1716393"/>
                </a:cubicBezTo>
                <a:cubicBezTo>
                  <a:pt x="1705953" y="1692544"/>
                  <a:pt x="1996780" y="1552393"/>
                  <a:pt x="2211516" y="1321257"/>
                </a:cubicBezTo>
                <a:cubicBezTo>
                  <a:pt x="2426252" y="1088569"/>
                  <a:pt x="2545549" y="785887"/>
                  <a:pt x="2545549" y="469729"/>
                </a:cubicBezTo>
                <a:cubicBezTo>
                  <a:pt x="2545549" y="319123"/>
                  <a:pt x="2518700" y="171458"/>
                  <a:pt x="2465002" y="29836"/>
                </a:cubicBezTo>
                <a:cubicBezTo>
                  <a:pt x="2460546" y="19382"/>
                  <a:pt x="2466525" y="5987"/>
                  <a:pt x="2478427" y="1495"/>
                </a:cubicBezTo>
                <a:close/>
              </a:path>
            </a:pathLst>
          </a:cu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16"/>
          <p:cNvSpPr txBox="1"/>
          <p:nvPr/>
        </p:nvSpPr>
        <p:spPr>
          <a:xfrm>
            <a:off x="6756500" y="3718674"/>
            <a:ext cx="2305800" cy="158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i" sz="900" b="1" dirty="0">
                <a:latin typeface="Avenir"/>
                <a:ea typeface="Avenir"/>
                <a:cs typeface="Avenir"/>
                <a:sym typeface="Avenir"/>
              </a:rPr>
              <a:t>Monitoring and analysis of the performance and action data produced by the maintenance fleet:</a:t>
            </a:r>
            <a:endParaRPr sz="900" b="1"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b="1" dirty="0">
                <a:latin typeface="Avenir"/>
                <a:ea typeface="Avenir"/>
                <a:cs typeface="Avenir"/>
                <a:sym typeface="Avenir"/>
              </a:rPr>
              <a:t>→ </a:t>
            </a:r>
            <a:r>
              <a:rPr lang="fi" sz="800" dirty="0">
                <a:latin typeface="Avenir"/>
                <a:ea typeface="Avenir"/>
                <a:cs typeface="Avenir"/>
                <a:sym typeface="Avenir"/>
              </a:rPr>
              <a:t>analysis and optimization of the performed procedures</a:t>
            </a:r>
            <a:endParaRPr sz="800"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latin typeface="Avenir"/>
                <a:ea typeface="Avenir"/>
                <a:cs typeface="Avenir"/>
                <a:sym typeface="Avenir"/>
              </a:rPr>
              <a:t>→ equipment consumption in relation to the maintenance work done on the equipment and the perceived effectiveness, life cycle management, partial optimization of ways of doing things, new ways of doing things</a:t>
            </a:r>
            <a:endParaRPr sz="800" dirty="0">
              <a:latin typeface="Avenir"/>
              <a:ea typeface="Avenir"/>
              <a:cs typeface="Avenir"/>
              <a:sym typeface="Avenir"/>
            </a:endParaRPr>
          </a:p>
          <a:p>
            <a:pPr marL="0" lvl="0" indent="0" algn="l" rtl="0">
              <a:spcBef>
                <a:spcPts val="0"/>
              </a:spcBef>
              <a:spcAft>
                <a:spcPts val="0"/>
              </a:spcAft>
              <a:buNone/>
            </a:pPr>
            <a:endParaRPr sz="800" b="1" dirty="0">
              <a:latin typeface="Avenir"/>
              <a:ea typeface="Avenir"/>
              <a:cs typeface="Avenir"/>
              <a:sym typeface="Avenir"/>
            </a:endParaRPr>
          </a:p>
        </p:txBody>
      </p:sp>
      <p:sp>
        <p:nvSpPr>
          <p:cNvPr id="1101" name="Google Shape;1101;p116"/>
          <p:cNvSpPr/>
          <p:nvPr/>
        </p:nvSpPr>
        <p:spPr>
          <a:xfrm>
            <a:off x="6749600" y="3724600"/>
            <a:ext cx="2305800" cy="1396200"/>
          </a:xfrm>
          <a:prstGeom prst="roundRect">
            <a:avLst>
              <a:gd name="adj" fmla="val 16667"/>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6"/>
          <p:cNvSpPr/>
          <p:nvPr/>
        </p:nvSpPr>
        <p:spPr>
          <a:xfrm>
            <a:off x="4052400" y="3908000"/>
            <a:ext cx="2566800" cy="1200600"/>
          </a:xfrm>
          <a:prstGeom prst="roundRect">
            <a:avLst>
              <a:gd name="adj" fmla="val 16667"/>
            </a:avLst>
          </a:prstGeom>
          <a:noFill/>
          <a:ln w="9525" cap="flat" cmpd="sng">
            <a:solidFill>
              <a:srgbClr val="00A8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6"/>
          <p:cNvSpPr/>
          <p:nvPr/>
        </p:nvSpPr>
        <p:spPr>
          <a:xfrm>
            <a:off x="2177600" y="3911825"/>
            <a:ext cx="1786200" cy="1200600"/>
          </a:xfrm>
          <a:prstGeom prst="roundRect">
            <a:avLst>
              <a:gd name="adj" fmla="val 16667"/>
            </a:avLst>
          </a:prstGeom>
          <a:noFill/>
          <a:ln w="9525" cap="flat" cmpd="sng">
            <a:solidFill>
              <a:srgbClr val="00A89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6"/>
          <p:cNvSpPr/>
          <p:nvPr/>
        </p:nvSpPr>
        <p:spPr>
          <a:xfrm>
            <a:off x="167500" y="3581400"/>
            <a:ext cx="1902000" cy="1539300"/>
          </a:xfrm>
          <a:prstGeom prst="roundRect">
            <a:avLst>
              <a:gd name="adj" fmla="val 16667"/>
            </a:avLst>
          </a:prstGeom>
          <a:noFill/>
          <a:ln w="9525" cap="flat" cmpd="sng">
            <a:solidFill>
              <a:srgbClr val="FF5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5" name="Google Shape;1105;p116"/>
          <p:cNvPicPr preferRelativeResize="0"/>
          <p:nvPr/>
        </p:nvPicPr>
        <p:blipFill>
          <a:blip r:embed="rId3">
            <a:alphaModFix/>
          </a:blip>
          <a:stretch>
            <a:fillRect/>
          </a:stretch>
        </p:blipFill>
        <p:spPr>
          <a:xfrm>
            <a:off x="1916989" y="244743"/>
            <a:ext cx="677072" cy="677099"/>
          </a:xfrm>
          <a:prstGeom prst="rect">
            <a:avLst/>
          </a:prstGeom>
          <a:noFill/>
          <a:ln>
            <a:noFill/>
          </a:ln>
        </p:spPr>
      </p:pic>
      <p:pic>
        <p:nvPicPr>
          <p:cNvPr id="1106" name="Google Shape;1106;p116"/>
          <p:cNvPicPr preferRelativeResize="0"/>
          <p:nvPr/>
        </p:nvPicPr>
        <p:blipFill>
          <a:blip r:embed="rId4">
            <a:alphaModFix/>
          </a:blip>
          <a:stretch>
            <a:fillRect/>
          </a:stretch>
        </p:blipFill>
        <p:spPr>
          <a:xfrm>
            <a:off x="4002525" y="-239852"/>
            <a:ext cx="1067402" cy="1067402"/>
          </a:xfrm>
          <a:prstGeom prst="rect">
            <a:avLst/>
          </a:prstGeom>
          <a:noFill/>
          <a:ln>
            <a:noFill/>
          </a:ln>
        </p:spPr>
      </p:pic>
      <p:sp>
        <p:nvSpPr>
          <p:cNvPr id="1107" name="Google Shape;1107;p116"/>
          <p:cNvSpPr txBox="1"/>
          <p:nvPr/>
        </p:nvSpPr>
        <p:spPr>
          <a:xfrm>
            <a:off x="3884251" y="363700"/>
            <a:ext cx="1527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900" b="1" dirty="0">
                <a:latin typeface="Avenir"/>
                <a:ea typeface="Avenir"/>
                <a:cs typeface="Avenir"/>
                <a:sym typeface="Avenir"/>
              </a:rPr>
              <a:t>Sensor-based air quality data from mobile equipment and a fixed measuring point</a:t>
            </a:r>
            <a:endParaRPr sz="900" dirty="0">
              <a:latin typeface="Avenir"/>
              <a:ea typeface="Avenir"/>
              <a:cs typeface="Avenir"/>
              <a:sym typeface="Avenir"/>
            </a:endParaRPr>
          </a:p>
        </p:txBody>
      </p:sp>
      <p:sp>
        <p:nvSpPr>
          <p:cNvPr id="1108" name="Google Shape;1108;p116"/>
          <p:cNvSpPr txBox="1"/>
          <p:nvPr/>
        </p:nvSpPr>
        <p:spPr>
          <a:xfrm>
            <a:off x="1917000" y="979950"/>
            <a:ext cx="1227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900" b="1">
                <a:latin typeface="Avenir"/>
                <a:ea typeface="Avenir"/>
                <a:cs typeface="Avenir"/>
                <a:sym typeface="Avenir"/>
              </a:rPr>
              <a:t>Sensor-based, local microclimate data</a:t>
            </a:r>
            <a:endParaRPr sz="900">
              <a:latin typeface="Avenir"/>
              <a:ea typeface="Avenir"/>
              <a:cs typeface="Avenir"/>
              <a:sym typeface="Avenir"/>
            </a:endParaRPr>
          </a:p>
        </p:txBody>
      </p:sp>
      <p:sp>
        <p:nvSpPr>
          <p:cNvPr id="1109" name="Google Shape;1109;p116"/>
          <p:cNvSpPr txBox="1"/>
          <p:nvPr/>
        </p:nvSpPr>
        <p:spPr>
          <a:xfrm>
            <a:off x="729150" y="2294700"/>
            <a:ext cx="1402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900" b="1">
                <a:latin typeface="Avenir"/>
                <a:ea typeface="Avenir"/>
                <a:cs typeface="Avenir"/>
                <a:sym typeface="Avenir"/>
              </a:rPr>
              <a:t>Traffic calculation based on machine vision and artificial intelligence</a:t>
            </a:r>
            <a:endParaRPr sz="900">
              <a:latin typeface="Avenir"/>
              <a:ea typeface="Avenir"/>
              <a:cs typeface="Avenir"/>
              <a:sym typeface="Avenir"/>
            </a:endParaRPr>
          </a:p>
        </p:txBody>
      </p:sp>
      <p:pic>
        <p:nvPicPr>
          <p:cNvPr id="1110" name="Google Shape;1110;p116"/>
          <p:cNvPicPr preferRelativeResize="0"/>
          <p:nvPr/>
        </p:nvPicPr>
        <p:blipFill>
          <a:blip r:embed="rId5">
            <a:alphaModFix/>
          </a:blip>
          <a:stretch>
            <a:fillRect/>
          </a:stretch>
        </p:blipFill>
        <p:spPr>
          <a:xfrm>
            <a:off x="683388" y="1990938"/>
            <a:ext cx="1000300" cy="345100"/>
          </a:xfrm>
          <a:prstGeom prst="rect">
            <a:avLst/>
          </a:prstGeom>
          <a:noFill/>
          <a:ln>
            <a:noFill/>
          </a:ln>
        </p:spPr>
      </p:pic>
      <p:pic>
        <p:nvPicPr>
          <p:cNvPr id="1111" name="Google Shape;1111;p116"/>
          <p:cNvPicPr preferRelativeResize="0"/>
          <p:nvPr/>
        </p:nvPicPr>
        <p:blipFill>
          <a:blip r:embed="rId6">
            <a:alphaModFix/>
          </a:blip>
          <a:stretch>
            <a:fillRect/>
          </a:stretch>
        </p:blipFill>
        <p:spPr>
          <a:xfrm>
            <a:off x="7728575" y="1736861"/>
            <a:ext cx="1067400" cy="1067400"/>
          </a:xfrm>
          <a:prstGeom prst="rect">
            <a:avLst/>
          </a:prstGeom>
          <a:noFill/>
          <a:ln>
            <a:noFill/>
          </a:ln>
        </p:spPr>
      </p:pic>
      <p:pic>
        <p:nvPicPr>
          <p:cNvPr id="1112" name="Google Shape;1112;p116"/>
          <p:cNvPicPr preferRelativeResize="0"/>
          <p:nvPr/>
        </p:nvPicPr>
        <p:blipFill>
          <a:blip r:embed="rId7">
            <a:alphaModFix/>
          </a:blip>
          <a:stretch>
            <a:fillRect/>
          </a:stretch>
        </p:blipFill>
        <p:spPr>
          <a:xfrm>
            <a:off x="6559425" y="358842"/>
            <a:ext cx="1067401" cy="296508"/>
          </a:xfrm>
          <a:prstGeom prst="rect">
            <a:avLst/>
          </a:prstGeom>
          <a:noFill/>
          <a:ln>
            <a:noFill/>
          </a:ln>
        </p:spPr>
      </p:pic>
      <p:sp>
        <p:nvSpPr>
          <p:cNvPr id="1113" name="Google Shape;1113;p116"/>
          <p:cNvSpPr txBox="1"/>
          <p:nvPr/>
        </p:nvSpPr>
        <p:spPr>
          <a:xfrm>
            <a:off x="5927025" y="718075"/>
            <a:ext cx="17883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900" b="1">
                <a:latin typeface="Avenir"/>
                <a:ea typeface="Avenir"/>
                <a:cs typeface="Avenir"/>
                <a:sym typeface="Avenir"/>
              </a:rPr>
              <a:t>Maintenance fleet here: utilization of truck FMS and accessories EN-15430-1 data collection and transmission protocols</a:t>
            </a:r>
            <a:endParaRPr sz="900">
              <a:latin typeface="Avenir"/>
              <a:ea typeface="Avenir"/>
              <a:cs typeface="Avenir"/>
              <a:sym typeface="Avenir"/>
            </a:endParaRPr>
          </a:p>
        </p:txBody>
      </p:sp>
      <p:sp>
        <p:nvSpPr>
          <p:cNvPr id="1114" name="Google Shape;1114;p116"/>
          <p:cNvSpPr txBox="1"/>
          <p:nvPr/>
        </p:nvSpPr>
        <p:spPr>
          <a:xfrm>
            <a:off x="7208600" y="2492075"/>
            <a:ext cx="1642200" cy="8771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900" b="1" dirty="0">
                <a:latin typeface="Avenir"/>
                <a:ea typeface="Avenir"/>
                <a:cs typeface="Avenir"/>
                <a:sym typeface="Avenir"/>
              </a:rPr>
              <a:t>Data analysis of EN-15430-1 data collection and transmission protocols for truck FMS and additional equipment</a:t>
            </a:r>
            <a:endParaRPr sz="900" dirty="0">
              <a:latin typeface="Avenir"/>
              <a:ea typeface="Avenir"/>
              <a:cs typeface="Avenir"/>
              <a:sym typeface="Avenir"/>
            </a:endParaRPr>
          </a:p>
        </p:txBody>
      </p:sp>
      <p:sp>
        <p:nvSpPr>
          <p:cNvPr id="1115" name="Google Shape;1115;p116"/>
          <p:cNvSpPr/>
          <p:nvPr/>
        </p:nvSpPr>
        <p:spPr>
          <a:xfrm>
            <a:off x="3381475" y="1832947"/>
            <a:ext cx="2196900" cy="1539300"/>
          </a:xfrm>
          <a:prstGeom prst="triangle">
            <a:avLst>
              <a:gd name="adj" fmla="val 50406"/>
            </a:avLst>
          </a:prstGeom>
          <a:noFill/>
          <a:ln w="38100" cap="flat" cmpd="sng">
            <a:solidFill>
              <a:srgbClr val="00ADD2"/>
            </a:solidFill>
            <a:prstDash val="dot"/>
            <a:round/>
            <a:headEnd type="none" w="sm" len="sm"/>
            <a:tailEnd type="none" w="sm" len="sm"/>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fi" sz="1100" b="1" i="1"/>
              <a:t>Digital Twin of Mobility</a:t>
            </a:r>
            <a:endParaRPr sz="1100" b="1" i="1" u="none" strike="noStrike" cap="none">
              <a:solidFill>
                <a:srgbClr val="000000"/>
              </a:solidFill>
              <a:latin typeface="Arial"/>
              <a:ea typeface="Arial"/>
              <a:cs typeface="Arial"/>
              <a:sym typeface="Arial"/>
            </a:endParaRPr>
          </a:p>
        </p:txBody>
      </p:sp>
      <p:sp>
        <p:nvSpPr>
          <p:cNvPr id="1116" name="Google Shape;1116;p116"/>
          <p:cNvSpPr txBox="1"/>
          <p:nvPr/>
        </p:nvSpPr>
        <p:spPr>
          <a:xfrm>
            <a:off x="281088" y="3569925"/>
            <a:ext cx="1788300" cy="17081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i" sz="900" b="1" dirty="0">
                <a:solidFill>
                  <a:schemeClr val="dk1"/>
                </a:solidFill>
                <a:latin typeface="Avenir"/>
                <a:ea typeface="Avenir"/>
                <a:cs typeface="Avenir"/>
                <a:sym typeface="Avenir"/>
              </a:rPr>
              <a:t>Traffic flows: quantities, directions, types, lead times. Based on data analysis:</a:t>
            </a:r>
            <a:endParaRPr sz="900" b="1" dirty="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solidFill>
                  <a:schemeClr val="dk1"/>
                </a:solidFill>
                <a:latin typeface="Avenir"/>
                <a:ea typeface="Avenir"/>
                <a:cs typeface="Avenir"/>
                <a:sym typeface="Avenir"/>
              </a:rPr>
              <a:t>→ examination of the impact of maintenance measures in an urban environment</a:t>
            </a:r>
            <a:endParaRPr sz="800" dirty="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solidFill>
                  <a:schemeClr val="dk1"/>
                </a:solidFill>
                <a:latin typeface="Avenir"/>
                <a:ea typeface="Avenir"/>
                <a:cs typeface="Avenir"/>
                <a:sym typeface="Avenir"/>
              </a:rPr>
              <a:t>→ support for traffic planning purposes</a:t>
            </a:r>
            <a:endParaRPr sz="800" dirty="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solidFill>
                  <a:schemeClr val="dk1"/>
                </a:solidFill>
                <a:latin typeface="Avenir"/>
                <a:ea typeface="Avenir"/>
                <a:cs typeface="Avenir"/>
                <a:sym typeface="Avenir"/>
              </a:rPr>
              <a:t>→ simulation of the changing traffic environment, anticipation</a:t>
            </a:r>
            <a:endParaRPr sz="800" dirty="0">
              <a:solidFill>
                <a:schemeClr val="dk1"/>
              </a:solidFill>
              <a:latin typeface="Avenir"/>
              <a:ea typeface="Avenir"/>
              <a:cs typeface="Avenir"/>
              <a:sym typeface="Avenir"/>
            </a:endParaRPr>
          </a:p>
          <a:p>
            <a:pPr marL="0" lvl="0" indent="0" algn="l" rtl="0">
              <a:spcBef>
                <a:spcPts val="0"/>
              </a:spcBef>
              <a:spcAft>
                <a:spcPts val="0"/>
              </a:spcAft>
              <a:buNone/>
            </a:pPr>
            <a:endParaRPr sz="800" b="1" dirty="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sz="800" dirty="0">
              <a:solidFill>
                <a:schemeClr val="dk1"/>
              </a:solidFill>
              <a:latin typeface="Avenir"/>
              <a:ea typeface="Avenir"/>
              <a:cs typeface="Avenir"/>
              <a:sym typeface="Avenir"/>
            </a:endParaRPr>
          </a:p>
        </p:txBody>
      </p:sp>
      <p:sp>
        <p:nvSpPr>
          <p:cNvPr id="1117" name="Google Shape;1117;p116"/>
          <p:cNvSpPr txBox="1"/>
          <p:nvPr/>
        </p:nvSpPr>
        <p:spPr>
          <a:xfrm>
            <a:off x="2177150" y="3871835"/>
            <a:ext cx="1902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i" sz="900" b="1" dirty="0">
                <a:solidFill>
                  <a:schemeClr val="dk1"/>
                </a:solidFill>
                <a:latin typeface="Avenir"/>
                <a:ea typeface="Avenir"/>
                <a:cs typeface="Avenir"/>
                <a:sym typeface="Avenir"/>
              </a:rPr>
              <a:t>Microclimate data: temperature, humidity, dew point.</a:t>
            </a:r>
            <a:endParaRPr sz="900" b="1" dirty="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solidFill>
                  <a:schemeClr val="dk1"/>
                </a:solidFill>
                <a:latin typeface="Avenir"/>
                <a:ea typeface="Avenir"/>
                <a:cs typeface="Avenir"/>
                <a:sym typeface="Avenir"/>
              </a:rPr>
              <a:t>→ real-time situational data</a:t>
            </a:r>
            <a:endParaRPr sz="800" dirty="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solidFill>
                  <a:schemeClr val="dk1"/>
                </a:solidFill>
                <a:latin typeface="Avenir"/>
                <a:ea typeface="Avenir"/>
                <a:cs typeface="Avenir"/>
                <a:sym typeface="Avenir"/>
              </a:rPr>
              <a:t>→ forecast modeling</a:t>
            </a:r>
            <a:endParaRPr sz="800" dirty="0">
              <a:solidFill>
                <a:schemeClr val="dk1"/>
              </a:solidFill>
              <a:latin typeface="Avenir"/>
              <a:ea typeface="Avenir"/>
              <a:cs typeface="Avenir"/>
              <a:sym typeface="Avenir"/>
            </a:endParaRPr>
          </a:p>
          <a:p>
            <a:pPr marL="0" lvl="0" indent="0" algn="l" rtl="0">
              <a:spcBef>
                <a:spcPts val="0"/>
              </a:spcBef>
              <a:spcAft>
                <a:spcPts val="0"/>
              </a:spcAft>
              <a:buNone/>
            </a:pPr>
            <a:r>
              <a:rPr lang="fi" sz="800" dirty="0">
                <a:solidFill>
                  <a:schemeClr val="dk1"/>
                </a:solidFill>
                <a:latin typeface="Avenir"/>
                <a:ea typeface="Avenir"/>
                <a:cs typeface="Avenir"/>
                <a:sym typeface="Avenir"/>
              </a:rPr>
              <a:t>→ analyzes based on the desired weightings as a basis for situational assessments of maintenance work, for work planning and prioritization</a:t>
            </a:r>
            <a:endParaRPr dirty="0">
              <a:latin typeface="Avenir"/>
              <a:ea typeface="Avenir"/>
              <a:cs typeface="Avenir"/>
              <a:sym typeface="Avenir"/>
            </a:endParaRPr>
          </a:p>
        </p:txBody>
      </p:sp>
      <p:sp>
        <p:nvSpPr>
          <p:cNvPr id="1118" name="Google Shape;1118;p116"/>
          <p:cNvSpPr txBox="1"/>
          <p:nvPr/>
        </p:nvSpPr>
        <p:spPr>
          <a:xfrm>
            <a:off x="4104896" y="3836831"/>
            <a:ext cx="2421000" cy="135418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i" sz="900" b="1" dirty="0">
                <a:latin typeface="Avenir"/>
                <a:ea typeface="Avenir"/>
                <a:cs typeface="Avenir"/>
                <a:sym typeface="Avenir"/>
              </a:rPr>
              <a:t>The real-time effect of maintenance measures on local air quality, as well as reference values for fixed measuring points in the area.</a:t>
            </a:r>
            <a:endParaRPr sz="900" b="1"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latin typeface="Avenir"/>
                <a:ea typeface="Avenir"/>
                <a:cs typeface="Avenir"/>
                <a:sym typeface="Avenir"/>
              </a:rPr>
              <a:t>→ utilization of mobile fleet for data collection at city level</a:t>
            </a:r>
            <a:endParaRPr sz="800" dirty="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dirty="0">
                <a:latin typeface="Avenir"/>
                <a:ea typeface="Avenir"/>
                <a:cs typeface="Avenir"/>
                <a:sym typeface="Avenir"/>
              </a:rPr>
              <a:t>→ identifying and monitoring factors affecting air quality</a:t>
            </a:r>
            <a:endParaRPr sz="800" dirty="0">
              <a:latin typeface="Avenir"/>
              <a:ea typeface="Avenir"/>
              <a:cs typeface="Avenir"/>
              <a:sym typeface="Avenir"/>
            </a:endParaRPr>
          </a:p>
          <a:p>
            <a:pPr marL="0" lvl="0" indent="0" algn="l" rtl="0">
              <a:spcBef>
                <a:spcPts val="0"/>
              </a:spcBef>
              <a:spcAft>
                <a:spcPts val="0"/>
              </a:spcAft>
              <a:buNone/>
            </a:pPr>
            <a:r>
              <a:rPr lang="fi" sz="800" dirty="0">
                <a:latin typeface="Avenir"/>
                <a:ea typeface="Avenir"/>
                <a:cs typeface="Avenir"/>
                <a:sym typeface="Avenir"/>
              </a:rPr>
              <a:t>→ optimization of measures and processes</a:t>
            </a:r>
            <a:endParaRPr sz="800" dirty="0">
              <a:latin typeface="Avenir"/>
              <a:ea typeface="Avenir"/>
              <a:cs typeface="Avenir"/>
              <a:sym typeface="Avenir"/>
            </a:endParaRPr>
          </a:p>
        </p:txBody>
      </p:sp>
      <p:sp>
        <p:nvSpPr>
          <p:cNvPr id="1119" name="Google Shape;1119;p116"/>
          <p:cNvSpPr/>
          <p:nvPr/>
        </p:nvSpPr>
        <p:spPr>
          <a:xfrm>
            <a:off x="3910600" y="3459143"/>
            <a:ext cx="1162500" cy="345000"/>
          </a:xfrm>
          <a:prstGeom prst="roundRect">
            <a:avLst>
              <a:gd name="adj" fmla="val 16667"/>
            </a:avLst>
          </a:prstGeom>
          <a:solidFill>
            <a:srgbClr val="D5A6BD"/>
          </a:solidFill>
          <a:ln w="952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100" b="1"/>
              <a:t>Analyses &amp; impact</a:t>
            </a:r>
            <a:endParaRPr sz="1100" b="1"/>
          </a:p>
        </p:txBody>
      </p:sp>
      <p:sp>
        <p:nvSpPr>
          <p:cNvPr id="1120" name="Google Shape;1120;p116"/>
          <p:cNvSpPr/>
          <p:nvPr/>
        </p:nvSpPr>
        <p:spPr>
          <a:xfrm>
            <a:off x="2494650" y="3045308"/>
            <a:ext cx="1162500" cy="345000"/>
          </a:xfrm>
          <a:prstGeom prst="roundRect">
            <a:avLst>
              <a:gd name="adj" fmla="val 16667"/>
            </a:avLst>
          </a:prstGeom>
          <a:solidFill>
            <a:schemeClr val="lt1"/>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b="1">
                <a:solidFill>
                  <a:srgbClr val="666666"/>
                </a:solidFill>
              </a:rPr>
              <a:t>Traffic</a:t>
            </a:r>
            <a:endParaRPr sz="1200" b="1">
              <a:solidFill>
                <a:srgbClr val="666666"/>
              </a:solidFill>
            </a:endParaRPr>
          </a:p>
        </p:txBody>
      </p:sp>
      <p:sp>
        <p:nvSpPr>
          <p:cNvPr id="1121" name="Google Shape;1121;p116"/>
          <p:cNvSpPr/>
          <p:nvPr/>
        </p:nvSpPr>
        <p:spPr>
          <a:xfrm>
            <a:off x="3959625" y="1650170"/>
            <a:ext cx="1162500" cy="345000"/>
          </a:xfrm>
          <a:prstGeom prst="roundRect">
            <a:avLst>
              <a:gd name="adj" fmla="val 16667"/>
            </a:avLst>
          </a:prstGeom>
          <a:solidFill>
            <a:schemeClr val="lt1"/>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b="1">
                <a:solidFill>
                  <a:srgbClr val="666666"/>
                </a:solidFill>
              </a:rPr>
              <a:t>Conditions</a:t>
            </a:r>
            <a:endParaRPr sz="1200" b="1">
              <a:solidFill>
                <a:srgbClr val="666666"/>
              </a:solidFill>
            </a:endParaRPr>
          </a:p>
        </p:txBody>
      </p:sp>
      <p:sp>
        <p:nvSpPr>
          <p:cNvPr id="1122" name="Google Shape;1122;p116"/>
          <p:cNvSpPr/>
          <p:nvPr/>
        </p:nvSpPr>
        <p:spPr>
          <a:xfrm>
            <a:off x="5362962" y="3045308"/>
            <a:ext cx="1284300" cy="345000"/>
          </a:xfrm>
          <a:prstGeom prst="roundRect">
            <a:avLst>
              <a:gd name="adj" fmla="val 16667"/>
            </a:avLst>
          </a:prstGeom>
          <a:solidFill>
            <a:schemeClr val="lt1"/>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b="1">
                <a:solidFill>
                  <a:srgbClr val="666666"/>
                </a:solidFill>
              </a:rPr>
              <a:t>Infrastructure</a:t>
            </a:r>
            <a:endParaRPr sz="1200" b="1">
              <a:solidFill>
                <a:srgbClr val="666666"/>
              </a:solidFill>
            </a:endParaRPr>
          </a:p>
        </p:txBody>
      </p:sp>
      <p:sp>
        <p:nvSpPr>
          <p:cNvPr id="1123" name="Google Shape;1123;p116"/>
          <p:cNvSpPr/>
          <p:nvPr/>
        </p:nvSpPr>
        <p:spPr>
          <a:xfrm rot="-4152353">
            <a:off x="932012" y="1994274"/>
            <a:ext cx="1640780" cy="1463987"/>
          </a:xfrm>
          <a:custGeom>
            <a:avLst/>
            <a:gdLst/>
            <a:ahLst/>
            <a:cxnLst/>
            <a:rect l="l" t="t" r="r" b="b"/>
            <a:pathLst>
              <a:path w="2588866" h="2309917" extrusionOk="0">
                <a:moveTo>
                  <a:pt x="111865" y="1525"/>
                </a:moveTo>
                <a:cubicBezTo>
                  <a:pt x="123802" y="6023"/>
                  <a:pt x="129736" y="17908"/>
                  <a:pt x="125234" y="29794"/>
                </a:cubicBezTo>
                <a:cubicBezTo>
                  <a:pt x="71553" y="169959"/>
                  <a:pt x="44746" y="319119"/>
                  <a:pt x="44746" y="469778"/>
                </a:cubicBezTo>
                <a:cubicBezTo>
                  <a:pt x="44746" y="1064705"/>
                  <a:pt x="468263" y="1580715"/>
                  <a:pt x="1051324" y="1695502"/>
                </a:cubicBezTo>
                <a:cubicBezTo>
                  <a:pt x="1204933" y="1725377"/>
                  <a:pt x="1316730" y="1861045"/>
                  <a:pt x="1316730" y="2016095"/>
                </a:cubicBezTo>
                <a:lnTo>
                  <a:pt x="1316730" y="2233892"/>
                </a:lnTo>
                <a:lnTo>
                  <a:pt x="1433096" y="2117498"/>
                </a:lnTo>
                <a:cubicBezTo>
                  <a:pt x="1442032" y="2108610"/>
                  <a:pt x="1455469" y="2108610"/>
                  <a:pt x="1464405" y="2117498"/>
                </a:cubicBezTo>
                <a:cubicBezTo>
                  <a:pt x="1473340" y="2126492"/>
                  <a:pt x="1473340" y="2139877"/>
                  <a:pt x="1464405" y="2148872"/>
                </a:cubicBezTo>
                <a:lnTo>
                  <a:pt x="1309295" y="2303921"/>
                </a:lnTo>
                <a:cubicBezTo>
                  <a:pt x="1307794" y="2305420"/>
                  <a:pt x="1304861" y="2306919"/>
                  <a:pt x="1301860" y="2308418"/>
                </a:cubicBezTo>
                <a:cubicBezTo>
                  <a:pt x="1300359" y="2309917"/>
                  <a:pt x="1295857" y="2309917"/>
                  <a:pt x="1294425" y="2309917"/>
                </a:cubicBezTo>
                <a:cubicBezTo>
                  <a:pt x="1292924" y="2309917"/>
                  <a:pt x="1289923" y="2309917"/>
                  <a:pt x="1286922" y="2308418"/>
                </a:cubicBezTo>
                <a:cubicBezTo>
                  <a:pt x="1283920" y="2308418"/>
                  <a:pt x="1280987" y="2305420"/>
                  <a:pt x="1279487" y="2303921"/>
                </a:cubicBezTo>
                <a:lnTo>
                  <a:pt x="1124377" y="2148872"/>
                </a:lnTo>
                <a:cubicBezTo>
                  <a:pt x="1115441" y="2139877"/>
                  <a:pt x="1115441" y="2126492"/>
                  <a:pt x="1124377" y="2117498"/>
                </a:cubicBezTo>
                <a:cubicBezTo>
                  <a:pt x="1133312" y="2108610"/>
                  <a:pt x="1146750" y="2108610"/>
                  <a:pt x="1155685" y="2117498"/>
                </a:cubicBezTo>
                <a:lnTo>
                  <a:pt x="1272052" y="2233892"/>
                </a:lnTo>
                <a:lnTo>
                  <a:pt x="1272052" y="2016095"/>
                </a:lnTo>
                <a:cubicBezTo>
                  <a:pt x="1272052" y="1883425"/>
                  <a:pt x="1175125" y="1767138"/>
                  <a:pt x="1042388" y="1740261"/>
                </a:cubicBezTo>
                <a:cubicBezTo>
                  <a:pt x="438455" y="1622475"/>
                  <a:pt x="0" y="1087084"/>
                  <a:pt x="0" y="471277"/>
                </a:cubicBezTo>
                <a:cubicBezTo>
                  <a:pt x="0" y="314622"/>
                  <a:pt x="28307" y="161072"/>
                  <a:pt x="83489" y="14910"/>
                </a:cubicBezTo>
                <a:cubicBezTo>
                  <a:pt x="87991" y="3024"/>
                  <a:pt x="99928" y="-2972"/>
                  <a:pt x="111865" y="1525"/>
                </a:cubicBezTo>
                <a:close/>
                <a:moveTo>
                  <a:pt x="2478427" y="1495"/>
                </a:moveTo>
                <a:cubicBezTo>
                  <a:pt x="2488862" y="-2997"/>
                  <a:pt x="2502286" y="2965"/>
                  <a:pt x="2506742" y="14890"/>
                </a:cubicBezTo>
                <a:cubicBezTo>
                  <a:pt x="2561963" y="161004"/>
                  <a:pt x="2590279" y="314631"/>
                  <a:pt x="2588812" y="471199"/>
                </a:cubicBezTo>
                <a:cubicBezTo>
                  <a:pt x="2588812" y="799282"/>
                  <a:pt x="2466525" y="1112418"/>
                  <a:pt x="2242821" y="1352538"/>
                </a:cubicBezTo>
                <a:cubicBezTo>
                  <a:pt x="2020640" y="1591188"/>
                  <a:pt x="1719378" y="1735831"/>
                  <a:pt x="1395780" y="1761150"/>
                </a:cubicBezTo>
                <a:cubicBezTo>
                  <a:pt x="1395780" y="1761150"/>
                  <a:pt x="1394313" y="1761150"/>
                  <a:pt x="1394313" y="1761150"/>
                </a:cubicBezTo>
                <a:cubicBezTo>
                  <a:pt x="1382355" y="1761150"/>
                  <a:pt x="1373387" y="1752166"/>
                  <a:pt x="1371920" y="1740242"/>
                </a:cubicBezTo>
                <a:cubicBezTo>
                  <a:pt x="1371920" y="1728317"/>
                  <a:pt x="1380889" y="1717863"/>
                  <a:pt x="1392790" y="1716393"/>
                </a:cubicBezTo>
                <a:cubicBezTo>
                  <a:pt x="1705953" y="1692544"/>
                  <a:pt x="1996780" y="1552393"/>
                  <a:pt x="2211516" y="1321257"/>
                </a:cubicBezTo>
                <a:cubicBezTo>
                  <a:pt x="2426252" y="1088569"/>
                  <a:pt x="2545549" y="785887"/>
                  <a:pt x="2545549" y="469729"/>
                </a:cubicBezTo>
                <a:cubicBezTo>
                  <a:pt x="2545549" y="319123"/>
                  <a:pt x="2518700" y="171458"/>
                  <a:pt x="2465002" y="29836"/>
                </a:cubicBezTo>
                <a:cubicBezTo>
                  <a:pt x="2460546" y="19382"/>
                  <a:pt x="2466525" y="5987"/>
                  <a:pt x="2478427" y="1495"/>
                </a:cubicBezTo>
                <a:close/>
              </a:path>
            </a:pathLst>
          </a:custGeom>
          <a:solidFill>
            <a:srgbClr val="FF5000"/>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24" name="Google Shape;1124;p116"/>
          <p:cNvSpPr/>
          <p:nvPr/>
        </p:nvSpPr>
        <p:spPr>
          <a:xfrm rot="-2402231">
            <a:off x="1927930" y="576025"/>
            <a:ext cx="1639963" cy="1463258"/>
          </a:xfrm>
          <a:custGeom>
            <a:avLst/>
            <a:gdLst/>
            <a:ahLst/>
            <a:cxnLst/>
            <a:rect l="l" t="t" r="r" b="b"/>
            <a:pathLst>
              <a:path w="2588866" h="2309917" extrusionOk="0">
                <a:moveTo>
                  <a:pt x="111865" y="1525"/>
                </a:moveTo>
                <a:cubicBezTo>
                  <a:pt x="123802" y="6023"/>
                  <a:pt x="129736" y="17908"/>
                  <a:pt x="125234" y="29794"/>
                </a:cubicBezTo>
                <a:cubicBezTo>
                  <a:pt x="71553" y="169959"/>
                  <a:pt x="44746" y="319119"/>
                  <a:pt x="44746" y="469778"/>
                </a:cubicBezTo>
                <a:cubicBezTo>
                  <a:pt x="44746" y="1064705"/>
                  <a:pt x="468263" y="1580715"/>
                  <a:pt x="1051324" y="1695502"/>
                </a:cubicBezTo>
                <a:cubicBezTo>
                  <a:pt x="1204933" y="1725377"/>
                  <a:pt x="1316730" y="1861045"/>
                  <a:pt x="1316730" y="2016095"/>
                </a:cubicBezTo>
                <a:lnTo>
                  <a:pt x="1316730" y="2233892"/>
                </a:lnTo>
                <a:lnTo>
                  <a:pt x="1433096" y="2117498"/>
                </a:lnTo>
                <a:cubicBezTo>
                  <a:pt x="1442032" y="2108610"/>
                  <a:pt x="1455469" y="2108610"/>
                  <a:pt x="1464405" y="2117498"/>
                </a:cubicBezTo>
                <a:cubicBezTo>
                  <a:pt x="1473340" y="2126492"/>
                  <a:pt x="1473340" y="2139877"/>
                  <a:pt x="1464405" y="2148872"/>
                </a:cubicBezTo>
                <a:lnTo>
                  <a:pt x="1309295" y="2303921"/>
                </a:lnTo>
                <a:cubicBezTo>
                  <a:pt x="1307794" y="2305420"/>
                  <a:pt x="1304861" y="2306919"/>
                  <a:pt x="1301860" y="2308418"/>
                </a:cubicBezTo>
                <a:cubicBezTo>
                  <a:pt x="1300359" y="2309917"/>
                  <a:pt x="1295857" y="2309917"/>
                  <a:pt x="1294425" y="2309917"/>
                </a:cubicBezTo>
                <a:cubicBezTo>
                  <a:pt x="1292924" y="2309917"/>
                  <a:pt x="1289923" y="2309917"/>
                  <a:pt x="1286922" y="2308418"/>
                </a:cubicBezTo>
                <a:cubicBezTo>
                  <a:pt x="1283920" y="2308418"/>
                  <a:pt x="1280987" y="2305420"/>
                  <a:pt x="1279487" y="2303921"/>
                </a:cubicBezTo>
                <a:lnTo>
                  <a:pt x="1124377" y="2148872"/>
                </a:lnTo>
                <a:cubicBezTo>
                  <a:pt x="1115441" y="2139877"/>
                  <a:pt x="1115441" y="2126492"/>
                  <a:pt x="1124377" y="2117498"/>
                </a:cubicBezTo>
                <a:cubicBezTo>
                  <a:pt x="1133312" y="2108610"/>
                  <a:pt x="1146750" y="2108610"/>
                  <a:pt x="1155685" y="2117498"/>
                </a:cubicBezTo>
                <a:lnTo>
                  <a:pt x="1272052" y="2233892"/>
                </a:lnTo>
                <a:lnTo>
                  <a:pt x="1272052" y="2016095"/>
                </a:lnTo>
                <a:cubicBezTo>
                  <a:pt x="1272052" y="1883425"/>
                  <a:pt x="1175125" y="1767138"/>
                  <a:pt x="1042388" y="1740261"/>
                </a:cubicBezTo>
                <a:cubicBezTo>
                  <a:pt x="438455" y="1622475"/>
                  <a:pt x="0" y="1087084"/>
                  <a:pt x="0" y="471277"/>
                </a:cubicBezTo>
                <a:cubicBezTo>
                  <a:pt x="0" y="314622"/>
                  <a:pt x="28307" y="161072"/>
                  <a:pt x="83489" y="14910"/>
                </a:cubicBezTo>
                <a:cubicBezTo>
                  <a:pt x="87991" y="3024"/>
                  <a:pt x="99928" y="-2972"/>
                  <a:pt x="111865" y="1525"/>
                </a:cubicBezTo>
                <a:close/>
                <a:moveTo>
                  <a:pt x="2478427" y="1495"/>
                </a:moveTo>
                <a:cubicBezTo>
                  <a:pt x="2488862" y="-2997"/>
                  <a:pt x="2502286" y="2965"/>
                  <a:pt x="2506742" y="14890"/>
                </a:cubicBezTo>
                <a:cubicBezTo>
                  <a:pt x="2561963" y="161004"/>
                  <a:pt x="2590279" y="314631"/>
                  <a:pt x="2588812" y="471199"/>
                </a:cubicBezTo>
                <a:cubicBezTo>
                  <a:pt x="2588812" y="799282"/>
                  <a:pt x="2466525" y="1112418"/>
                  <a:pt x="2242821" y="1352538"/>
                </a:cubicBezTo>
                <a:cubicBezTo>
                  <a:pt x="2020640" y="1591188"/>
                  <a:pt x="1719378" y="1735831"/>
                  <a:pt x="1395780" y="1761150"/>
                </a:cubicBezTo>
                <a:cubicBezTo>
                  <a:pt x="1395780" y="1761150"/>
                  <a:pt x="1394313" y="1761150"/>
                  <a:pt x="1394313" y="1761150"/>
                </a:cubicBezTo>
                <a:cubicBezTo>
                  <a:pt x="1382355" y="1761150"/>
                  <a:pt x="1373387" y="1752166"/>
                  <a:pt x="1371920" y="1740242"/>
                </a:cubicBezTo>
                <a:cubicBezTo>
                  <a:pt x="1371920" y="1728317"/>
                  <a:pt x="1380889" y="1717863"/>
                  <a:pt x="1392790" y="1716393"/>
                </a:cubicBezTo>
                <a:cubicBezTo>
                  <a:pt x="1705953" y="1692544"/>
                  <a:pt x="1996780" y="1552393"/>
                  <a:pt x="2211516" y="1321257"/>
                </a:cubicBezTo>
                <a:cubicBezTo>
                  <a:pt x="2426252" y="1088569"/>
                  <a:pt x="2545549" y="785887"/>
                  <a:pt x="2545549" y="469729"/>
                </a:cubicBezTo>
                <a:cubicBezTo>
                  <a:pt x="2545549" y="319123"/>
                  <a:pt x="2518700" y="171458"/>
                  <a:pt x="2465002" y="29836"/>
                </a:cubicBezTo>
                <a:cubicBezTo>
                  <a:pt x="2460546" y="19382"/>
                  <a:pt x="2466525" y="5987"/>
                  <a:pt x="2478427" y="1495"/>
                </a:cubicBezTo>
                <a:close/>
              </a:path>
            </a:pathLst>
          </a:custGeom>
          <a:solidFill>
            <a:srgbClr val="00A896"/>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25" name="Google Shape;1125;p116"/>
          <p:cNvSpPr/>
          <p:nvPr/>
        </p:nvSpPr>
        <p:spPr>
          <a:xfrm>
            <a:off x="3627248" y="279374"/>
            <a:ext cx="1786318" cy="1276229"/>
          </a:xfrm>
          <a:custGeom>
            <a:avLst/>
            <a:gdLst/>
            <a:ahLst/>
            <a:cxnLst/>
            <a:rect l="l" t="t" r="r" b="b"/>
            <a:pathLst>
              <a:path w="2588866" h="2309917" extrusionOk="0">
                <a:moveTo>
                  <a:pt x="111865" y="1525"/>
                </a:moveTo>
                <a:cubicBezTo>
                  <a:pt x="123802" y="6023"/>
                  <a:pt x="129736" y="17908"/>
                  <a:pt x="125234" y="29794"/>
                </a:cubicBezTo>
                <a:cubicBezTo>
                  <a:pt x="71553" y="169959"/>
                  <a:pt x="44746" y="319119"/>
                  <a:pt x="44746" y="469778"/>
                </a:cubicBezTo>
                <a:cubicBezTo>
                  <a:pt x="44746" y="1064705"/>
                  <a:pt x="468263" y="1580715"/>
                  <a:pt x="1051324" y="1695502"/>
                </a:cubicBezTo>
                <a:cubicBezTo>
                  <a:pt x="1204933" y="1725377"/>
                  <a:pt x="1316730" y="1861045"/>
                  <a:pt x="1316730" y="2016095"/>
                </a:cubicBezTo>
                <a:lnTo>
                  <a:pt x="1316730" y="2233892"/>
                </a:lnTo>
                <a:lnTo>
                  <a:pt x="1433096" y="2117498"/>
                </a:lnTo>
                <a:cubicBezTo>
                  <a:pt x="1442032" y="2108610"/>
                  <a:pt x="1455469" y="2108610"/>
                  <a:pt x="1464405" y="2117498"/>
                </a:cubicBezTo>
                <a:cubicBezTo>
                  <a:pt x="1473340" y="2126492"/>
                  <a:pt x="1473340" y="2139877"/>
                  <a:pt x="1464405" y="2148872"/>
                </a:cubicBezTo>
                <a:lnTo>
                  <a:pt x="1309295" y="2303921"/>
                </a:lnTo>
                <a:cubicBezTo>
                  <a:pt x="1307794" y="2305420"/>
                  <a:pt x="1304861" y="2306919"/>
                  <a:pt x="1301860" y="2308418"/>
                </a:cubicBezTo>
                <a:cubicBezTo>
                  <a:pt x="1300359" y="2309917"/>
                  <a:pt x="1295857" y="2309917"/>
                  <a:pt x="1294425" y="2309917"/>
                </a:cubicBezTo>
                <a:cubicBezTo>
                  <a:pt x="1292924" y="2309917"/>
                  <a:pt x="1289923" y="2309917"/>
                  <a:pt x="1286922" y="2308418"/>
                </a:cubicBezTo>
                <a:cubicBezTo>
                  <a:pt x="1283920" y="2308418"/>
                  <a:pt x="1280987" y="2305420"/>
                  <a:pt x="1279487" y="2303921"/>
                </a:cubicBezTo>
                <a:lnTo>
                  <a:pt x="1124377" y="2148872"/>
                </a:lnTo>
                <a:cubicBezTo>
                  <a:pt x="1115441" y="2139877"/>
                  <a:pt x="1115441" y="2126492"/>
                  <a:pt x="1124377" y="2117498"/>
                </a:cubicBezTo>
                <a:cubicBezTo>
                  <a:pt x="1133312" y="2108610"/>
                  <a:pt x="1146750" y="2108610"/>
                  <a:pt x="1155685" y="2117498"/>
                </a:cubicBezTo>
                <a:lnTo>
                  <a:pt x="1272052" y="2233892"/>
                </a:lnTo>
                <a:lnTo>
                  <a:pt x="1272052" y="2016095"/>
                </a:lnTo>
                <a:cubicBezTo>
                  <a:pt x="1272052" y="1883425"/>
                  <a:pt x="1175125" y="1767138"/>
                  <a:pt x="1042388" y="1740261"/>
                </a:cubicBezTo>
                <a:cubicBezTo>
                  <a:pt x="438455" y="1622475"/>
                  <a:pt x="0" y="1087084"/>
                  <a:pt x="0" y="471277"/>
                </a:cubicBezTo>
                <a:cubicBezTo>
                  <a:pt x="0" y="314622"/>
                  <a:pt x="28307" y="161072"/>
                  <a:pt x="83489" y="14910"/>
                </a:cubicBezTo>
                <a:cubicBezTo>
                  <a:pt x="87991" y="3024"/>
                  <a:pt x="99928" y="-2972"/>
                  <a:pt x="111865" y="1525"/>
                </a:cubicBezTo>
                <a:close/>
                <a:moveTo>
                  <a:pt x="2478427" y="1495"/>
                </a:moveTo>
                <a:cubicBezTo>
                  <a:pt x="2488862" y="-2997"/>
                  <a:pt x="2502286" y="2965"/>
                  <a:pt x="2506742" y="14890"/>
                </a:cubicBezTo>
                <a:cubicBezTo>
                  <a:pt x="2561963" y="161004"/>
                  <a:pt x="2590279" y="314631"/>
                  <a:pt x="2588812" y="471199"/>
                </a:cubicBezTo>
                <a:cubicBezTo>
                  <a:pt x="2588812" y="799282"/>
                  <a:pt x="2466525" y="1112418"/>
                  <a:pt x="2242821" y="1352538"/>
                </a:cubicBezTo>
                <a:cubicBezTo>
                  <a:pt x="2020640" y="1591188"/>
                  <a:pt x="1719378" y="1735831"/>
                  <a:pt x="1395780" y="1761150"/>
                </a:cubicBezTo>
                <a:cubicBezTo>
                  <a:pt x="1395780" y="1761150"/>
                  <a:pt x="1394313" y="1761150"/>
                  <a:pt x="1394313" y="1761150"/>
                </a:cubicBezTo>
                <a:cubicBezTo>
                  <a:pt x="1382355" y="1761150"/>
                  <a:pt x="1373387" y="1752166"/>
                  <a:pt x="1371920" y="1740242"/>
                </a:cubicBezTo>
                <a:cubicBezTo>
                  <a:pt x="1371920" y="1728317"/>
                  <a:pt x="1380889" y="1717863"/>
                  <a:pt x="1392790" y="1716393"/>
                </a:cubicBezTo>
                <a:cubicBezTo>
                  <a:pt x="1705953" y="1692544"/>
                  <a:pt x="1996780" y="1552393"/>
                  <a:pt x="2211516" y="1321257"/>
                </a:cubicBezTo>
                <a:cubicBezTo>
                  <a:pt x="2426252" y="1088569"/>
                  <a:pt x="2545549" y="785887"/>
                  <a:pt x="2545549" y="469729"/>
                </a:cubicBezTo>
                <a:cubicBezTo>
                  <a:pt x="2545549" y="319123"/>
                  <a:pt x="2518700" y="171458"/>
                  <a:pt x="2465002" y="29836"/>
                </a:cubicBezTo>
                <a:cubicBezTo>
                  <a:pt x="2460546" y="19382"/>
                  <a:pt x="2466525" y="5987"/>
                  <a:pt x="2478427" y="1495"/>
                </a:cubicBezTo>
                <a:close/>
              </a:path>
            </a:pathLst>
          </a:custGeom>
          <a:solidFill>
            <a:srgbClr val="00A896"/>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26" name="Google Shape;1126;p116"/>
          <p:cNvSpPr/>
          <p:nvPr/>
        </p:nvSpPr>
        <p:spPr>
          <a:xfrm rot="2700000">
            <a:off x="5513615" y="719550"/>
            <a:ext cx="1638391" cy="1461855"/>
          </a:xfrm>
          <a:custGeom>
            <a:avLst/>
            <a:gdLst/>
            <a:ahLst/>
            <a:cxnLst/>
            <a:rect l="l" t="t" r="r" b="b"/>
            <a:pathLst>
              <a:path w="2588866" h="2309917" extrusionOk="0">
                <a:moveTo>
                  <a:pt x="111865" y="1525"/>
                </a:moveTo>
                <a:cubicBezTo>
                  <a:pt x="123802" y="6023"/>
                  <a:pt x="129736" y="17908"/>
                  <a:pt x="125234" y="29794"/>
                </a:cubicBezTo>
                <a:cubicBezTo>
                  <a:pt x="71553" y="169959"/>
                  <a:pt x="44746" y="319119"/>
                  <a:pt x="44746" y="469778"/>
                </a:cubicBezTo>
                <a:cubicBezTo>
                  <a:pt x="44746" y="1064705"/>
                  <a:pt x="468263" y="1580715"/>
                  <a:pt x="1051324" y="1695502"/>
                </a:cubicBezTo>
                <a:cubicBezTo>
                  <a:pt x="1204933" y="1725377"/>
                  <a:pt x="1316730" y="1861045"/>
                  <a:pt x="1316730" y="2016095"/>
                </a:cubicBezTo>
                <a:lnTo>
                  <a:pt x="1316730" y="2233892"/>
                </a:lnTo>
                <a:lnTo>
                  <a:pt x="1433096" y="2117498"/>
                </a:lnTo>
                <a:cubicBezTo>
                  <a:pt x="1442032" y="2108610"/>
                  <a:pt x="1455469" y="2108610"/>
                  <a:pt x="1464405" y="2117498"/>
                </a:cubicBezTo>
                <a:cubicBezTo>
                  <a:pt x="1473340" y="2126492"/>
                  <a:pt x="1473340" y="2139877"/>
                  <a:pt x="1464405" y="2148872"/>
                </a:cubicBezTo>
                <a:lnTo>
                  <a:pt x="1309295" y="2303921"/>
                </a:lnTo>
                <a:cubicBezTo>
                  <a:pt x="1307794" y="2305420"/>
                  <a:pt x="1304861" y="2306919"/>
                  <a:pt x="1301860" y="2308418"/>
                </a:cubicBezTo>
                <a:cubicBezTo>
                  <a:pt x="1300359" y="2309917"/>
                  <a:pt x="1295857" y="2309917"/>
                  <a:pt x="1294425" y="2309917"/>
                </a:cubicBezTo>
                <a:cubicBezTo>
                  <a:pt x="1292924" y="2309917"/>
                  <a:pt x="1289923" y="2309917"/>
                  <a:pt x="1286922" y="2308418"/>
                </a:cubicBezTo>
                <a:cubicBezTo>
                  <a:pt x="1283920" y="2308418"/>
                  <a:pt x="1280987" y="2305420"/>
                  <a:pt x="1279487" y="2303921"/>
                </a:cubicBezTo>
                <a:lnTo>
                  <a:pt x="1124377" y="2148872"/>
                </a:lnTo>
                <a:cubicBezTo>
                  <a:pt x="1115441" y="2139877"/>
                  <a:pt x="1115441" y="2126492"/>
                  <a:pt x="1124377" y="2117498"/>
                </a:cubicBezTo>
                <a:cubicBezTo>
                  <a:pt x="1133312" y="2108610"/>
                  <a:pt x="1146750" y="2108610"/>
                  <a:pt x="1155685" y="2117498"/>
                </a:cubicBezTo>
                <a:lnTo>
                  <a:pt x="1272052" y="2233892"/>
                </a:lnTo>
                <a:lnTo>
                  <a:pt x="1272052" y="2016095"/>
                </a:lnTo>
                <a:cubicBezTo>
                  <a:pt x="1272052" y="1883425"/>
                  <a:pt x="1175125" y="1767138"/>
                  <a:pt x="1042388" y="1740261"/>
                </a:cubicBezTo>
                <a:cubicBezTo>
                  <a:pt x="438455" y="1622475"/>
                  <a:pt x="0" y="1087084"/>
                  <a:pt x="0" y="471277"/>
                </a:cubicBezTo>
                <a:cubicBezTo>
                  <a:pt x="0" y="314622"/>
                  <a:pt x="28307" y="161072"/>
                  <a:pt x="83489" y="14910"/>
                </a:cubicBezTo>
                <a:cubicBezTo>
                  <a:pt x="87991" y="3024"/>
                  <a:pt x="99928" y="-2972"/>
                  <a:pt x="111865" y="1525"/>
                </a:cubicBezTo>
                <a:close/>
                <a:moveTo>
                  <a:pt x="2478427" y="1495"/>
                </a:moveTo>
                <a:cubicBezTo>
                  <a:pt x="2488862" y="-2997"/>
                  <a:pt x="2502286" y="2965"/>
                  <a:pt x="2506742" y="14890"/>
                </a:cubicBezTo>
                <a:cubicBezTo>
                  <a:pt x="2561963" y="161004"/>
                  <a:pt x="2590279" y="314631"/>
                  <a:pt x="2588812" y="471199"/>
                </a:cubicBezTo>
                <a:cubicBezTo>
                  <a:pt x="2588812" y="799282"/>
                  <a:pt x="2466525" y="1112418"/>
                  <a:pt x="2242821" y="1352538"/>
                </a:cubicBezTo>
                <a:cubicBezTo>
                  <a:pt x="2020640" y="1591188"/>
                  <a:pt x="1719378" y="1735831"/>
                  <a:pt x="1395780" y="1761150"/>
                </a:cubicBezTo>
                <a:cubicBezTo>
                  <a:pt x="1395780" y="1761150"/>
                  <a:pt x="1394313" y="1761150"/>
                  <a:pt x="1394313" y="1761150"/>
                </a:cubicBezTo>
                <a:cubicBezTo>
                  <a:pt x="1382355" y="1761150"/>
                  <a:pt x="1373387" y="1752166"/>
                  <a:pt x="1371920" y="1740242"/>
                </a:cubicBezTo>
                <a:cubicBezTo>
                  <a:pt x="1371920" y="1728317"/>
                  <a:pt x="1380889" y="1717863"/>
                  <a:pt x="1392790" y="1716393"/>
                </a:cubicBezTo>
                <a:cubicBezTo>
                  <a:pt x="1705953" y="1692544"/>
                  <a:pt x="1996780" y="1552393"/>
                  <a:pt x="2211516" y="1321257"/>
                </a:cubicBezTo>
                <a:cubicBezTo>
                  <a:pt x="2426252" y="1088569"/>
                  <a:pt x="2545549" y="785887"/>
                  <a:pt x="2545549" y="469729"/>
                </a:cubicBezTo>
                <a:cubicBezTo>
                  <a:pt x="2545549" y="319123"/>
                  <a:pt x="2518700" y="171458"/>
                  <a:pt x="2465002" y="29836"/>
                </a:cubicBezTo>
                <a:cubicBezTo>
                  <a:pt x="2460546" y="19382"/>
                  <a:pt x="2466525" y="5987"/>
                  <a:pt x="2478427" y="1495"/>
                </a:cubicBezTo>
                <a:close/>
              </a:path>
            </a:pathLst>
          </a:cu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27" name="Google Shape;1127;p116"/>
          <p:cNvSpPr/>
          <p:nvPr/>
        </p:nvSpPr>
        <p:spPr>
          <a:xfrm rot="3885042">
            <a:off x="6582093" y="2222761"/>
            <a:ext cx="1638685" cy="1462118"/>
          </a:xfrm>
          <a:custGeom>
            <a:avLst/>
            <a:gdLst/>
            <a:ahLst/>
            <a:cxnLst/>
            <a:rect l="l" t="t" r="r" b="b"/>
            <a:pathLst>
              <a:path w="2588866" h="2309917" extrusionOk="0">
                <a:moveTo>
                  <a:pt x="111865" y="1525"/>
                </a:moveTo>
                <a:cubicBezTo>
                  <a:pt x="123802" y="6023"/>
                  <a:pt x="129736" y="17908"/>
                  <a:pt x="125234" y="29794"/>
                </a:cubicBezTo>
                <a:cubicBezTo>
                  <a:pt x="71553" y="169959"/>
                  <a:pt x="44746" y="319119"/>
                  <a:pt x="44746" y="469778"/>
                </a:cubicBezTo>
                <a:cubicBezTo>
                  <a:pt x="44746" y="1064705"/>
                  <a:pt x="468263" y="1580715"/>
                  <a:pt x="1051324" y="1695502"/>
                </a:cubicBezTo>
                <a:cubicBezTo>
                  <a:pt x="1204933" y="1725377"/>
                  <a:pt x="1316730" y="1861045"/>
                  <a:pt x="1316730" y="2016095"/>
                </a:cubicBezTo>
                <a:lnTo>
                  <a:pt x="1316730" y="2233892"/>
                </a:lnTo>
                <a:lnTo>
                  <a:pt x="1433096" y="2117498"/>
                </a:lnTo>
                <a:cubicBezTo>
                  <a:pt x="1442032" y="2108610"/>
                  <a:pt x="1455469" y="2108610"/>
                  <a:pt x="1464405" y="2117498"/>
                </a:cubicBezTo>
                <a:cubicBezTo>
                  <a:pt x="1473340" y="2126492"/>
                  <a:pt x="1473340" y="2139877"/>
                  <a:pt x="1464405" y="2148872"/>
                </a:cubicBezTo>
                <a:lnTo>
                  <a:pt x="1309295" y="2303921"/>
                </a:lnTo>
                <a:cubicBezTo>
                  <a:pt x="1307794" y="2305420"/>
                  <a:pt x="1304861" y="2306919"/>
                  <a:pt x="1301860" y="2308418"/>
                </a:cubicBezTo>
                <a:cubicBezTo>
                  <a:pt x="1300359" y="2309917"/>
                  <a:pt x="1295857" y="2309917"/>
                  <a:pt x="1294425" y="2309917"/>
                </a:cubicBezTo>
                <a:cubicBezTo>
                  <a:pt x="1292924" y="2309917"/>
                  <a:pt x="1289923" y="2309917"/>
                  <a:pt x="1286922" y="2308418"/>
                </a:cubicBezTo>
                <a:cubicBezTo>
                  <a:pt x="1283920" y="2308418"/>
                  <a:pt x="1280987" y="2305420"/>
                  <a:pt x="1279487" y="2303921"/>
                </a:cubicBezTo>
                <a:lnTo>
                  <a:pt x="1124377" y="2148872"/>
                </a:lnTo>
                <a:cubicBezTo>
                  <a:pt x="1115441" y="2139877"/>
                  <a:pt x="1115441" y="2126492"/>
                  <a:pt x="1124377" y="2117498"/>
                </a:cubicBezTo>
                <a:cubicBezTo>
                  <a:pt x="1133312" y="2108610"/>
                  <a:pt x="1146750" y="2108610"/>
                  <a:pt x="1155685" y="2117498"/>
                </a:cubicBezTo>
                <a:lnTo>
                  <a:pt x="1272052" y="2233892"/>
                </a:lnTo>
                <a:lnTo>
                  <a:pt x="1272052" y="2016095"/>
                </a:lnTo>
                <a:cubicBezTo>
                  <a:pt x="1272052" y="1883425"/>
                  <a:pt x="1175125" y="1767138"/>
                  <a:pt x="1042388" y="1740261"/>
                </a:cubicBezTo>
                <a:cubicBezTo>
                  <a:pt x="438455" y="1622475"/>
                  <a:pt x="0" y="1087084"/>
                  <a:pt x="0" y="471277"/>
                </a:cubicBezTo>
                <a:cubicBezTo>
                  <a:pt x="0" y="314622"/>
                  <a:pt x="28307" y="161072"/>
                  <a:pt x="83489" y="14910"/>
                </a:cubicBezTo>
                <a:cubicBezTo>
                  <a:pt x="87991" y="3024"/>
                  <a:pt x="99928" y="-2972"/>
                  <a:pt x="111865" y="1525"/>
                </a:cubicBezTo>
                <a:close/>
                <a:moveTo>
                  <a:pt x="2478427" y="1495"/>
                </a:moveTo>
                <a:cubicBezTo>
                  <a:pt x="2488862" y="-2997"/>
                  <a:pt x="2502286" y="2965"/>
                  <a:pt x="2506742" y="14890"/>
                </a:cubicBezTo>
                <a:cubicBezTo>
                  <a:pt x="2561963" y="161004"/>
                  <a:pt x="2590279" y="314631"/>
                  <a:pt x="2588812" y="471199"/>
                </a:cubicBezTo>
                <a:cubicBezTo>
                  <a:pt x="2588812" y="799282"/>
                  <a:pt x="2466525" y="1112418"/>
                  <a:pt x="2242821" y="1352538"/>
                </a:cubicBezTo>
                <a:cubicBezTo>
                  <a:pt x="2020640" y="1591188"/>
                  <a:pt x="1719378" y="1735831"/>
                  <a:pt x="1395780" y="1761150"/>
                </a:cubicBezTo>
                <a:cubicBezTo>
                  <a:pt x="1395780" y="1761150"/>
                  <a:pt x="1394313" y="1761150"/>
                  <a:pt x="1394313" y="1761150"/>
                </a:cubicBezTo>
                <a:cubicBezTo>
                  <a:pt x="1382355" y="1761150"/>
                  <a:pt x="1373387" y="1752166"/>
                  <a:pt x="1371920" y="1740242"/>
                </a:cubicBezTo>
                <a:cubicBezTo>
                  <a:pt x="1371920" y="1728317"/>
                  <a:pt x="1380889" y="1717863"/>
                  <a:pt x="1392790" y="1716393"/>
                </a:cubicBezTo>
                <a:cubicBezTo>
                  <a:pt x="1705953" y="1692544"/>
                  <a:pt x="1996780" y="1552393"/>
                  <a:pt x="2211516" y="1321257"/>
                </a:cubicBezTo>
                <a:cubicBezTo>
                  <a:pt x="2426252" y="1088569"/>
                  <a:pt x="2545549" y="785887"/>
                  <a:pt x="2545549" y="469729"/>
                </a:cubicBezTo>
                <a:cubicBezTo>
                  <a:pt x="2545549" y="319123"/>
                  <a:pt x="2518700" y="171458"/>
                  <a:pt x="2465002" y="29836"/>
                </a:cubicBezTo>
                <a:cubicBezTo>
                  <a:pt x="2460546" y="19382"/>
                  <a:pt x="2466525" y="5987"/>
                  <a:pt x="2478427" y="1495"/>
                </a:cubicBezTo>
                <a:close/>
              </a:path>
            </a:pathLst>
          </a:cu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7080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1131"/>
        <p:cNvGrpSpPr/>
        <p:nvPr/>
      </p:nvGrpSpPr>
      <p:grpSpPr>
        <a:xfrm>
          <a:off x="0" y="0"/>
          <a:ext cx="0" cy="0"/>
          <a:chOff x="0" y="0"/>
          <a:chExt cx="0" cy="0"/>
        </a:xfrm>
      </p:grpSpPr>
      <p:pic>
        <p:nvPicPr>
          <p:cNvPr id="1132" name="Google Shape;1132;p117"/>
          <p:cNvPicPr preferRelativeResize="0"/>
          <p:nvPr/>
        </p:nvPicPr>
        <p:blipFill>
          <a:blip r:embed="rId3">
            <a:alphaModFix/>
          </a:blip>
          <a:stretch>
            <a:fillRect/>
          </a:stretch>
        </p:blipFill>
        <p:spPr>
          <a:xfrm>
            <a:off x="2342239" y="781693"/>
            <a:ext cx="677072" cy="677099"/>
          </a:xfrm>
          <a:prstGeom prst="rect">
            <a:avLst/>
          </a:prstGeom>
          <a:noFill/>
          <a:ln>
            <a:noFill/>
          </a:ln>
        </p:spPr>
      </p:pic>
      <p:pic>
        <p:nvPicPr>
          <p:cNvPr id="1133" name="Google Shape;1133;p117"/>
          <p:cNvPicPr preferRelativeResize="0"/>
          <p:nvPr/>
        </p:nvPicPr>
        <p:blipFill>
          <a:blip r:embed="rId4">
            <a:alphaModFix/>
          </a:blip>
          <a:stretch>
            <a:fillRect/>
          </a:stretch>
        </p:blipFill>
        <p:spPr>
          <a:xfrm>
            <a:off x="4697393" y="550700"/>
            <a:ext cx="896675" cy="1028781"/>
          </a:xfrm>
          <a:prstGeom prst="rect">
            <a:avLst/>
          </a:prstGeom>
          <a:noFill/>
          <a:ln>
            <a:noFill/>
          </a:ln>
        </p:spPr>
      </p:pic>
      <p:pic>
        <p:nvPicPr>
          <p:cNvPr id="1134" name="Google Shape;1134;p117"/>
          <p:cNvPicPr preferRelativeResize="0"/>
          <p:nvPr/>
        </p:nvPicPr>
        <p:blipFill>
          <a:blip r:embed="rId5">
            <a:alphaModFix/>
          </a:blip>
          <a:stretch>
            <a:fillRect/>
          </a:stretch>
        </p:blipFill>
        <p:spPr>
          <a:xfrm rot="5400016">
            <a:off x="1441923" y="697504"/>
            <a:ext cx="1067425" cy="800561"/>
          </a:xfrm>
          <a:prstGeom prst="rect">
            <a:avLst/>
          </a:prstGeom>
          <a:noFill/>
          <a:ln>
            <a:noFill/>
          </a:ln>
        </p:spPr>
      </p:pic>
      <p:pic>
        <p:nvPicPr>
          <p:cNvPr id="1135" name="Google Shape;1135;p117"/>
          <p:cNvPicPr preferRelativeResize="0"/>
          <p:nvPr/>
        </p:nvPicPr>
        <p:blipFill>
          <a:blip r:embed="rId6">
            <a:alphaModFix/>
          </a:blip>
          <a:stretch>
            <a:fillRect/>
          </a:stretch>
        </p:blipFill>
        <p:spPr>
          <a:xfrm>
            <a:off x="3809700" y="122323"/>
            <a:ext cx="1067402" cy="1067402"/>
          </a:xfrm>
          <a:prstGeom prst="rect">
            <a:avLst/>
          </a:prstGeom>
          <a:noFill/>
          <a:ln>
            <a:noFill/>
          </a:ln>
        </p:spPr>
      </p:pic>
      <p:sp>
        <p:nvSpPr>
          <p:cNvPr id="1136" name="Google Shape;1136;p117"/>
          <p:cNvSpPr txBox="1"/>
          <p:nvPr/>
        </p:nvSpPr>
        <p:spPr>
          <a:xfrm>
            <a:off x="3699788" y="765200"/>
            <a:ext cx="1527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800" b="1">
                <a:latin typeface="Avenir"/>
                <a:ea typeface="Avenir"/>
                <a:cs typeface="Avenir"/>
                <a:sym typeface="Avenir"/>
              </a:rPr>
              <a:t>Sensoripohjainen ilmanlaatudata liikkuvasta kalustosta sekä kiinteästä mittauspisteestä</a:t>
            </a:r>
            <a:endParaRPr sz="800">
              <a:latin typeface="Avenir"/>
              <a:ea typeface="Avenir"/>
              <a:cs typeface="Avenir"/>
              <a:sym typeface="Avenir"/>
            </a:endParaRPr>
          </a:p>
        </p:txBody>
      </p:sp>
      <p:sp>
        <p:nvSpPr>
          <p:cNvPr id="1137" name="Google Shape;1137;p117"/>
          <p:cNvSpPr txBox="1"/>
          <p:nvPr/>
        </p:nvSpPr>
        <p:spPr>
          <a:xfrm>
            <a:off x="1742627" y="1526579"/>
            <a:ext cx="1527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800" b="1">
                <a:latin typeface="Avenir"/>
                <a:ea typeface="Avenir"/>
                <a:cs typeface="Avenir"/>
                <a:sym typeface="Avenir"/>
              </a:rPr>
              <a:t>Sensoripohjainen, paikallinen mikroilmastodata</a:t>
            </a:r>
            <a:endParaRPr sz="800">
              <a:latin typeface="Avenir"/>
              <a:ea typeface="Avenir"/>
              <a:cs typeface="Avenir"/>
              <a:sym typeface="Avenir"/>
            </a:endParaRPr>
          </a:p>
        </p:txBody>
      </p:sp>
      <p:pic>
        <p:nvPicPr>
          <p:cNvPr id="1138" name="Google Shape;1138;p117"/>
          <p:cNvPicPr preferRelativeResize="0"/>
          <p:nvPr/>
        </p:nvPicPr>
        <p:blipFill>
          <a:blip r:embed="rId7">
            <a:alphaModFix/>
          </a:blip>
          <a:stretch>
            <a:fillRect/>
          </a:stretch>
        </p:blipFill>
        <p:spPr>
          <a:xfrm>
            <a:off x="436977" y="1975364"/>
            <a:ext cx="376810" cy="1133325"/>
          </a:xfrm>
          <a:prstGeom prst="rect">
            <a:avLst/>
          </a:prstGeom>
          <a:noFill/>
          <a:ln>
            <a:noFill/>
          </a:ln>
        </p:spPr>
      </p:pic>
      <p:sp>
        <p:nvSpPr>
          <p:cNvPr id="1139" name="Google Shape;1139;p117"/>
          <p:cNvSpPr txBox="1"/>
          <p:nvPr/>
        </p:nvSpPr>
        <p:spPr>
          <a:xfrm>
            <a:off x="917701" y="2555088"/>
            <a:ext cx="1644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800" b="1">
                <a:latin typeface="Avenir"/>
                <a:ea typeface="Avenir"/>
                <a:cs typeface="Avenir"/>
                <a:sym typeface="Avenir"/>
              </a:rPr>
              <a:t>Konenäköön ja tekoälyyn perustuva liikennelaskenta</a:t>
            </a:r>
            <a:r>
              <a:rPr lang="fi" sz="800">
                <a:latin typeface="Avenir"/>
                <a:ea typeface="Avenir"/>
                <a:cs typeface="Avenir"/>
                <a:sym typeface="Avenir"/>
              </a:rPr>
              <a:t> </a:t>
            </a:r>
            <a:endParaRPr sz="800">
              <a:latin typeface="Avenir"/>
              <a:ea typeface="Avenir"/>
              <a:cs typeface="Avenir"/>
              <a:sym typeface="Avenir"/>
            </a:endParaRPr>
          </a:p>
        </p:txBody>
      </p:sp>
      <p:pic>
        <p:nvPicPr>
          <p:cNvPr id="1140" name="Google Shape;1140;p117"/>
          <p:cNvPicPr preferRelativeResize="0"/>
          <p:nvPr/>
        </p:nvPicPr>
        <p:blipFill>
          <a:blip r:embed="rId8">
            <a:alphaModFix/>
          </a:blip>
          <a:stretch>
            <a:fillRect/>
          </a:stretch>
        </p:blipFill>
        <p:spPr>
          <a:xfrm>
            <a:off x="1016850" y="2135738"/>
            <a:ext cx="1000300" cy="345100"/>
          </a:xfrm>
          <a:prstGeom prst="rect">
            <a:avLst/>
          </a:prstGeom>
          <a:noFill/>
          <a:ln>
            <a:noFill/>
          </a:ln>
        </p:spPr>
      </p:pic>
      <p:pic>
        <p:nvPicPr>
          <p:cNvPr id="1141" name="Google Shape;1141;p117"/>
          <p:cNvPicPr preferRelativeResize="0"/>
          <p:nvPr/>
        </p:nvPicPr>
        <p:blipFill>
          <a:blip r:embed="rId9">
            <a:alphaModFix/>
          </a:blip>
          <a:stretch>
            <a:fillRect/>
          </a:stretch>
        </p:blipFill>
        <p:spPr>
          <a:xfrm>
            <a:off x="6661775" y="1813061"/>
            <a:ext cx="1067400" cy="1067400"/>
          </a:xfrm>
          <a:prstGeom prst="rect">
            <a:avLst/>
          </a:prstGeom>
          <a:noFill/>
          <a:ln>
            <a:noFill/>
          </a:ln>
        </p:spPr>
      </p:pic>
      <p:pic>
        <p:nvPicPr>
          <p:cNvPr id="1142" name="Google Shape;1142;p117"/>
          <p:cNvPicPr preferRelativeResize="0"/>
          <p:nvPr/>
        </p:nvPicPr>
        <p:blipFill>
          <a:blip r:embed="rId10">
            <a:alphaModFix/>
          </a:blip>
          <a:stretch>
            <a:fillRect/>
          </a:stretch>
        </p:blipFill>
        <p:spPr>
          <a:xfrm>
            <a:off x="6141975" y="1045542"/>
            <a:ext cx="1067401" cy="296508"/>
          </a:xfrm>
          <a:prstGeom prst="rect">
            <a:avLst/>
          </a:prstGeom>
          <a:noFill/>
          <a:ln>
            <a:noFill/>
          </a:ln>
        </p:spPr>
      </p:pic>
      <p:sp>
        <p:nvSpPr>
          <p:cNvPr id="1143" name="Google Shape;1143;p117"/>
          <p:cNvSpPr txBox="1"/>
          <p:nvPr/>
        </p:nvSpPr>
        <p:spPr>
          <a:xfrm>
            <a:off x="6079500" y="1403579"/>
            <a:ext cx="2885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800" b="1">
                <a:latin typeface="Avenir"/>
                <a:ea typeface="Avenir"/>
                <a:cs typeface="Avenir"/>
                <a:sym typeface="Avenir"/>
              </a:rPr>
              <a:t>Kunnossapitokaluston tässä: kuorma-autojen FMS- ja lisälaitteiden EN-15430-1 tiedonkeruun ja -siirron protokollien hyödyntäminen </a:t>
            </a:r>
            <a:endParaRPr sz="800">
              <a:latin typeface="Avenir"/>
              <a:ea typeface="Avenir"/>
              <a:cs typeface="Avenir"/>
              <a:sym typeface="Avenir"/>
            </a:endParaRPr>
          </a:p>
        </p:txBody>
      </p:sp>
      <p:sp>
        <p:nvSpPr>
          <p:cNvPr id="1144" name="Google Shape;1144;p117"/>
          <p:cNvSpPr txBox="1"/>
          <p:nvPr/>
        </p:nvSpPr>
        <p:spPr>
          <a:xfrm>
            <a:off x="6738200" y="2555088"/>
            <a:ext cx="2122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800" b="1">
                <a:latin typeface="Avenir"/>
                <a:ea typeface="Avenir"/>
                <a:cs typeface="Avenir"/>
                <a:sym typeface="Avenir"/>
              </a:rPr>
              <a:t>Kuorma-autojen FMS- ja lisälaitteiden EN-15430-1 tiedonkeruun ja -siirron protokollien datan analysointi </a:t>
            </a:r>
            <a:endParaRPr sz="800">
              <a:latin typeface="Avenir"/>
              <a:ea typeface="Avenir"/>
              <a:cs typeface="Avenir"/>
              <a:sym typeface="Avenir"/>
            </a:endParaRPr>
          </a:p>
        </p:txBody>
      </p:sp>
      <p:sp>
        <p:nvSpPr>
          <p:cNvPr id="1145" name="Google Shape;1145;p117"/>
          <p:cNvSpPr/>
          <p:nvPr/>
        </p:nvSpPr>
        <p:spPr>
          <a:xfrm>
            <a:off x="3037198" y="1583633"/>
            <a:ext cx="2567100" cy="1833900"/>
          </a:xfrm>
          <a:prstGeom prst="triangle">
            <a:avLst>
              <a:gd name="adj" fmla="val 50406"/>
            </a:avLst>
          </a:prstGeom>
          <a:noFill/>
          <a:ln w="38100" cap="flat" cmpd="sng">
            <a:solidFill>
              <a:srgbClr val="00ADD2"/>
            </a:solidFill>
            <a:prstDash val="dot"/>
            <a:round/>
            <a:headEnd type="none" w="sm" len="sm"/>
            <a:tailEnd type="none" w="sm" len="sm"/>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fi" sz="1100" b="1" i="1"/>
              <a:t>Liikkumisen digitaalinen kaksonen</a:t>
            </a:r>
            <a:endParaRPr sz="1100" b="1" i="1" u="none" strike="noStrike" cap="none">
              <a:solidFill>
                <a:srgbClr val="000000"/>
              </a:solidFill>
              <a:latin typeface="Arial"/>
              <a:ea typeface="Arial"/>
              <a:cs typeface="Arial"/>
              <a:sym typeface="Arial"/>
            </a:endParaRPr>
          </a:p>
        </p:txBody>
      </p:sp>
      <p:sp>
        <p:nvSpPr>
          <p:cNvPr id="1146" name="Google Shape;1146;p117"/>
          <p:cNvSpPr/>
          <p:nvPr/>
        </p:nvSpPr>
        <p:spPr>
          <a:xfrm>
            <a:off x="2403300" y="2886200"/>
            <a:ext cx="1089700" cy="1009525"/>
          </a:xfrm>
          <a:custGeom>
            <a:avLst/>
            <a:gdLst/>
            <a:ahLst/>
            <a:cxnLst/>
            <a:rect l="l" t="t" r="r" b="b"/>
            <a:pathLst>
              <a:path w="43588" h="40381" extrusionOk="0">
                <a:moveTo>
                  <a:pt x="0" y="0"/>
                </a:moveTo>
                <a:cubicBezTo>
                  <a:pt x="7113" y="1872"/>
                  <a:pt x="37806" y="4500"/>
                  <a:pt x="42675" y="11230"/>
                </a:cubicBezTo>
                <a:cubicBezTo>
                  <a:pt x="47545" y="17960"/>
                  <a:pt x="31460" y="35523"/>
                  <a:pt x="29217" y="40381"/>
                </a:cubicBezTo>
              </a:path>
            </a:pathLst>
          </a:custGeom>
          <a:noFill/>
          <a:ln w="9525" cap="flat" cmpd="sng">
            <a:solidFill>
              <a:schemeClr val="dk2"/>
            </a:solidFill>
            <a:prstDash val="solid"/>
            <a:round/>
            <a:headEnd type="none" w="med" len="med"/>
            <a:tailEnd type="none" w="med" len="med"/>
          </a:ln>
        </p:spPr>
      </p:sp>
      <p:sp>
        <p:nvSpPr>
          <p:cNvPr id="1147" name="Google Shape;1147;p117"/>
          <p:cNvSpPr txBox="1"/>
          <p:nvPr/>
        </p:nvSpPr>
        <p:spPr>
          <a:xfrm>
            <a:off x="1957700" y="3909800"/>
            <a:ext cx="2122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800" b="1">
                <a:solidFill>
                  <a:schemeClr val="dk1"/>
                </a:solidFill>
                <a:latin typeface="Avenir"/>
                <a:ea typeface="Avenir"/>
                <a:cs typeface="Avenir"/>
                <a:sym typeface="Avenir"/>
              </a:rPr>
              <a:t>Liikennevirrat: määrät, suunnat, lajit, läpimenoajat. Data-analyysin perusteella</a:t>
            </a:r>
            <a:r>
              <a:rPr lang="fi" sz="800">
                <a:solidFill>
                  <a:schemeClr val="dk1"/>
                </a:solidFill>
                <a:latin typeface="Avenir"/>
                <a:ea typeface="Avenir"/>
                <a:cs typeface="Avenir"/>
                <a:sym typeface="Avenir"/>
              </a:rPr>
              <a:t>:</a:t>
            </a:r>
            <a:endParaRPr sz="800">
              <a:solidFill>
                <a:schemeClr val="dk1"/>
              </a:solidFill>
              <a:latin typeface="Avenir"/>
              <a:ea typeface="Avenir"/>
              <a:cs typeface="Avenir"/>
              <a:sym typeface="Avenir"/>
            </a:endParaRPr>
          </a:p>
          <a:p>
            <a:pPr marL="0" lvl="0" indent="0" algn="l" rtl="0">
              <a:spcBef>
                <a:spcPts val="0"/>
              </a:spcBef>
              <a:spcAft>
                <a:spcPts val="0"/>
              </a:spcAft>
              <a:buNone/>
            </a:pPr>
            <a:r>
              <a:rPr lang="fi" sz="800">
                <a:solidFill>
                  <a:schemeClr val="dk1"/>
                </a:solidFill>
                <a:latin typeface="Avenir"/>
                <a:ea typeface="Avenir"/>
                <a:cs typeface="Avenir"/>
                <a:sym typeface="Avenir"/>
              </a:rPr>
              <a:t>→ kunnossapitotoimenpiteiden vaikuttavuuden tarkastelu kaupunki- ympäristössä</a:t>
            </a:r>
            <a:endParaRPr sz="800">
              <a:solidFill>
                <a:schemeClr val="dk1"/>
              </a:solidFill>
              <a:latin typeface="Avenir"/>
              <a:ea typeface="Avenir"/>
              <a:cs typeface="Avenir"/>
              <a:sym typeface="Avenir"/>
            </a:endParaRPr>
          </a:p>
          <a:p>
            <a:pPr marL="0" lvl="0" indent="0" algn="l" rtl="0">
              <a:spcBef>
                <a:spcPts val="0"/>
              </a:spcBef>
              <a:spcAft>
                <a:spcPts val="0"/>
              </a:spcAft>
              <a:buNone/>
            </a:pPr>
            <a:r>
              <a:rPr lang="fi" sz="800">
                <a:solidFill>
                  <a:schemeClr val="dk1"/>
                </a:solidFill>
                <a:latin typeface="Avenir"/>
                <a:ea typeface="Avenir"/>
                <a:cs typeface="Avenir"/>
                <a:sym typeface="Avenir"/>
              </a:rPr>
              <a:t>→ liikennesuunnittelun tarpeet</a:t>
            </a:r>
            <a:endParaRPr sz="800">
              <a:solidFill>
                <a:schemeClr val="dk1"/>
              </a:solidFill>
              <a:latin typeface="Avenir"/>
              <a:ea typeface="Avenir"/>
              <a:cs typeface="Avenir"/>
              <a:sym typeface="Avenir"/>
            </a:endParaRPr>
          </a:p>
          <a:p>
            <a:pPr marL="0" lvl="0" indent="0" algn="l" rtl="0">
              <a:spcBef>
                <a:spcPts val="0"/>
              </a:spcBef>
              <a:spcAft>
                <a:spcPts val="0"/>
              </a:spcAft>
              <a:buNone/>
            </a:pPr>
            <a:r>
              <a:rPr lang="fi" sz="800">
                <a:solidFill>
                  <a:schemeClr val="dk1"/>
                </a:solidFill>
                <a:latin typeface="Avenir"/>
                <a:ea typeface="Avenir"/>
                <a:cs typeface="Avenir"/>
                <a:sym typeface="Avenir"/>
              </a:rPr>
              <a:t>→ muuttuvan liikenneympäristön simulointi, ennakointi</a:t>
            </a:r>
            <a:endParaRPr sz="80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sz="800">
              <a:solidFill>
                <a:schemeClr val="dk1"/>
              </a:solidFill>
              <a:latin typeface="Avenir"/>
              <a:ea typeface="Avenir"/>
              <a:cs typeface="Avenir"/>
              <a:sym typeface="Avenir"/>
            </a:endParaRPr>
          </a:p>
        </p:txBody>
      </p:sp>
      <p:sp>
        <p:nvSpPr>
          <p:cNvPr id="1148" name="Google Shape;1148;p117"/>
          <p:cNvSpPr/>
          <p:nvPr/>
        </p:nvSpPr>
        <p:spPr>
          <a:xfrm>
            <a:off x="1742625" y="1971675"/>
            <a:ext cx="2282686" cy="1769288"/>
          </a:xfrm>
          <a:custGeom>
            <a:avLst/>
            <a:gdLst/>
            <a:ahLst/>
            <a:cxnLst/>
            <a:rect l="l" t="t" r="r" b="b"/>
            <a:pathLst>
              <a:path w="100052" h="81534" extrusionOk="0">
                <a:moveTo>
                  <a:pt x="62484" y="0"/>
                </a:moveTo>
                <a:cubicBezTo>
                  <a:pt x="68453" y="4826"/>
                  <a:pt x="108712" y="15367"/>
                  <a:pt x="98298" y="28956"/>
                </a:cubicBezTo>
                <a:cubicBezTo>
                  <a:pt x="87884" y="42545"/>
                  <a:pt x="16383" y="72771"/>
                  <a:pt x="0" y="81534"/>
                </a:cubicBezTo>
              </a:path>
            </a:pathLst>
          </a:custGeom>
          <a:noFill/>
          <a:ln w="9525" cap="flat" cmpd="sng">
            <a:solidFill>
              <a:schemeClr val="dk2"/>
            </a:solidFill>
            <a:prstDash val="solid"/>
            <a:round/>
            <a:headEnd type="none" w="med" len="med"/>
            <a:tailEnd type="none" w="med" len="med"/>
          </a:ln>
        </p:spPr>
      </p:sp>
      <p:sp>
        <p:nvSpPr>
          <p:cNvPr id="1149" name="Google Shape;1149;p117"/>
          <p:cNvSpPr txBox="1"/>
          <p:nvPr/>
        </p:nvSpPr>
        <p:spPr>
          <a:xfrm>
            <a:off x="47625" y="3802100"/>
            <a:ext cx="2076600" cy="1508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800" b="1">
                <a:solidFill>
                  <a:schemeClr val="dk1"/>
                </a:solidFill>
                <a:latin typeface="Avenir"/>
                <a:ea typeface="Avenir"/>
                <a:cs typeface="Avenir"/>
                <a:sym typeface="Avenir"/>
              </a:rPr>
              <a:t>Mikroilmastodata: lämpötila, kosteus, kosteuspiste. </a:t>
            </a:r>
            <a:br>
              <a:rPr lang="fi" sz="800">
                <a:solidFill>
                  <a:schemeClr val="dk1"/>
                </a:solidFill>
                <a:latin typeface="Avenir"/>
                <a:ea typeface="Avenir"/>
                <a:cs typeface="Avenir"/>
                <a:sym typeface="Avenir"/>
              </a:rPr>
            </a:br>
            <a:r>
              <a:rPr lang="fi" sz="800">
                <a:solidFill>
                  <a:schemeClr val="dk1"/>
                </a:solidFill>
                <a:latin typeface="Avenir"/>
                <a:ea typeface="Avenir"/>
                <a:cs typeface="Avenir"/>
                <a:sym typeface="Avenir"/>
              </a:rPr>
              <a:t>→ reaaliaikaista tilannedataa</a:t>
            </a:r>
            <a:endParaRPr sz="800">
              <a:solidFill>
                <a:schemeClr val="dk1"/>
              </a:solidFill>
              <a:latin typeface="Avenir"/>
              <a:ea typeface="Avenir"/>
              <a:cs typeface="Avenir"/>
              <a:sym typeface="Avenir"/>
            </a:endParaRPr>
          </a:p>
          <a:p>
            <a:pPr marL="0" lvl="0" indent="0" algn="l" rtl="0">
              <a:spcBef>
                <a:spcPts val="0"/>
              </a:spcBef>
              <a:spcAft>
                <a:spcPts val="0"/>
              </a:spcAft>
              <a:buNone/>
            </a:pPr>
            <a:r>
              <a:rPr lang="fi" sz="800">
                <a:solidFill>
                  <a:schemeClr val="dk1"/>
                </a:solidFill>
                <a:latin typeface="Avenir"/>
                <a:ea typeface="Avenir"/>
                <a:cs typeface="Avenir"/>
                <a:sym typeface="Avenir"/>
              </a:rPr>
              <a:t>→ ennustemallinnuksia</a:t>
            </a:r>
            <a:endParaRPr sz="800">
              <a:solidFill>
                <a:schemeClr val="dk1"/>
              </a:solidFill>
              <a:latin typeface="Avenir"/>
              <a:ea typeface="Avenir"/>
              <a:cs typeface="Avenir"/>
              <a:sym typeface="Avenir"/>
            </a:endParaRPr>
          </a:p>
          <a:p>
            <a:pPr marL="0" lvl="0" indent="0" algn="l" rtl="0">
              <a:spcBef>
                <a:spcPts val="0"/>
              </a:spcBef>
              <a:spcAft>
                <a:spcPts val="0"/>
              </a:spcAft>
              <a:buNone/>
            </a:pPr>
            <a:r>
              <a:rPr lang="fi" sz="800">
                <a:solidFill>
                  <a:schemeClr val="dk1"/>
                </a:solidFill>
                <a:latin typeface="Avenir"/>
                <a:ea typeface="Avenir"/>
                <a:cs typeface="Avenir"/>
                <a:sym typeface="Avenir"/>
              </a:rPr>
              <a:t>→ analyysejä haluttujen painotusten pohjalta kunnossapitotyön tilannearvioiden pohjaksi, työnsuunnitteluun ja priorisointiin</a:t>
            </a:r>
            <a:endParaRPr sz="80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sz="800">
              <a:solidFill>
                <a:schemeClr val="dk1"/>
              </a:solidFill>
              <a:latin typeface="Avenir"/>
              <a:ea typeface="Avenir"/>
              <a:cs typeface="Avenir"/>
              <a:sym typeface="Avenir"/>
            </a:endParaRPr>
          </a:p>
          <a:p>
            <a:pPr marL="0" lvl="0" indent="0" algn="l" rtl="0">
              <a:spcBef>
                <a:spcPts val="0"/>
              </a:spcBef>
              <a:spcAft>
                <a:spcPts val="0"/>
              </a:spcAft>
              <a:buNone/>
            </a:pPr>
            <a:endParaRPr>
              <a:latin typeface="Avenir"/>
              <a:ea typeface="Avenir"/>
              <a:cs typeface="Avenir"/>
              <a:sym typeface="Avenir"/>
            </a:endParaRPr>
          </a:p>
        </p:txBody>
      </p:sp>
      <p:sp>
        <p:nvSpPr>
          <p:cNvPr id="1150" name="Google Shape;1150;p117"/>
          <p:cNvSpPr txBox="1"/>
          <p:nvPr/>
        </p:nvSpPr>
        <p:spPr>
          <a:xfrm>
            <a:off x="4124325" y="3857625"/>
            <a:ext cx="22827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800">
                <a:latin typeface="Avenir"/>
                <a:ea typeface="Avenir"/>
                <a:cs typeface="Avenir"/>
                <a:sym typeface="Avenir"/>
              </a:rPr>
              <a:t>Kunnossapitotoimenpiteiden reaaliaikainen vaikutus paikalliseen ilmanlaatuun sekä alueen kiinteiden mittauspisteiden vertailuarvot.</a:t>
            </a:r>
            <a:br>
              <a:rPr lang="fi" sz="800">
                <a:latin typeface="Avenir"/>
                <a:ea typeface="Avenir"/>
                <a:cs typeface="Avenir"/>
                <a:sym typeface="Avenir"/>
              </a:rPr>
            </a:br>
            <a:r>
              <a:rPr lang="fi" sz="800">
                <a:latin typeface="Avenir"/>
                <a:ea typeface="Avenir"/>
                <a:cs typeface="Avenir"/>
                <a:sym typeface="Avenir"/>
              </a:rPr>
              <a:t>→ liikkuvan kaluston hyödyntöminen datankeruuseen kaupunkitasoisesti</a:t>
            </a:r>
            <a:endParaRPr sz="800">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fi" sz="800">
                <a:solidFill>
                  <a:schemeClr val="dk1"/>
                </a:solidFill>
                <a:latin typeface="Avenir"/>
                <a:ea typeface="Avenir"/>
                <a:cs typeface="Avenir"/>
                <a:sym typeface="Avenir"/>
              </a:rPr>
              <a:t>→ ilmanlaatuun vaikuttavien tekijöiden tunnistaminen ja seuraaminen</a:t>
            </a:r>
            <a:endParaRPr sz="800">
              <a:latin typeface="Avenir"/>
              <a:ea typeface="Avenir"/>
              <a:cs typeface="Avenir"/>
              <a:sym typeface="Avenir"/>
            </a:endParaRPr>
          </a:p>
          <a:p>
            <a:pPr marL="0" lvl="0" indent="0" algn="l" rtl="0">
              <a:spcBef>
                <a:spcPts val="0"/>
              </a:spcBef>
              <a:spcAft>
                <a:spcPts val="0"/>
              </a:spcAft>
              <a:buNone/>
            </a:pPr>
            <a:r>
              <a:rPr lang="fi" sz="800">
                <a:latin typeface="Avenir"/>
                <a:ea typeface="Avenir"/>
                <a:cs typeface="Avenir"/>
                <a:sym typeface="Avenir"/>
              </a:rPr>
              <a:t>→ toimenpiteiden ja prosessiosuuksien optimointi</a:t>
            </a:r>
            <a:endParaRPr sz="800">
              <a:latin typeface="Avenir"/>
              <a:ea typeface="Avenir"/>
              <a:cs typeface="Avenir"/>
              <a:sym typeface="Avenir"/>
            </a:endParaRPr>
          </a:p>
          <a:p>
            <a:pPr marL="0" lvl="0" indent="0" algn="l" rtl="0">
              <a:spcBef>
                <a:spcPts val="0"/>
              </a:spcBef>
              <a:spcAft>
                <a:spcPts val="0"/>
              </a:spcAft>
              <a:buNone/>
            </a:pPr>
            <a:endParaRPr sz="800">
              <a:latin typeface="Avenir"/>
              <a:ea typeface="Avenir"/>
              <a:cs typeface="Avenir"/>
              <a:sym typeface="Avenir"/>
            </a:endParaRPr>
          </a:p>
          <a:p>
            <a:pPr marL="0" lvl="0" indent="0" algn="l" rtl="0">
              <a:spcBef>
                <a:spcPts val="0"/>
              </a:spcBef>
              <a:spcAft>
                <a:spcPts val="0"/>
              </a:spcAft>
              <a:buNone/>
            </a:pPr>
            <a:endParaRPr sz="800">
              <a:latin typeface="Avenir"/>
              <a:ea typeface="Avenir"/>
              <a:cs typeface="Avenir"/>
              <a:sym typeface="Avenir"/>
            </a:endParaRPr>
          </a:p>
        </p:txBody>
      </p:sp>
      <p:sp>
        <p:nvSpPr>
          <p:cNvPr id="1151" name="Google Shape;1151;p117"/>
          <p:cNvSpPr txBox="1"/>
          <p:nvPr/>
        </p:nvSpPr>
        <p:spPr>
          <a:xfrm>
            <a:off x="6738200" y="3802100"/>
            <a:ext cx="23241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800" b="1">
                <a:latin typeface="Avenir"/>
                <a:ea typeface="Avenir"/>
                <a:cs typeface="Avenir"/>
                <a:sym typeface="Avenir"/>
              </a:rPr>
              <a:t>Kunnossapitokaluston tuottaman suoritus- ja toimenpidedatan seuranta - ja analyysi:</a:t>
            </a:r>
            <a:endParaRPr sz="800" b="1">
              <a:latin typeface="Avenir"/>
              <a:ea typeface="Avenir"/>
              <a:cs typeface="Avenir"/>
              <a:sym typeface="Avenir"/>
            </a:endParaRPr>
          </a:p>
          <a:p>
            <a:pPr marL="0" lvl="0" indent="0" algn="l" rtl="0">
              <a:spcBef>
                <a:spcPts val="0"/>
              </a:spcBef>
              <a:spcAft>
                <a:spcPts val="0"/>
              </a:spcAft>
              <a:buNone/>
            </a:pPr>
            <a:r>
              <a:rPr lang="fi" sz="800">
                <a:latin typeface="Avenir"/>
                <a:ea typeface="Avenir"/>
                <a:cs typeface="Avenir"/>
                <a:sym typeface="Avenir"/>
              </a:rPr>
              <a:t>→ suoritettujen toimenpiteiden analyysi ja optiminti</a:t>
            </a:r>
            <a:endParaRPr sz="800">
              <a:latin typeface="Avenir"/>
              <a:ea typeface="Avenir"/>
              <a:cs typeface="Avenir"/>
              <a:sym typeface="Avenir"/>
            </a:endParaRPr>
          </a:p>
          <a:p>
            <a:pPr marL="0" lvl="0" indent="0" algn="l" rtl="0">
              <a:spcBef>
                <a:spcPts val="0"/>
              </a:spcBef>
              <a:spcAft>
                <a:spcPts val="0"/>
              </a:spcAft>
              <a:buNone/>
            </a:pPr>
            <a:r>
              <a:rPr lang="fi" sz="800">
                <a:latin typeface="Avenir"/>
                <a:ea typeface="Avenir"/>
                <a:cs typeface="Avenir"/>
                <a:sym typeface="Avenir"/>
              </a:rPr>
              <a:t>→ kaluston kulutus suhteessa kalustolla tehtyihin kunnossapitotöihin sekä havaittuun vaikuttavuuteen, elinkaarenhallinta, tekemisen tapojen osaoptimointi, uudet tekemisen tavat</a:t>
            </a:r>
            <a:endParaRPr sz="800">
              <a:latin typeface="Avenir"/>
              <a:ea typeface="Avenir"/>
              <a:cs typeface="Avenir"/>
              <a:sym typeface="Avenir"/>
            </a:endParaRPr>
          </a:p>
        </p:txBody>
      </p:sp>
      <p:sp>
        <p:nvSpPr>
          <p:cNvPr id="1152" name="Google Shape;1152;p117"/>
          <p:cNvSpPr/>
          <p:nvPr/>
        </p:nvSpPr>
        <p:spPr>
          <a:xfrm>
            <a:off x="4345037" y="1543050"/>
            <a:ext cx="922300" cy="2286000"/>
          </a:xfrm>
          <a:custGeom>
            <a:avLst/>
            <a:gdLst/>
            <a:ahLst/>
            <a:cxnLst/>
            <a:rect l="l" t="t" r="r" b="b"/>
            <a:pathLst>
              <a:path w="36892" h="91440" extrusionOk="0">
                <a:moveTo>
                  <a:pt x="1840" y="0"/>
                </a:moveTo>
                <a:cubicBezTo>
                  <a:pt x="2031" y="5525"/>
                  <a:pt x="-2859" y="17907"/>
                  <a:pt x="2983" y="33147"/>
                </a:cubicBezTo>
                <a:cubicBezTo>
                  <a:pt x="8825" y="48387"/>
                  <a:pt x="31241" y="81725"/>
                  <a:pt x="36892" y="91440"/>
                </a:cubicBezTo>
              </a:path>
            </a:pathLst>
          </a:custGeom>
          <a:noFill/>
          <a:ln w="9525" cap="flat" cmpd="sng">
            <a:solidFill>
              <a:schemeClr val="dk2"/>
            </a:solidFill>
            <a:prstDash val="solid"/>
            <a:round/>
            <a:headEnd type="none" w="med" len="med"/>
            <a:tailEnd type="none" w="med" len="med"/>
          </a:ln>
        </p:spPr>
      </p:sp>
      <p:sp>
        <p:nvSpPr>
          <p:cNvPr id="1153" name="Google Shape;1153;p117"/>
          <p:cNvSpPr/>
          <p:nvPr/>
        </p:nvSpPr>
        <p:spPr>
          <a:xfrm>
            <a:off x="4649788" y="1962150"/>
            <a:ext cx="1970100" cy="1914525"/>
          </a:xfrm>
          <a:custGeom>
            <a:avLst/>
            <a:gdLst/>
            <a:ahLst/>
            <a:cxnLst/>
            <a:rect l="l" t="t" r="r" b="b"/>
            <a:pathLst>
              <a:path w="78804" h="76581" extrusionOk="0">
                <a:moveTo>
                  <a:pt x="53658" y="0"/>
                </a:moveTo>
                <a:cubicBezTo>
                  <a:pt x="44768" y="4255"/>
                  <a:pt x="-3873" y="12764"/>
                  <a:pt x="318" y="25527"/>
                </a:cubicBezTo>
                <a:cubicBezTo>
                  <a:pt x="4509" y="38291"/>
                  <a:pt x="65723" y="68072"/>
                  <a:pt x="78804" y="76581"/>
                </a:cubicBezTo>
              </a:path>
            </a:pathLst>
          </a:custGeom>
          <a:noFill/>
          <a:ln w="9525" cap="flat" cmpd="sng">
            <a:solidFill>
              <a:schemeClr val="dk2"/>
            </a:solidFill>
            <a:prstDash val="solid"/>
            <a:round/>
            <a:headEnd type="none" w="med" len="med"/>
            <a:tailEnd type="none" w="med" len="med"/>
          </a:ln>
        </p:spPr>
      </p:sp>
      <p:sp>
        <p:nvSpPr>
          <p:cNvPr id="1154" name="Google Shape;1154;p117"/>
          <p:cNvSpPr/>
          <p:nvPr/>
        </p:nvSpPr>
        <p:spPr>
          <a:xfrm>
            <a:off x="4949875" y="2819400"/>
            <a:ext cx="2193875" cy="895350"/>
          </a:xfrm>
          <a:custGeom>
            <a:avLst/>
            <a:gdLst/>
            <a:ahLst/>
            <a:cxnLst/>
            <a:rect l="l" t="t" r="r" b="b"/>
            <a:pathLst>
              <a:path w="87755" h="35814" extrusionOk="0">
                <a:moveTo>
                  <a:pt x="53084" y="0"/>
                </a:moveTo>
                <a:cubicBezTo>
                  <a:pt x="44321" y="1969"/>
                  <a:pt x="-5272" y="5842"/>
                  <a:pt x="506" y="11811"/>
                </a:cubicBezTo>
                <a:cubicBezTo>
                  <a:pt x="6285" y="17780"/>
                  <a:pt x="73214" y="31814"/>
                  <a:pt x="87755" y="35814"/>
                </a:cubicBezTo>
              </a:path>
            </a:pathLst>
          </a:custGeom>
          <a:noFill/>
          <a:ln w="9525" cap="flat" cmpd="sng">
            <a:solidFill>
              <a:schemeClr val="dk2"/>
            </a:solidFill>
            <a:prstDash val="solid"/>
            <a:round/>
            <a:headEnd type="none" w="med" len="med"/>
            <a:tailEnd type="none" w="med" len="med"/>
          </a:ln>
        </p:spPr>
      </p:sp>
      <p:sp>
        <p:nvSpPr>
          <p:cNvPr id="1155" name="Google Shape;1155;p117"/>
          <p:cNvSpPr/>
          <p:nvPr/>
        </p:nvSpPr>
        <p:spPr>
          <a:xfrm>
            <a:off x="3758200" y="3555050"/>
            <a:ext cx="1162500" cy="345000"/>
          </a:xfrm>
          <a:prstGeom prst="roundRect">
            <a:avLst>
              <a:gd name="adj" fmla="val 16667"/>
            </a:avLst>
          </a:prstGeom>
          <a:solidFill>
            <a:srgbClr val="D5A6BD"/>
          </a:solidFill>
          <a:ln w="952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100" b="1"/>
              <a:t>Analyysi &amp; vaikuttavuus</a:t>
            </a:r>
            <a:endParaRPr sz="1100" b="1"/>
          </a:p>
        </p:txBody>
      </p:sp>
      <p:sp>
        <p:nvSpPr>
          <p:cNvPr id="1156" name="Google Shape;1156;p117"/>
          <p:cNvSpPr/>
          <p:nvPr/>
        </p:nvSpPr>
        <p:spPr>
          <a:xfrm>
            <a:off x="2017150" y="3094575"/>
            <a:ext cx="1162500" cy="345000"/>
          </a:xfrm>
          <a:prstGeom prst="roundRect">
            <a:avLst>
              <a:gd name="adj" fmla="val 16667"/>
            </a:avLst>
          </a:prstGeom>
          <a:no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b="1">
                <a:solidFill>
                  <a:srgbClr val="666666"/>
                </a:solidFill>
              </a:rPr>
              <a:t>Liikenne &amp; liikkuminen</a:t>
            </a:r>
            <a:endParaRPr sz="1200" b="1">
              <a:solidFill>
                <a:srgbClr val="666666"/>
              </a:solidFill>
            </a:endParaRPr>
          </a:p>
        </p:txBody>
      </p:sp>
      <p:sp>
        <p:nvSpPr>
          <p:cNvPr id="1157" name="Google Shape;1157;p117"/>
          <p:cNvSpPr/>
          <p:nvPr/>
        </p:nvSpPr>
        <p:spPr>
          <a:xfrm>
            <a:off x="3758200" y="1569738"/>
            <a:ext cx="1162500" cy="345000"/>
          </a:xfrm>
          <a:prstGeom prst="roundRect">
            <a:avLst>
              <a:gd name="adj" fmla="val 16667"/>
            </a:avLst>
          </a:prstGeom>
          <a:no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b="1">
                <a:solidFill>
                  <a:srgbClr val="666666"/>
                </a:solidFill>
              </a:rPr>
              <a:t>Olosuhteet</a:t>
            </a:r>
            <a:endParaRPr sz="1200" b="1">
              <a:solidFill>
                <a:srgbClr val="666666"/>
              </a:solidFill>
            </a:endParaRPr>
          </a:p>
        </p:txBody>
      </p:sp>
      <p:sp>
        <p:nvSpPr>
          <p:cNvPr id="1158" name="Google Shape;1158;p117"/>
          <p:cNvSpPr/>
          <p:nvPr/>
        </p:nvSpPr>
        <p:spPr>
          <a:xfrm>
            <a:off x="5454000" y="3094563"/>
            <a:ext cx="1162500" cy="345000"/>
          </a:xfrm>
          <a:prstGeom prst="roundRect">
            <a:avLst>
              <a:gd name="adj" fmla="val 16667"/>
            </a:avLst>
          </a:prstGeom>
          <a:no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 sz="1200" b="1">
                <a:solidFill>
                  <a:srgbClr val="666666"/>
                </a:solidFill>
              </a:rPr>
              <a:t>Infra</a:t>
            </a:r>
            <a:endParaRPr sz="1200" b="1">
              <a:solidFill>
                <a:srgbClr val="666666"/>
              </a:solidFill>
            </a:endParaRPr>
          </a:p>
        </p:txBody>
      </p:sp>
      <p:sp>
        <p:nvSpPr>
          <p:cNvPr id="1159" name="Google Shape;1159;p117"/>
          <p:cNvSpPr/>
          <p:nvPr/>
        </p:nvSpPr>
        <p:spPr>
          <a:xfrm>
            <a:off x="7757275" y="168549"/>
            <a:ext cx="1162500" cy="1067400"/>
          </a:xfrm>
          <a:prstGeom prst="teardrop">
            <a:avLst>
              <a:gd name="adj" fmla="val 100000"/>
            </a:avLst>
          </a:prstGeom>
          <a:solidFill>
            <a:srgbClr val="EAD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17"/>
          <p:cNvSpPr txBox="1"/>
          <p:nvPr/>
        </p:nvSpPr>
        <p:spPr>
          <a:xfrm>
            <a:off x="142875" y="57150"/>
            <a:ext cx="629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a:latin typeface="Avenir"/>
                <a:ea typeface="Avenir"/>
                <a:cs typeface="Avenir"/>
                <a:sym typeface="Avenir"/>
              </a:rPr>
              <a:t>LiiDi2 kokeilut: Staran liikkuva kalusto &amp; kaupunkiympäristö IoT-alustana</a:t>
            </a:r>
            <a:endParaRPr>
              <a:latin typeface="Avenir"/>
              <a:ea typeface="Avenir"/>
              <a:cs typeface="Avenir"/>
              <a:sym typeface="Avenir"/>
            </a:endParaRPr>
          </a:p>
        </p:txBody>
      </p:sp>
      <p:sp>
        <p:nvSpPr>
          <p:cNvPr id="1161" name="Google Shape;1161;p117"/>
          <p:cNvSpPr txBox="1"/>
          <p:nvPr/>
        </p:nvSpPr>
        <p:spPr>
          <a:xfrm>
            <a:off x="7887800" y="279375"/>
            <a:ext cx="8967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800">
                <a:latin typeface="Avenir"/>
                <a:ea typeface="Avenir"/>
                <a:cs typeface="Avenir"/>
                <a:sym typeface="Avenir"/>
              </a:rPr>
              <a:t>LiiDi2 kokeiluiden avoin demo 16.5.2023,</a:t>
            </a:r>
            <a:endParaRPr sz="800">
              <a:latin typeface="Avenir"/>
              <a:ea typeface="Avenir"/>
              <a:cs typeface="Avenir"/>
              <a:sym typeface="Avenir"/>
            </a:endParaRPr>
          </a:p>
          <a:p>
            <a:pPr marL="0" lvl="0" indent="0" algn="ctr" rtl="0">
              <a:spcBef>
                <a:spcPts val="0"/>
              </a:spcBef>
              <a:spcAft>
                <a:spcPts val="0"/>
              </a:spcAft>
              <a:buNone/>
            </a:pPr>
            <a:r>
              <a:rPr lang="fi" sz="800">
                <a:latin typeface="Avenir"/>
                <a:ea typeface="Avenir"/>
                <a:cs typeface="Avenir"/>
                <a:sym typeface="Avenir"/>
              </a:rPr>
              <a:t>tervetuloa!</a:t>
            </a:r>
            <a:endParaRPr sz="800">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18"/>
          <p:cNvSpPr txBox="1">
            <a:spLocks noGrp="1"/>
          </p:cNvSpPr>
          <p:nvPr>
            <p:ph type="title"/>
          </p:nvPr>
        </p:nvSpPr>
        <p:spPr>
          <a:xfrm>
            <a:off x="717275" y="416275"/>
            <a:ext cx="8055600" cy="77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a:t>Why are Digital Twins so intriguing?</a:t>
            </a:r>
            <a:endParaRPr/>
          </a:p>
        </p:txBody>
      </p:sp>
      <p:sp>
        <p:nvSpPr>
          <p:cNvPr id="1167" name="Google Shape;1167;p118"/>
          <p:cNvSpPr txBox="1">
            <a:spLocks noGrp="1"/>
          </p:cNvSpPr>
          <p:nvPr>
            <p:ph type="body" idx="1"/>
          </p:nvPr>
        </p:nvSpPr>
        <p:spPr>
          <a:xfrm>
            <a:off x="488675" y="2660075"/>
            <a:ext cx="8284200" cy="15033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fi" sz="1600" dirty="0"/>
              <a:t>Better, high quality, comprehensive and updating data on our urban operating environment gives us tools for knowledge based analyses, trend spotting and eventually decision making</a:t>
            </a:r>
            <a:endParaRPr sz="1600" dirty="0"/>
          </a:p>
          <a:p>
            <a:pPr marL="457200" lvl="0" indent="-342900" algn="l" rtl="0">
              <a:spcBef>
                <a:spcPts val="0"/>
              </a:spcBef>
              <a:spcAft>
                <a:spcPts val="0"/>
              </a:spcAft>
              <a:buSzPts val="1800"/>
              <a:buChar char="●"/>
            </a:pPr>
            <a:r>
              <a:rPr lang="fi" sz="1600" dirty="0"/>
              <a:t>Together with human processing capacity and insight this data serves for more accurate operations, optimised workflows and proactive proceedings</a:t>
            </a:r>
            <a:endParaRPr sz="1600" dirty="0"/>
          </a:p>
          <a:p>
            <a:pPr marL="457200" lvl="0" indent="-342900" algn="l" rtl="0">
              <a:spcBef>
                <a:spcPts val="0"/>
              </a:spcBef>
              <a:spcAft>
                <a:spcPts val="0"/>
              </a:spcAft>
              <a:buSzPts val="1800"/>
              <a:buChar char="●"/>
            </a:pPr>
            <a:r>
              <a:rPr lang="fi" sz="1600" dirty="0"/>
              <a:t>Better functioning and perceived services, new business  </a:t>
            </a:r>
            <a:endParaRPr sz="1600" dirty="0"/>
          </a:p>
          <a:p>
            <a:pPr marL="457200" lvl="0" indent="-342900" algn="l" rtl="0">
              <a:spcBef>
                <a:spcPts val="0"/>
              </a:spcBef>
              <a:spcAft>
                <a:spcPts val="0"/>
              </a:spcAft>
              <a:buSzPts val="1800"/>
              <a:buChar char="●"/>
            </a:pPr>
            <a:r>
              <a:rPr lang="fi" sz="1600" dirty="0"/>
              <a:t>Better everyday for the citizens in a more liveable city</a:t>
            </a:r>
            <a:endParaRPr sz="1600" dirty="0"/>
          </a:p>
        </p:txBody>
      </p:sp>
      <p:sp>
        <p:nvSpPr>
          <p:cNvPr id="1168" name="Google Shape;1168;p118"/>
          <p:cNvSpPr/>
          <p:nvPr/>
        </p:nvSpPr>
        <p:spPr>
          <a:xfrm>
            <a:off x="4300075" y="1479575"/>
            <a:ext cx="2449200" cy="756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8"/>
          <p:cNvSpPr/>
          <p:nvPr/>
        </p:nvSpPr>
        <p:spPr>
          <a:xfrm rot="10800000">
            <a:off x="4456538" y="1472975"/>
            <a:ext cx="242700" cy="2100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8"/>
          <p:cNvSpPr txBox="1"/>
          <p:nvPr/>
        </p:nvSpPr>
        <p:spPr>
          <a:xfrm>
            <a:off x="297037" y="1378175"/>
            <a:ext cx="8576400" cy="11295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0000" rIns="91425" bIns="91425" anchor="t" anchorCtr="0">
            <a:noAutofit/>
          </a:bodyPr>
          <a:lstStyle/>
          <a:p>
            <a:pPr marL="0" lvl="0" indent="0" algn="l" rtl="0">
              <a:spcBef>
                <a:spcPts val="0"/>
              </a:spcBef>
              <a:spcAft>
                <a:spcPts val="0"/>
              </a:spcAft>
              <a:buNone/>
            </a:pPr>
            <a:r>
              <a:rPr lang="fi" sz="1500" b="1">
                <a:solidFill>
                  <a:schemeClr val="lt1"/>
                </a:solidFill>
                <a:latin typeface="Avenir"/>
                <a:ea typeface="Avenir"/>
                <a:cs typeface="Avenir"/>
                <a:sym typeface="Avenir"/>
              </a:rPr>
              <a:t>    </a:t>
            </a:r>
            <a:r>
              <a:rPr lang="fi" b="1">
                <a:solidFill>
                  <a:schemeClr val="lt1"/>
                </a:solidFill>
                <a:latin typeface="Avenir"/>
                <a:ea typeface="Avenir"/>
                <a:cs typeface="Avenir"/>
                <a:sym typeface="Avenir"/>
              </a:rPr>
              <a:t>Better, combined data → Better understanding → Better decisions → Better city → Quality of life</a:t>
            </a:r>
            <a:endParaRPr b="1">
              <a:solidFill>
                <a:schemeClr val="lt1"/>
              </a:solidFill>
              <a:latin typeface="Avenir"/>
              <a:ea typeface="Avenir"/>
              <a:cs typeface="Avenir"/>
              <a:sym typeface="Avenir"/>
            </a:endParaRPr>
          </a:p>
        </p:txBody>
      </p:sp>
      <p:pic>
        <p:nvPicPr>
          <p:cNvPr id="1171" name="Google Shape;1171;p118"/>
          <p:cNvPicPr preferRelativeResize="0"/>
          <p:nvPr/>
        </p:nvPicPr>
        <p:blipFill>
          <a:blip r:embed="rId3">
            <a:alphaModFix/>
          </a:blip>
          <a:stretch>
            <a:fillRect/>
          </a:stretch>
        </p:blipFill>
        <p:spPr>
          <a:xfrm>
            <a:off x="2335588" y="1788247"/>
            <a:ext cx="449000" cy="449000"/>
          </a:xfrm>
          <a:prstGeom prst="rect">
            <a:avLst/>
          </a:prstGeom>
          <a:noFill/>
          <a:ln>
            <a:noFill/>
          </a:ln>
        </p:spPr>
      </p:pic>
      <p:pic>
        <p:nvPicPr>
          <p:cNvPr id="1172" name="Google Shape;1172;p118"/>
          <p:cNvPicPr preferRelativeResize="0"/>
          <p:nvPr/>
        </p:nvPicPr>
        <p:blipFill>
          <a:blip r:embed="rId4">
            <a:alphaModFix/>
          </a:blip>
          <a:stretch>
            <a:fillRect/>
          </a:stretch>
        </p:blipFill>
        <p:spPr>
          <a:xfrm>
            <a:off x="6188500" y="1938800"/>
            <a:ext cx="395825" cy="395825"/>
          </a:xfrm>
          <a:prstGeom prst="rect">
            <a:avLst/>
          </a:prstGeom>
          <a:noFill/>
          <a:ln>
            <a:noFill/>
          </a:ln>
        </p:spPr>
      </p:pic>
      <p:pic>
        <p:nvPicPr>
          <p:cNvPr id="1173" name="Google Shape;1173;p118"/>
          <p:cNvPicPr preferRelativeResize="0"/>
          <p:nvPr/>
        </p:nvPicPr>
        <p:blipFill>
          <a:blip r:embed="rId5">
            <a:alphaModFix/>
          </a:blip>
          <a:stretch>
            <a:fillRect/>
          </a:stretch>
        </p:blipFill>
        <p:spPr>
          <a:xfrm>
            <a:off x="5871788" y="1677638"/>
            <a:ext cx="395825" cy="360766"/>
          </a:xfrm>
          <a:prstGeom prst="rect">
            <a:avLst/>
          </a:prstGeom>
          <a:noFill/>
          <a:ln>
            <a:noFill/>
          </a:ln>
        </p:spPr>
      </p:pic>
      <p:pic>
        <p:nvPicPr>
          <p:cNvPr id="1174" name="Google Shape;1174;p118"/>
          <p:cNvPicPr preferRelativeResize="0"/>
          <p:nvPr/>
        </p:nvPicPr>
        <p:blipFill>
          <a:blip r:embed="rId6">
            <a:alphaModFix/>
          </a:blip>
          <a:stretch>
            <a:fillRect/>
          </a:stretch>
        </p:blipFill>
        <p:spPr>
          <a:xfrm>
            <a:off x="5477386" y="1932100"/>
            <a:ext cx="448975" cy="409236"/>
          </a:xfrm>
          <a:prstGeom prst="rect">
            <a:avLst/>
          </a:prstGeom>
          <a:noFill/>
          <a:ln>
            <a:noFill/>
          </a:ln>
        </p:spPr>
      </p:pic>
      <p:pic>
        <p:nvPicPr>
          <p:cNvPr id="1175" name="Google Shape;1175;p118"/>
          <p:cNvPicPr preferRelativeResize="0"/>
          <p:nvPr/>
        </p:nvPicPr>
        <p:blipFill>
          <a:blip r:embed="rId7">
            <a:alphaModFix/>
          </a:blip>
          <a:stretch>
            <a:fillRect/>
          </a:stretch>
        </p:blipFill>
        <p:spPr>
          <a:xfrm>
            <a:off x="1997488" y="1846325"/>
            <a:ext cx="360750" cy="360750"/>
          </a:xfrm>
          <a:prstGeom prst="rect">
            <a:avLst/>
          </a:prstGeom>
          <a:noFill/>
          <a:ln>
            <a:noFill/>
          </a:ln>
        </p:spPr>
      </p:pic>
      <p:pic>
        <p:nvPicPr>
          <p:cNvPr id="1176" name="Google Shape;1176;p118"/>
          <p:cNvPicPr preferRelativeResize="0"/>
          <p:nvPr/>
        </p:nvPicPr>
        <p:blipFill>
          <a:blip r:embed="rId8">
            <a:alphaModFix/>
          </a:blip>
          <a:stretch>
            <a:fillRect/>
          </a:stretch>
        </p:blipFill>
        <p:spPr>
          <a:xfrm>
            <a:off x="3975200" y="1911125"/>
            <a:ext cx="295950" cy="295950"/>
          </a:xfrm>
          <a:prstGeom prst="rect">
            <a:avLst/>
          </a:prstGeom>
          <a:noFill/>
          <a:ln>
            <a:noFill/>
          </a:ln>
        </p:spPr>
      </p:pic>
      <p:pic>
        <p:nvPicPr>
          <p:cNvPr id="1177" name="Google Shape;1177;p118"/>
          <p:cNvPicPr preferRelativeResize="0"/>
          <p:nvPr/>
        </p:nvPicPr>
        <p:blipFill>
          <a:blip r:embed="rId9">
            <a:alphaModFix/>
          </a:blip>
          <a:stretch>
            <a:fillRect/>
          </a:stretch>
        </p:blipFill>
        <p:spPr>
          <a:xfrm>
            <a:off x="5872488" y="2079800"/>
            <a:ext cx="360750" cy="360750"/>
          </a:xfrm>
          <a:prstGeom prst="rect">
            <a:avLst/>
          </a:prstGeom>
          <a:noFill/>
          <a:ln>
            <a:noFill/>
          </a:ln>
        </p:spPr>
      </p:pic>
      <p:pic>
        <p:nvPicPr>
          <p:cNvPr id="1178" name="Google Shape;1178;p118"/>
          <p:cNvPicPr preferRelativeResize="0"/>
          <p:nvPr/>
        </p:nvPicPr>
        <p:blipFill>
          <a:blip r:embed="rId10">
            <a:alphaModFix/>
          </a:blip>
          <a:stretch>
            <a:fillRect/>
          </a:stretch>
        </p:blipFill>
        <p:spPr>
          <a:xfrm>
            <a:off x="4656275" y="1911125"/>
            <a:ext cx="295950" cy="295950"/>
          </a:xfrm>
          <a:prstGeom prst="rect">
            <a:avLst/>
          </a:prstGeom>
          <a:noFill/>
          <a:ln>
            <a:noFill/>
          </a:ln>
        </p:spPr>
      </p:pic>
      <p:pic>
        <p:nvPicPr>
          <p:cNvPr id="1179" name="Google Shape;1179;p118"/>
          <p:cNvPicPr preferRelativeResize="0"/>
          <p:nvPr/>
        </p:nvPicPr>
        <p:blipFill>
          <a:blip r:embed="rId11">
            <a:alphaModFix/>
          </a:blip>
          <a:stretch>
            <a:fillRect/>
          </a:stretch>
        </p:blipFill>
        <p:spPr>
          <a:xfrm>
            <a:off x="4329545" y="1911125"/>
            <a:ext cx="295950" cy="295950"/>
          </a:xfrm>
          <a:prstGeom prst="rect">
            <a:avLst/>
          </a:prstGeom>
          <a:noFill/>
          <a:ln>
            <a:noFill/>
          </a:ln>
        </p:spPr>
      </p:pic>
      <p:pic>
        <p:nvPicPr>
          <p:cNvPr id="1180" name="Google Shape;1180;p118"/>
          <p:cNvPicPr preferRelativeResize="0"/>
          <p:nvPr/>
        </p:nvPicPr>
        <p:blipFill>
          <a:blip r:embed="rId12">
            <a:alphaModFix/>
          </a:blip>
          <a:stretch>
            <a:fillRect/>
          </a:stretch>
        </p:blipFill>
        <p:spPr>
          <a:xfrm>
            <a:off x="7431164" y="1938788"/>
            <a:ext cx="395825" cy="395825"/>
          </a:xfrm>
          <a:prstGeom prst="rect">
            <a:avLst/>
          </a:prstGeom>
          <a:noFill/>
          <a:ln>
            <a:noFill/>
          </a:ln>
        </p:spPr>
      </p:pic>
      <p:pic>
        <p:nvPicPr>
          <p:cNvPr id="1181" name="Google Shape;1181;p118"/>
          <p:cNvPicPr preferRelativeResize="0"/>
          <p:nvPr/>
        </p:nvPicPr>
        <p:blipFill>
          <a:blip r:embed="rId13">
            <a:alphaModFix/>
          </a:blip>
          <a:stretch>
            <a:fillRect/>
          </a:stretch>
        </p:blipFill>
        <p:spPr>
          <a:xfrm>
            <a:off x="7006813" y="1938788"/>
            <a:ext cx="395825" cy="395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119"/>
          <p:cNvSpPr>
            <a:spLocks noGrp="1"/>
          </p:cNvSpPr>
          <p:nvPr>
            <p:ph type="pic" idx="2"/>
          </p:nvPr>
        </p:nvSpPr>
        <p:spPr>
          <a:xfrm>
            <a:off x="4688775" y="-75"/>
            <a:ext cx="4466100" cy="3297300"/>
          </a:xfrm>
          <a:prstGeom prst="rect">
            <a:avLst/>
          </a:prstGeom>
        </p:spPr>
      </p:sp>
      <p:sp>
        <p:nvSpPr>
          <p:cNvPr id="1187" name="Google Shape;1187;p119"/>
          <p:cNvSpPr txBox="1">
            <a:spLocks noGrp="1"/>
          </p:cNvSpPr>
          <p:nvPr>
            <p:ph type="body" idx="1"/>
          </p:nvPr>
        </p:nvSpPr>
        <p:spPr>
          <a:xfrm>
            <a:off x="715761" y="1978300"/>
            <a:ext cx="3834000" cy="939300"/>
          </a:xfrm>
          <a:prstGeom prst="rect">
            <a:avLst/>
          </a:prstGeom>
          <a:noFill/>
        </p:spPr>
        <p:txBody>
          <a:bodyPr spcFirstLastPara="1" wrap="square" lIns="0" tIns="0" rIns="0" bIns="0" anchor="t" anchorCtr="0">
            <a:noAutofit/>
          </a:bodyPr>
          <a:lstStyle/>
          <a:p>
            <a:pPr marL="0" lvl="0" indent="0" algn="l" rtl="0">
              <a:spcBef>
                <a:spcPts val="0"/>
              </a:spcBef>
              <a:spcAft>
                <a:spcPts val="0"/>
              </a:spcAft>
              <a:buNone/>
            </a:pPr>
            <a:r>
              <a:rPr lang="fi" sz="1500"/>
              <a:t>LiiDi2 project on web:</a:t>
            </a:r>
            <a:br>
              <a:rPr lang="fi" sz="1500"/>
            </a:br>
            <a:r>
              <a:rPr lang="fi" sz="1500" u="sng">
                <a:solidFill>
                  <a:schemeClr val="dk1"/>
                </a:solidFill>
                <a:hlinkClick r:id="rId3">
                  <a:extLst>
                    <a:ext uri="{A12FA001-AC4F-418D-AE19-62706E023703}">
                      <ahyp:hlinkClr xmlns:ahyp="http://schemas.microsoft.com/office/drawing/2018/hyperlinkcolor" val="tx"/>
                    </a:ext>
                  </a:extLst>
                </a:hlinkClick>
              </a:rPr>
              <a:t>https://fvh.io/liidi2_en/</a:t>
            </a:r>
            <a:endParaRPr sz="1900">
              <a:solidFill>
                <a:schemeClr val="dk1"/>
              </a:solidFill>
            </a:endParaRPr>
          </a:p>
          <a:p>
            <a:pPr marL="0" lvl="0" indent="0" algn="l" rtl="0">
              <a:spcBef>
                <a:spcPts val="1200"/>
              </a:spcBef>
              <a:spcAft>
                <a:spcPts val="0"/>
              </a:spcAft>
              <a:buNone/>
            </a:pPr>
            <a:endParaRPr sz="1500">
              <a:solidFill>
                <a:schemeClr val="dk1"/>
              </a:solidFill>
            </a:endParaRPr>
          </a:p>
          <a:p>
            <a:pPr marL="0" lvl="0" indent="0" algn="l" rtl="0">
              <a:spcBef>
                <a:spcPts val="1200"/>
              </a:spcBef>
              <a:spcAft>
                <a:spcPts val="1200"/>
              </a:spcAft>
              <a:buNone/>
            </a:pPr>
            <a:br>
              <a:rPr lang="fi" sz="1500">
                <a:solidFill>
                  <a:schemeClr val="dk1"/>
                </a:solidFill>
              </a:rPr>
            </a:br>
            <a:endParaRPr sz="1500">
              <a:solidFill>
                <a:schemeClr val="dk1"/>
              </a:solidFill>
            </a:endParaRPr>
          </a:p>
        </p:txBody>
      </p:sp>
      <p:sp>
        <p:nvSpPr>
          <p:cNvPr id="1188" name="Google Shape;1188;p119"/>
          <p:cNvSpPr txBox="1">
            <a:spLocks noGrp="1"/>
          </p:cNvSpPr>
          <p:nvPr>
            <p:ph type="title"/>
          </p:nvPr>
        </p:nvSpPr>
        <p:spPr>
          <a:xfrm>
            <a:off x="717275" y="416275"/>
            <a:ext cx="3701400" cy="896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b="0"/>
              <a:t>Thank you!</a:t>
            </a:r>
            <a:endParaRPr b="0"/>
          </a:p>
        </p:txBody>
      </p:sp>
      <p:sp>
        <p:nvSpPr>
          <p:cNvPr id="1189" name="Google Shape;1189;p119"/>
          <p:cNvSpPr>
            <a:spLocks noGrp="1"/>
          </p:cNvSpPr>
          <p:nvPr>
            <p:ph type="pic" idx="3"/>
          </p:nvPr>
        </p:nvSpPr>
        <p:spPr>
          <a:xfrm>
            <a:off x="6588525" y="3526889"/>
            <a:ext cx="2260200" cy="1370700"/>
          </a:xfrm>
          <a:prstGeom prst="rect">
            <a:avLst/>
          </a:prstGeom>
        </p:spPr>
      </p:sp>
      <p:sp>
        <p:nvSpPr>
          <p:cNvPr id="1190" name="Google Shape;1190;p119"/>
          <p:cNvSpPr>
            <a:spLocks noGrp="1"/>
          </p:cNvSpPr>
          <p:nvPr>
            <p:ph type="pic" idx="4"/>
          </p:nvPr>
        </p:nvSpPr>
        <p:spPr>
          <a:xfrm>
            <a:off x="4688783" y="3526775"/>
            <a:ext cx="1645200" cy="1370700"/>
          </a:xfrm>
          <a:prstGeom prst="rect">
            <a:avLst/>
          </a:prstGeom>
        </p:spPr>
      </p:sp>
      <p:sp>
        <p:nvSpPr>
          <p:cNvPr id="1191" name="Google Shape;1191;p119"/>
          <p:cNvSpPr>
            <a:spLocks noGrp="1"/>
          </p:cNvSpPr>
          <p:nvPr>
            <p:ph type="pic" idx="5"/>
          </p:nvPr>
        </p:nvSpPr>
        <p:spPr>
          <a:xfrm>
            <a:off x="2789042" y="3526889"/>
            <a:ext cx="1645200" cy="1370700"/>
          </a:xfrm>
          <a:prstGeom prst="rect">
            <a:avLst/>
          </a:prstGeom>
        </p:spPr>
      </p:sp>
      <p:sp>
        <p:nvSpPr>
          <p:cNvPr id="1192" name="Google Shape;1192;p119"/>
          <p:cNvSpPr>
            <a:spLocks noGrp="1"/>
          </p:cNvSpPr>
          <p:nvPr>
            <p:ph type="pic" idx="6"/>
          </p:nvPr>
        </p:nvSpPr>
        <p:spPr>
          <a:xfrm>
            <a:off x="274300" y="3526889"/>
            <a:ext cx="2260200" cy="1370700"/>
          </a:xfrm>
          <a:prstGeom prst="rect">
            <a:avLst/>
          </a:prstGeom>
        </p:spPr>
      </p:sp>
      <p:sp>
        <p:nvSpPr>
          <p:cNvPr id="1193" name="Google Shape;1193;p119"/>
          <p:cNvSpPr txBox="1"/>
          <p:nvPr/>
        </p:nvSpPr>
        <p:spPr>
          <a:xfrm>
            <a:off x="4724400" y="1825900"/>
            <a:ext cx="21801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300" b="1">
                <a:latin typeface="Avenir"/>
                <a:ea typeface="Avenir"/>
                <a:cs typeface="Avenir"/>
                <a:sym typeface="Avenir"/>
              </a:rPr>
              <a:t>Helmi Tuori, PM, FVH</a:t>
            </a:r>
            <a:br>
              <a:rPr lang="fi" sz="1300">
                <a:latin typeface="Avenir"/>
                <a:ea typeface="Avenir"/>
                <a:cs typeface="Avenir"/>
                <a:sym typeface="Avenir"/>
              </a:rPr>
            </a:br>
            <a:r>
              <a:rPr lang="fi" sz="1300">
                <a:latin typeface="Avenir"/>
                <a:ea typeface="Avenir"/>
                <a:cs typeface="Avenir"/>
                <a:sym typeface="Avenir"/>
              </a:rPr>
              <a:t>Tel. +358 40 617 5333</a:t>
            </a:r>
            <a:br>
              <a:rPr lang="fi" sz="1300">
                <a:latin typeface="Avenir"/>
                <a:ea typeface="Avenir"/>
                <a:cs typeface="Avenir"/>
                <a:sym typeface="Avenir"/>
              </a:rPr>
            </a:br>
            <a:r>
              <a:rPr lang="fi" sz="1300">
                <a:latin typeface="Avenir"/>
                <a:ea typeface="Avenir"/>
                <a:cs typeface="Avenir"/>
                <a:sym typeface="Avenir"/>
              </a:rPr>
              <a:t>helmi.tuori@forumvirium.fi</a:t>
            </a:r>
            <a:endParaRPr sz="1300">
              <a:latin typeface="Avenir"/>
              <a:ea typeface="Avenir"/>
              <a:cs typeface="Avenir"/>
              <a:sym typeface="Avenir"/>
            </a:endParaRPr>
          </a:p>
        </p:txBody>
      </p:sp>
      <p:sp>
        <p:nvSpPr>
          <p:cNvPr id="1194" name="Google Shape;1194;p119"/>
          <p:cNvSpPr txBox="1"/>
          <p:nvPr/>
        </p:nvSpPr>
        <p:spPr>
          <a:xfrm>
            <a:off x="6926750" y="1825900"/>
            <a:ext cx="21801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300" b="1">
                <a:latin typeface="Avenir"/>
                <a:ea typeface="Avenir"/>
                <a:cs typeface="Avenir"/>
                <a:sym typeface="Avenir"/>
              </a:rPr>
              <a:t>Toni Liikamaa, PM, Stara</a:t>
            </a:r>
            <a:br>
              <a:rPr lang="fi" sz="1300">
                <a:latin typeface="Avenir"/>
                <a:ea typeface="Avenir"/>
                <a:cs typeface="Avenir"/>
                <a:sym typeface="Avenir"/>
              </a:rPr>
            </a:br>
            <a:r>
              <a:rPr lang="fi" sz="1300">
                <a:latin typeface="Avenir"/>
                <a:ea typeface="Avenir"/>
                <a:cs typeface="Avenir"/>
                <a:sym typeface="Avenir"/>
              </a:rPr>
              <a:t>Tel. +358 40 506 9704</a:t>
            </a:r>
            <a:br>
              <a:rPr lang="fi" sz="1300">
                <a:latin typeface="Avenir"/>
                <a:ea typeface="Avenir"/>
                <a:cs typeface="Avenir"/>
                <a:sym typeface="Avenir"/>
              </a:rPr>
            </a:br>
            <a:r>
              <a:rPr lang="fi" sz="1300">
                <a:latin typeface="Avenir"/>
                <a:ea typeface="Avenir"/>
                <a:cs typeface="Avenir"/>
                <a:sym typeface="Avenir"/>
              </a:rPr>
              <a:t>toni.liikamaa@hel.fi</a:t>
            </a:r>
            <a:endParaRPr sz="1300">
              <a:latin typeface="Avenir"/>
              <a:ea typeface="Avenir"/>
              <a:cs typeface="Avenir"/>
              <a:sym typeface="Avenir"/>
            </a:endParaRPr>
          </a:p>
        </p:txBody>
      </p:sp>
      <p:pic>
        <p:nvPicPr>
          <p:cNvPr id="1195" name="Google Shape;1195;p119"/>
          <p:cNvPicPr preferRelativeResize="0"/>
          <p:nvPr/>
        </p:nvPicPr>
        <p:blipFill>
          <a:blip r:embed="rId4">
            <a:alphaModFix/>
          </a:blip>
          <a:stretch>
            <a:fillRect/>
          </a:stretch>
        </p:blipFill>
        <p:spPr>
          <a:xfrm>
            <a:off x="1724634" y="3870600"/>
            <a:ext cx="660661" cy="683050"/>
          </a:xfrm>
          <a:prstGeom prst="rect">
            <a:avLst/>
          </a:prstGeom>
          <a:noFill/>
          <a:ln>
            <a:noFill/>
          </a:ln>
        </p:spPr>
      </p:pic>
      <p:pic>
        <p:nvPicPr>
          <p:cNvPr id="1196" name="Google Shape;1196;p119"/>
          <p:cNvPicPr preferRelativeResize="0"/>
          <p:nvPr/>
        </p:nvPicPr>
        <p:blipFill>
          <a:blip r:embed="rId5">
            <a:alphaModFix/>
          </a:blip>
          <a:stretch>
            <a:fillRect/>
          </a:stretch>
        </p:blipFill>
        <p:spPr>
          <a:xfrm>
            <a:off x="3845540" y="3870604"/>
            <a:ext cx="964874" cy="683043"/>
          </a:xfrm>
          <a:prstGeom prst="rect">
            <a:avLst/>
          </a:prstGeom>
          <a:noFill/>
          <a:ln>
            <a:noFill/>
          </a:ln>
        </p:spPr>
      </p:pic>
      <p:pic>
        <p:nvPicPr>
          <p:cNvPr id="1197" name="Google Shape;1197;p119"/>
          <p:cNvPicPr preferRelativeResize="0"/>
          <p:nvPr/>
        </p:nvPicPr>
        <p:blipFill>
          <a:blip r:embed="rId6">
            <a:alphaModFix/>
          </a:blip>
          <a:stretch>
            <a:fillRect/>
          </a:stretch>
        </p:blipFill>
        <p:spPr>
          <a:xfrm>
            <a:off x="2812159" y="3870600"/>
            <a:ext cx="612303" cy="683051"/>
          </a:xfrm>
          <a:prstGeom prst="rect">
            <a:avLst/>
          </a:prstGeom>
          <a:noFill/>
          <a:ln>
            <a:noFill/>
          </a:ln>
        </p:spPr>
      </p:pic>
      <p:pic>
        <p:nvPicPr>
          <p:cNvPr id="1198" name="Google Shape;1198;p119"/>
          <p:cNvPicPr preferRelativeResize="0">
            <a:picLocks noGrp="1"/>
          </p:cNvPicPr>
          <p:nvPr>
            <p:ph type="pic" idx="2"/>
          </p:nvPr>
        </p:nvPicPr>
        <p:blipFill rotWithShape="1">
          <a:blip r:embed="rId7">
            <a:alphaModFix/>
          </a:blip>
          <a:srcRect t="9415" b="9415"/>
          <a:stretch/>
        </p:blipFill>
        <p:spPr>
          <a:xfrm>
            <a:off x="5043684" y="3870600"/>
            <a:ext cx="1154375" cy="683051"/>
          </a:xfrm>
          <a:prstGeom prst="rect">
            <a:avLst/>
          </a:prstGeom>
        </p:spPr>
      </p:pic>
      <p:pic>
        <p:nvPicPr>
          <p:cNvPr id="1199" name="Google Shape;1199;p119"/>
          <p:cNvPicPr preferRelativeResize="0"/>
          <p:nvPr/>
        </p:nvPicPr>
        <p:blipFill rotWithShape="1">
          <a:blip r:embed="rId8">
            <a:alphaModFix/>
          </a:blip>
          <a:srcRect/>
          <a:stretch/>
        </p:blipFill>
        <p:spPr>
          <a:xfrm>
            <a:off x="5534500" y="2588474"/>
            <a:ext cx="559900" cy="556340"/>
          </a:xfrm>
          <a:prstGeom prst="rect">
            <a:avLst/>
          </a:prstGeom>
          <a:noFill/>
          <a:ln>
            <a:noFill/>
          </a:ln>
        </p:spPr>
      </p:pic>
      <p:pic>
        <p:nvPicPr>
          <p:cNvPr id="1200" name="Google Shape;1200;p119"/>
          <p:cNvPicPr preferRelativeResize="0"/>
          <p:nvPr/>
        </p:nvPicPr>
        <p:blipFill rotWithShape="1">
          <a:blip r:embed="rId9">
            <a:alphaModFix/>
          </a:blip>
          <a:srcRect/>
          <a:stretch/>
        </p:blipFill>
        <p:spPr>
          <a:xfrm>
            <a:off x="7736850" y="2588476"/>
            <a:ext cx="559900" cy="556336"/>
          </a:xfrm>
          <a:prstGeom prst="rect">
            <a:avLst/>
          </a:prstGeom>
          <a:noFill/>
          <a:ln>
            <a:noFill/>
          </a:ln>
        </p:spPr>
      </p:pic>
      <p:pic>
        <p:nvPicPr>
          <p:cNvPr id="1201" name="Google Shape;1201;p119"/>
          <p:cNvPicPr preferRelativeResize="0"/>
          <p:nvPr/>
        </p:nvPicPr>
        <p:blipFill>
          <a:blip r:embed="rId10">
            <a:alphaModFix/>
          </a:blip>
          <a:stretch>
            <a:fillRect/>
          </a:stretch>
        </p:blipFill>
        <p:spPr>
          <a:xfrm>
            <a:off x="6431296" y="3944137"/>
            <a:ext cx="1154375" cy="60951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120"/>
          <p:cNvSpPr>
            <a:spLocks noGrp="1"/>
          </p:cNvSpPr>
          <p:nvPr>
            <p:ph type="pic" idx="2"/>
          </p:nvPr>
        </p:nvSpPr>
        <p:spPr>
          <a:xfrm>
            <a:off x="4688775" y="-75"/>
            <a:ext cx="4466100" cy="3297300"/>
          </a:xfrm>
          <a:prstGeom prst="rect">
            <a:avLst/>
          </a:prstGeom>
        </p:spPr>
      </p:sp>
      <p:sp>
        <p:nvSpPr>
          <p:cNvPr id="1207" name="Google Shape;1207;p120"/>
          <p:cNvSpPr>
            <a:spLocks noGrp="1"/>
          </p:cNvSpPr>
          <p:nvPr>
            <p:ph type="pic" idx="3"/>
          </p:nvPr>
        </p:nvSpPr>
        <p:spPr>
          <a:xfrm>
            <a:off x="6588525" y="3526889"/>
            <a:ext cx="2260200" cy="1370700"/>
          </a:xfrm>
          <a:prstGeom prst="rect">
            <a:avLst/>
          </a:prstGeom>
        </p:spPr>
      </p:sp>
      <p:sp>
        <p:nvSpPr>
          <p:cNvPr id="1208" name="Google Shape;1208;p120"/>
          <p:cNvSpPr>
            <a:spLocks noGrp="1"/>
          </p:cNvSpPr>
          <p:nvPr>
            <p:ph type="pic" idx="4"/>
          </p:nvPr>
        </p:nvSpPr>
        <p:spPr>
          <a:xfrm>
            <a:off x="4688783" y="3526775"/>
            <a:ext cx="1645200" cy="1370700"/>
          </a:xfrm>
          <a:prstGeom prst="rect">
            <a:avLst/>
          </a:prstGeom>
        </p:spPr>
      </p:sp>
      <p:sp>
        <p:nvSpPr>
          <p:cNvPr id="1209" name="Google Shape;1209;p120"/>
          <p:cNvSpPr>
            <a:spLocks noGrp="1"/>
          </p:cNvSpPr>
          <p:nvPr>
            <p:ph type="pic" idx="5"/>
          </p:nvPr>
        </p:nvSpPr>
        <p:spPr>
          <a:xfrm>
            <a:off x="2789042" y="3526889"/>
            <a:ext cx="1645200" cy="1370700"/>
          </a:xfrm>
          <a:prstGeom prst="rect">
            <a:avLst/>
          </a:prstGeom>
        </p:spPr>
      </p:sp>
      <p:sp>
        <p:nvSpPr>
          <p:cNvPr id="1210" name="Google Shape;1210;p120"/>
          <p:cNvSpPr>
            <a:spLocks noGrp="1"/>
          </p:cNvSpPr>
          <p:nvPr>
            <p:ph type="pic" idx="6"/>
          </p:nvPr>
        </p:nvSpPr>
        <p:spPr>
          <a:xfrm>
            <a:off x="274300" y="3526889"/>
            <a:ext cx="2260200" cy="1370700"/>
          </a:xfrm>
          <a:prstGeom prst="rect">
            <a:avLst/>
          </a:prstGeom>
        </p:spPr>
      </p:sp>
      <p:pic>
        <p:nvPicPr>
          <p:cNvPr id="1211" name="Google Shape;1211;p120"/>
          <p:cNvPicPr preferRelativeResize="0"/>
          <p:nvPr/>
        </p:nvPicPr>
        <p:blipFill>
          <a:blip r:embed="rId3">
            <a:alphaModFix/>
          </a:blip>
          <a:stretch>
            <a:fillRect/>
          </a:stretch>
        </p:blipFill>
        <p:spPr>
          <a:xfrm>
            <a:off x="1696059" y="2230225"/>
            <a:ext cx="660661" cy="683050"/>
          </a:xfrm>
          <a:prstGeom prst="rect">
            <a:avLst/>
          </a:prstGeom>
          <a:noFill/>
          <a:ln>
            <a:noFill/>
          </a:ln>
        </p:spPr>
      </p:pic>
      <p:pic>
        <p:nvPicPr>
          <p:cNvPr id="1212" name="Google Shape;1212;p120"/>
          <p:cNvPicPr preferRelativeResize="0"/>
          <p:nvPr/>
        </p:nvPicPr>
        <p:blipFill>
          <a:blip r:embed="rId4">
            <a:alphaModFix/>
          </a:blip>
          <a:stretch>
            <a:fillRect/>
          </a:stretch>
        </p:blipFill>
        <p:spPr>
          <a:xfrm>
            <a:off x="3816965" y="2230229"/>
            <a:ext cx="964874" cy="683043"/>
          </a:xfrm>
          <a:prstGeom prst="rect">
            <a:avLst/>
          </a:prstGeom>
          <a:noFill/>
          <a:ln>
            <a:noFill/>
          </a:ln>
        </p:spPr>
      </p:pic>
      <p:pic>
        <p:nvPicPr>
          <p:cNvPr id="1213" name="Google Shape;1213;p120"/>
          <p:cNvPicPr preferRelativeResize="0"/>
          <p:nvPr/>
        </p:nvPicPr>
        <p:blipFill>
          <a:blip r:embed="rId5">
            <a:alphaModFix/>
          </a:blip>
          <a:stretch>
            <a:fillRect/>
          </a:stretch>
        </p:blipFill>
        <p:spPr>
          <a:xfrm>
            <a:off x="2783584" y="2230225"/>
            <a:ext cx="612303" cy="683051"/>
          </a:xfrm>
          <a:prstGeom prst="rect">
            <a:avLst/>
          </a:prstGeom>
          <a:noFill/>
          <a:ln>
            <a:noFill/>
          </a:ln>
        </p:spPr>
      </p:pic>
      <p:pic>
        <p:nvPicPr>
          <p:cNvPr id="1214" name="Google Shape;1214;p120"/>
          <p:cNvPicPr preferRelativeResize="0">
            <a:picLocks noGrp="1"/>
          </p:cNvPicPr>
          <p:nvPr>
            <p:ph type="pic" idx="2"/>
          </p:nvPr>
        </p:nvPicPr>
        <p:blipFill rotWithShape="1">
          <a:blip r:embed="rId6">
            <a:alphaModFix/>
          </a:blip>
          <a:srcRect t="9415" b="9415"/>
          <a:stretch/>
        </p:blipFill>
        <p:spPr>
          <a:xfrm>
            <a:off x="5015109" y="2230225"/>
            <a:ext cx="1154375" cy="683051"/>
          </a:xfrm>
          <a:prstGeom prst="rect">
            <a:avLst/>
          </a:prstGeom>
        </p:spPr>
      </p:pic>
      <p:sp>
        <p:nvSpPr>
          <p:cNvPr id="1215" name="Google Shape;1215;p120"/>
          <p:cNvSpPr/>
          <p:nvPr/>
        </p:nvSpPr>
        <p:spPr>
          <a:xfrm>
            <a:off x="314325" y="247650"/>
            <a:ext cx="390600" cy="120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6" name="Google Shape;1216;p120"/>
          <p:cNvPicPr preferRelativeResize="0"/>
          <p:nvPr/>
        </p:nvPicPr>
        <p:blipFill>
          <a:blip r:embed="rId7">
            <a:alphaModFix/>
          </a:blip>
          <a:stretch>
            <a:fillRect/>
          </a:stretch>
        </p:blipFill>
        <p:spPr>
          <a:xfrm>
            <a:off x="6486871" y="2267000"/>
            <a:ext cx="1154375" cy="6095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85"/>
          <p:cNvSpPr/>
          <p:nvPr/>
        </p:nvSpPr>
        <p:spPr>
          <a:xfrm rot="-1809758">
            <a:off x="3798202" y="1280280"/>
            <a:ext cx="857388" cy="2951060"/>
          </a:xfrm>
          <a:prstGeom prst="roundRect">
            <a:avLst>
              <a:gd name="adj" fmla="val 16667"/>
            </a:avLst>
          </a:prstGeom>
          <a:gradFill>
            <a:gsLst>
              <a:gs pos="0">
                <a:schemeClr val="accent1"/>
              </a:gs>
              <a:gs pos="32000">
                <a:srgbClr val="A1C2FA"/>
              </a:gs>
              <a:gs pos="100000">
                <a:schemeClr val="lt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5"/>
          <p:cNvSpPr/>
          <p:nvPr/>
        </p:nvSpPr>
        <p:spPr>
          <a:xfrm>
            <a:off x="3132075" y="1443076"/>
            <a:ext cx="3146975" cy="2796625"/>
          </a:xfrm>
          <a:prstGeom prst="flowChartMerge">
            <a:avLst/>
          </a:prstGeom>
          <a:noFill/>
          <a:ln w="28575"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5"/>
          <p:cNvSpPr txBox="1">
            <a:spLocks noGrp="1"/>
          </p:cNvSpPr>
          <p:nvPr>
            <p:ph type="title" idx="4294967295"/>
          </p:nvPr>
        </p:nvSpPr>
        <p:spPr>
          <a:xfrm>
            <a:off x="457200" y="205978"/>
            <a:ext cx="8229600" cy="85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i"/>
              <a:t>A digital twin of a city</a:t>
            </a:r>
            <a:endParaRPr/>
          </a:p>
        </p:txBody>
      </p:sp>
      <p:sp>
        <p:nvSpPr>
          <p:cNvPr id="637" name="Google Shape;637;p85"/>
          <p:cNvSpPr/>
          <p:nvPr/>
        </p:nvSpPr>
        <p:spPr>
          <a:xfrm>
            <a:off x="4043900" y="1719625"/>
            <a:ext cx="1366200" cy="1366200"/>
          </a:xfrm>
          <a:prstGeom prst="ellipse">
            <a:avLst/>
          </a:prstGeom>
          <a:solidFill>
            <a:schemeClr val="accent4"/>
          </a:solidFill>
          <a:ln>
            <a:noFill/>
          </a:ln>
        </p:spPr>
        <p:txBody>
          <a:bodyPr spcFirstLastPara="1" wrap="square" lIns="91425" tIns="91425" rIns="64800" bIns="91425" anchor="ctr" anchorCtr="0">
            <a:noAutofit/>
          </a:bodyPr>
          <a:lstStyle/>
          <a:p>
            <a:pPr marL="0" lvl="0" indent="0" algn="ctr" rtl="0">
              <a:spcBef>
                <a:spcPts val="0"/>
              </a:spcBef>
              <a:spcAft>
                <a:spcPts val="0"/>
              </a:spcAft>
              <a:buNone/>
            </a:pPr>
            <a:r>
              <a:rPr lang="fi" sz="1400" b="1" i="1">
                <a:solidFill>
                  <a:schemeClr val="lt1"/>
                </a:solidFill>
              </a:rPr>
              <a:t>City</a:t>
            </a:r>
            <a:endParaRPr sz="1400" b="1" i="1">
              <a:solidFill>
                <a:schemeClr val="lt1"/>
              </a:solidFill>
            </a:endParaRPr>
          </a:p>
        </p:txBody>
      </p:sp>
      <p:sp>
        <p:nvSpPr>
          <p:cNvPr id="638" name="Google Shape;638;p85"/>
          <p:cNvSpPr txBox="1"/>
          <p:nvPr/>
        </p:nvSpPr>
        <p:spPr>
          <a:xfrm>
            <a:off x="4083050" y="3156150"/>
            <a:ext cx="116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1400" b="1"/>
              <a:t>Physical</a:t>
            </a:r>
            <a:endParaRPr sz="1400" b="1"/>
          </a:p>
        </p:txBody>
      </p:sp>
      <p:sp>
        <p:nvSpPr>
          <p:cNvPr id="639" name="Google Shape;639;p85"/>
          <p:cNvSpPr txBox="1"/>
          <p:nvPr/>
        </p:nvSpPr>
        <p:spPr>
          <a:xfrm>
            <a:off x="4832275" y="1439325"/>
            <a:ext cx="140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1400" b="1"/>
              <a:t>Social</a:t>
            </a:r>
            <a:endParaRPr sz="1400" b="1"/>
          </a:p>
        </p:txBody>
      </p:sp>
      <p:cxnSp>
        <p:nvCxnSpPr>
          <p:cNvPr id="640" name="Google Shape;640;p85"/>
          <p:cNvCxnSpPr/>
          <p:nvPr/>
        </p:nvCxnSpPr>
        <p:spPr>
          <a:xfrm>
            <a:off x="5594050" y="2626325"/>
            <a:ext cx="616200" cy="384300"/>
          </a:xfrm>
          <a:prstGeom prst="straightConnector1">
            <a:avLst/>
          </a:prstGeom>
          <a:noFill/>
          <a:ln w="19050" cap="flat" cmpd="sng">
            <a:solidFill>
              <a:schemeClr val="accent1"/>
            </a:solidFill>
            <a:prstDash val="solid"/>
            <a:round/>
            <a:headEnd type="none" w="med" len="med"/>
            <a:tailEnd type="none" w="med" len="med"/>
          </a:ln>
        </p:spPr>
      </p:cxnSp>
      <p:sp>
        <p:nvSpPr>
          <p:cNvPr id="641" name="Google Shape;641;p85"/>
          <p:cNvSpPr txBox="1"/>
          <p:nvPr/>
        </p:nvSpPr>
        <p:spPr>
          <a:xfrm>
            <a:off x="6210250" y="2540550"/>
            <a:ext cx="24411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fi" sz="1500" b="1">
                <a:solidFill>
                  <a:srgbClr val="222222"/>
                </a:solidFill>
                <a:latin typeface="Avenir"/>
                <a:ea typeface="Avenir"/>
                <a:cs typeface="Avenir"/>
                <a:sym typeface="Avenir"/>
              </a:rPr>
              <a:t>The digital twin of the city </a:t>
            </a:r>
            <a:endParaRPr sz="1500" b="1">
              <a:solidFill>
                <a:srgbClr val="222222"/>
              </a:solidFill>
              <a:latin typeface="Avenir"/>
              <a:ea typeface="Avenir"/>
              <a:cs typeface="Avenir"/>
              <a:sym typeface="Avenir"/>
            </a:endParaRPr>
          </a:p>
          <a:p>
            <a:pPr marL="0" marR="0" lvl="0" indent="0" algn="l" rtl="0">
              <a:lnSpc>
                <a:spcPct val="100000"/>
              </a:lnSpc>
              <a:spcBef>
                <a:spcPts val="0"/>
              </a:spcBef>
              <a:spcAft>
                <a:spcPts val="0"/>
              </a:spcAft>
              <a:buNone/>
            </a:pPr>
            <a:r>
              <a:rPr lang="fi" sz="1500" b="1">
                <a:solidFill>
                  <a:srgbClr val="222222"/>
                </a:solidFill>
                <a:latin typeface="Avenir"/>
                <a:ea typeface="Avenir"/>
                <a:cs typeface="Avenir"/>
                <a:sym typeface="Avenir"/>
              </a:rPr>
              <a:t>should also include urban</a:t>
            </a:r>
            <a:endParaRPr sz="1500" b="1">
              <a:solidFill>
                <a:srgbClr val="222222"/>
              </a:solidFill>
              <a:latin typeface="Avenir"/>
              <a:ea typeface="Avenir"/>
              <a:cs typeface="Avenir"/>
              <a:sym typeface="Avenir"/>
            </a:endParaRPr>
          </a:p>
          <a:p>
            <a:pPr marL="0" marR="0" lvl="0" indent="0" algn="l" rtl="0">
              <a:lnSpc>
                <a:spcPct val="100000"/>
              </a:lnSpc>
              <a:spcBef>
                <a:spcPts val="0"/>
              </a:spcBef>
              <a:spcAft>
                <a:spcPts val="0"/>
              </a:spcAft>
              <a:buNone/>
            </a:pPr>
            <a:r>
              <a:rPr lang="fi" sz="1500" b="1">
                <a:solidFill>
                  <a:srgbClr val="222222"/>
                </a:solidFill>
                <a:latin typeface="Avenir"/>
                <a:ea typeface="Avenir"/>
                <a:cs typeface="Avenir"/>
                <a:sym typeface="Avenir"/>
              </a:rPr>
              <a:t>processesses and human</a:t>
            </a:r>
            <a:endParaRPr sz="1500" b="1">
              <a:solidFill>
                <a:srgbClr val="222222"/>
              </a:solidFill>
              <a:latin typeface="Avenir"/>
              <a:ea typeface="Avenir"/>
              <a:cs typeface="Avenir"/>
              <a:sym typeface="Avenir"/>
            </a:endParaRPr>
          </a:p>
          <a:p>
            <a:pPr marL="0" marR="0" lvl="0" indent="0" algn="l" rtl="0">
              <a:lnSpc>
                <a:spcPct val="100000"/>
              </a:lnSpc>
              <a:spcBef>
                <a:spcPts val="0"/>
              </a:spcBef>
              <a:spcAft>
                <a:spcPts val="0"/>
              </a:spcAft>
              <a:buNone/>
            </a:pPr>
            <a:r>
              <a:rPr lang="fi" sz="1500" b="1">
                <a:solidFill>
                  <a:srgbClr val="222222"/>
                </a:solidFill>
                <a:latin typeface="Avenir"/>
                <a:ea typeface="Avenir"/>
                <a:cs typeface="Avenir"/>
                <a:sym typeface="Avenir"/>
              </a:rPr>
              <a:t>behaviour</a:t>
            </a:r>
            <a:endParaRPr sz="1500" b="1">
              <a:solidFill>
                <a:srgbClr val="222222"/>
              </a:solidFill>
              <a:latin typeface="Avenir"/>
              <a:ea typeface="Avenir"/>
              <a:cs typeface="Avenir"/>
              <a:sym typeface="Avenir"/>
            </a:endParaRPr>
          </a:p>
        </p:txBody>
      </p:sp>
      <p:sp>
        <p:nvSpPr>
          <p:cNvPr id="642" name="Google Shape;642;p85"/>
          <p:cNvSpPr txBox="1"/>
          <p:nvPr/>
        </p:nvSpPr>
        <p:spPr>
          <a:xfrm>
            <a:off x="165725" y="4711550"/>
            <a:ext cx="5786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000" i="1"/>
              <a:t>Adapted from: Suomisto &amp; Autio, Helsingin kaupunki</a:t>
            </a:r>
            <a:endParaRPr sz="1000" i="1"/>
          </a:p>
        </p:txBody>
      </p:sp>
      <p:cxnSp>
        <p:nvCxnSpPr>
          <p:cNvPr id="643" name="Google Shape;643;p85"/>
          <p:cNvCxnSpPr/>
          <p:nvPr/>
        </p:nvCxnSpPr>
        <p:spPr>
          <a:xfrm>
            <a:off x="2590246" y="2206510"/>
            <a:ext cx="1122000" cy="510000"/>
          </a:xfrm>
          <a:prstGeom prst="straightConnector1">
            <a:avLst/>
          </a:prstGeom>
          <a:noFill/>
          <a:ln w="19050" cap="flat" cmpd="sng">
            <a:solidFill>
              <a:schemeClr val="accent1"/>
            </a:solidFill>
            <a:prstDash val="solid"/>
            <a:round/>
            <a:headEnd type="none" w="med" len="med"/>
            <a:tailEnd type="none" w="med" len="med"/>
          </a:ln>
        </p:spPr>
      </p:cxnSp>
      <p:sp>
        <p:nvSpPr>
          <p:cNvPr id="644" name="Google Shape;644;p85"/>
          <p:cNvSpPr txBox="1"/>
          <p:nvPr/>
        </p:nvSpPr>
        <p:spPr>
          <a:xfrm>
            <a:off x="352300" y="1719625"/>
            <a:ext cx="26394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500" b="1">
                <a:solidFill>
                  <a:srgbClr val="222222"/>
                </a:solidFill>
                <a:latin typeface="Avenir"/>
                <a:ea typeface="Avenir"/>
                <a:cs typeface="Avenir"/>
                <a:sym typeface="Avenir"/>
              </a:rPr>
              <a:t>In industry, the digital twin</a:t>
            </a:r>
            <a:endParaRPr sz="1500" b="1">
              <a:solidFill>
                <a:srgbClr val="222222"/>
              </a:solidFill>
              <a:latin typeface="Avenir"/>
              <a:ea typeface="Avenir"/>
              <a:cs typeface="Avenir"/>
              <a:sym typeface="Avenir"/>
            </a:endParaRPr>
          </a:p>
          <a:p>
            <a:pPr marL="0" lvl="0" indent="0" algn="l" rtl="0">
              <a:spcBef>
                <a:spcPts val="0"/>
              </a:spcBef>
              <a:spcAft>
                <a:spcPts val="0"/>
              </a:spcAft>
              <a:buNone/>
            </a:pPr>
            <a:r>
              <a:rPr lang="fi" sz="1500" b="1">
                <a:solidFill>
                  <a:srgbClr val="222222"/>
                </a:solidFill>
                <a:latin typeface="Avenir"/>
                <a:ea typeface="Avenir"/>
                <a:cs typeface="Avenir"/>
                <a:sym typeface="Avenir"/>
              </a:rPr>
              <a:t>reflects physical entities</a:t>
            </a:r>
            <a:endParaRPr sz="1500" b="1">
              <a:solidFill>
                <a:srgbClr val="222222"/>
              </a:solidFill>
              <a:latin typeface="Avenir"/>
              <a:ea typeface="Avenir"/>
              <a:cs typeface="Avenir"/>
              <a:sym typeface="Avenir"/>
            </a:endParaRPr>
          </a:p>
          <a:p>
            <a:pPr marL="0" lvl="0" indent="0" algn="l" rtl="0">
              <a:spcBef>
                <a:spcPts val="0"/>
              </a:spcBef>
              <a:spcAft>
                <a:spcPts val="0"/>
              </a:spcAft>
              <a:buNone/>
            </a:pPr>
            <a:r>
              <a:rPr lang="fi" sz="1500" b="1">
                <a:solidFill>
                  <a:srgbClr val="222222"/>
                </a:solidFill>
                <a:latin typeface="Avenir"/>
                <a:ea typeface="Avenir"/>
                <a:cs typeface="Avenir"/>
                <a:sym typeface="Avenir"/>
              </a:rPr>
              <a:t>in a digital form</a:t>
            </a:r>
            <a:endParaRPr sz="1500" b="1">
              <a:solidFill>
                <a:srgbClr val="222222"/>
              </a:solidFill>
              <a:latin typeface="Avenir"/>
              <a:ea typeface="Avenir"/>
              <a:cs typeface="Avenir"/>
              <a:sym typeface="Avenir"/>
            </a:endParaRPr>
          </a:p>
        </p:txBody>
      </p:sp>
      <p:sp>
        <p:nvSpPr>
          <p:cNvPr id="645" name="Google Shape;645;p85"/>
          <p:cNvSpPr txBox="1"/>
          <p:nvPr/>
        </p:nvSpPr>
        <p:spPr>
          <a:xfrm>
            <a:off x="3132075" y="1438325"/>
            <a:ext cx="140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i" sz="1400" b="1"/>
              <a:t>Digital</a:t>
            </a:r>
            <a:endParaRPr sz="1400" b="1"/>
          </a:p>
        </p:txBody>
      </p:sp>
      <p:pic>
        <p:nvPicPr>
          <p:cNvPr id="646" name="Google Shape;646;p85"/>
          <p:cNvPicPr preferRelativeResize="0"/>
          <p:nvPr/>
        </p:nvPicPr>
        <p:blipFill>
          <a:blip r:embed="rId3">
            <a:alphaModFix/>
          </a:blip>
          <a:stretch>
            <a:fillRect/>
          </a:stretch>
        </p:blipFill>
        <p:spPr>
          <a:xfrm>
            <a:off x="6838650" y="287298"/>
            <a:ext cx="811525" cy="37689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1050"/>
        <p:cNvGrpSpPr/>
        <p:nvPr/>
      </p:nvGrpSpPr>
      <p:grpSpPr>
        <a:xfrm>
          <a:off x="0" y="0"/>
          <a:ext cx="0" cy="0"/>
          <a:chOff x="0" y="0"/>
          <a:chExt cx="0" cy="0"/>
        </a:xfrm>
      </p:grpSpPr>
      <p:sp>
        <p:nvSpPr>
          <p:cNvPr id="1051" name="Google Shape;1051;p109"/>
          <p:cNvSpPr txBox="1">
            <a:spLocks noGrp="1"/>
          </p:cNvSpPr>
          <p:nvPr>
            <p:ph type="title"/>
          </p:nvPr>
        </p:nvSpPr>
        <p:spPr>
          <a:xfrm>
            <a:off x="717275" y="445025"/>
            <a:ext cx="3605400" cy="123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b="0"/>
              <a:t>Wapice Ltd.</a:t>
            </a:r>
            <a:endParaRPr b="0"/>
          </a:p>
        </p:txBody>
      </p:sp>
      <p:pic>
        <p:nvPicPr>
          <p:cNvPr id="1052" name="Google Shape;1052;p109"/>
          <p:cNvPicPr preferRelativeResize="0">
            <a:picLocks noGrp="1"/>
          </p:cNvPicPr>
          <p:nvPr>
            <p:ph type="pic" idx="2"/>
          </p:nvPr>
        </p:nvPicPr>
        <p:blipFill rotWithShape="1">
          <a:blip r:embed="rId3">
            <a:alphaModFix/>
          </a:blip>
          <a:srcRect l="4636" r="4636"/>
          <a:stretch/>
        </p:blipFill>
        <p:spPr>
          <a:xfrm>
            <a:off x="0" y="2147025"/>
            <a:ext cx="4738202" cy="2996400"/>
          </a:xfrm>
          <a:prstGeom prst="rect">
            <a:avLst/>
          </a:prstGeom>
        </p:spPr>
      </p:pic>
      <p:sp>
        <p:nvSpPr>
          <p:cNvPr id="1053" name="Google Shape;1053;p109"/>
          <p:cNvSpPr txBox="1">
            <a:spLocks noGrp="1"/>
          </p:cNvSpPr>
          <p:nvPr>
            <p:ph type="body" idx="1"/>
          </p:nvPr>
        </p:nvSpPr>
        <p:spPr>
          <a:xfrm>
            <a:off x="5136900" y="402550"/>
            <a:ext cx="3605400" cy="4166400"/>
          </a:xfrm>
          <a:prstGeom prst="rect">
            <a:avLst/>
          </a:prstGeom>
        </p:spPr>
        <p:txBody>
          <a:bodyPr spcFirstLastPara="1" wrap="square" lIns="0" tIns="0" rIns="0" bIns="0" anchor="t" anchorCtr="0">
            <a:noAutofit/>
          </a:bodyPr>
          <a:lstStyle/>
          <a:p>
            <a:pPr marL="457200" lvl="0" indent="-342900" algn="l" rtl="0">
              <a:lnSpc>
                <a:spcPct val="100000"/>
              </a:lnSpc>
              <a:spcBef>
                <a:spcPts val="0"/>
              </a:spcBef>
              <a:spcAft>
                <a:spcPts val="0"/>
              </a:spcAft>
              <a:buSzPts val="1800"/>
              <a:buChar char="●"/>
            </a:pPr>
            <a:r>
              <a:rPr lang="fi" b="1">
                <a:solidFill>
                  <a:schemeClr val="dk1"/>
                </a:solidFill>
              </a:rPr>
              <a:t>Liikennelaskentakamera</a:t>
            </a:r>
            <a:endParaRPr b="1">
              <a:solidFill>
                <a:schemeClr val="dk1"/>
              </a:solidFill>
            </a:endParaRPr>
          </a:p>
          <a:p>
            <a:pPr marL="457200" lvl="0" indent="-342900" algn="l" rtl="0">
              <a:lnSpc>
                <a:spcPct val="100000"/>
              </a:lnSpc>
              <a:spcBef>
                <a:spcPts val="0"/>
              </a:spcBef>
              <a:spcAft>
                <a:spcPts val="0"/>
              </a:spcAft>
              <a:buClr>
                <a:schemeClr val="dk1"/>
              </a:buClr>
              <a:buSzPts val="1800"/>
              <a:buChar char="●"/>
            </a:pPr>
            <a:r>
              <a:rPr lang="fi">
                <a:solidFill>
                  <a:schemeClr val="dk1"/>
                </a:solidFill>
              </a:rPr>
              <a:t>Kiinteässä infrassa</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fi">
                <a:solidFill>
                  <a:schemeClr val="dk1"/>
                </a:solidFill>
              </a:rPr>
              <a:t>Asennuspaikka Itä-Pasila, Ratapihantie 13 risteys</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fi">
                <a:solidFill>
                  <a:schemeClr val="dk1"/>
                </a:solidFill>
              </a:rPr>
              <a:t>Kamera kiinnitetään keskikorokkeen liikennevalaisimeen</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fi">
                <a:solidFill>
                  <a:schemeClr val="dk1"/>
                </a:solidFill>
              </a:rPr>
              <a:t>Kamerasuunta: etelä</a:t>
            </a:r>
            <a:br>
              <a:rPr lang="fi">
                <a:solidFill>
                  <a:schemeClr val="dk1"/>
                </a:solidFill>
              </a:rPr>
            </a:b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fi">
                <a:solidFill>
                  <a:schemeClr val="dk1"/>
                </a:solidFill>
              </a:rPr>
              <a:t>Analysoi kokeilualueella kulkevat liikennevirrat: ajoneuvot yhteensä neljällä kaistalla sekä kevyen liikenteen virrat länsi- ja itäpuolella</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fi">
                <a:solidFill>
                  <a:schemeClr val="dk1"/>
                </a:solidFill>
              </a:rPr>
              <a:t>tarkastelussa määrät, suunnat ja läpimenonopeudet</a:t>
            </a:r>
            <a:endParaRPr>
              <a:solidFill>
                <a:schemeClr val="dk1"/>
              </a:solidFill>
            </a:endParaRPr>
          </a:p>
        </p:txBody>
      </p:sp>
      <p:pic>
        <p:nvPicPr>
          <p:cNvPr id="1054" name="Google Shape;1054;p109"/>
          <p:cNvPicPr preferRelativeResize="0"/>
          <p:nvPr/>
        </p:nvPicPr>
        <p:blipFill>
          <a:blip r:embed="rId4">
            <a:alphaModFix/>
          </a:blip>
          <a:stretch>
            <a:fillRect/>
          </a:stretch>
        </p:blipFill>
        <p:spPr>
          <a:xfrm>
            <a:off x="3994352" y="497551"/>
            <a:ext cx="376810" cy="1133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1058"/>
        <p:cNvGrpSpPr/>
        <p:nvPr/>
      </p:nvGrpSpPr>
      <p:grpSpPr>
        <a:xfrm>
          <a:off x="0" y="0"/>
          <a:ext cx="0" cy="0"/>
          <a:chOff x="0" y="0"/>
          <a:chExt cx="0" cy="0"/>
        </a:xfrm>
      </p:grpSpPr>
      <p:sp>
        <p:nvSpPr>
          <p:cNvPr id="1059" name="Google Shape;1059;p110"/>
          <p:cNvSpPr txBox="1">
            <a:spLocks noGrp="1"/>
          </p:cNvSpPr>
          <p:nvPr>
            <p:ph type="title"/>
          </p:nvPr>
        </p:nvSpPr>
        <p:spPr>
          <a:xfrm>
            <a:off x="717275" y="445025"/>
            <a:ext cx="3605400" cy="123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sz="2800" b="0"/>
              <a:t>Kaltio Technologies Oy</a:t>
            </a:r>
            <a:endParaRPr sz="2800" b="0"/>
          </a:p>
        </p:txBody>
      </p:sp>
      <p:sp>
        <p:nvSpPr>
          <p:cNvPr id="1060" name="Google Shape;1060;p110"/>
          <p:cNvSpPr txBox="1">
            <a:spLocks noGrp="1"/>
          </p:cNvSpPr>
          <p:nvPr>
            <p:ph type="body" idx="1"/>
          </p:nvPr>
        </p:nvSpPr>
        <p:spPr>
          <a:xfrm>
            <a:off x="5136900" y="402550"/>
            <a:ext cx="3605400" cy="4166400"/>
          </a:xfrm>
          <a:prstGeom prst="rect">
            <a:avLst/>
          </a:prstGeom>
        </p:spPr>
        <p:txBody>
          <a:bodyPr spcFirstLastPara="1" wrap="square" lIns="0" tIns="0" rIns="0" bIns="0" anchor="t" anchorCtr="0">
            <a:noAutofit/>
          </a:bodyPr>
          <a:lstStyle/>
          <a:p>
            <a:pPr marL="457200" lvl="0" indent="-342900" algn="l" rtl="0">
              <a:lnSpc>
                <a:spcPct val="100000"/>
              </a:lnSpc>
              <a:spcBef>
                <a:spcPts val="0"/>
              </a:spcBef>
              <a:spcAft>
                <a:spcPts val="0"/>
              </a:spcAft>
              <a:buSzPts val="1800"/>
              <a:buChar char="●"/>
            </a:pPr>
            <a:r>
              <a:rPr lang="fi" b="1">
                <a:solidFill>
                  <a:schemeClr val="dk1"/>
                </a:solidFill>
              </a:rPr>
              <a:t>Mikroilmastosensorit</a:t>
            </a:r>
            <a:endParaRPr b="1">
              <a:solidFill>
                <a:schemeClr val="dk1"/>
              </a:solidFill>
            </a:endParaRPr>
          </a:p>
          <a:p>
            <a:pPr marL="457200" lvl="0" indent="-342900" algn="l" rtl="0">
              <a:lnSpc>
                <a:spcPct val="100000"/>
              </a:lnSpc>
              <a:spcBef>
                <a:spcPts val="0"/>
              </a:spcBef>
              <a:spcAft>
                <a:spcPts val="0"/>
              </a:spcAft>
              <a:buClr>
                <a:schemeClr val="dk1"/>
              </a:buClr>
              <a:buSzPts val="1800"/>
              <a:buChar char="●"/>
            </a:pPr>
            <a:r>
              <a:rPr lang="fi">
                <a:solidFill>
                  <a:schemeClr val="dk1"/>
                </a:solidFill>
              </a:rPr>
              <a:t>Kiinteässä infrassa</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fi">
                <a:solidFill>
                  <a:schemeClr val="dk1"/>
                </a:solidFill>
              </a:rPr>
              <a:t>Asennuspaikkoina:</a:t>
            </a:r>
            <a:endParaRPr>
              <a:solidFill>
                <a:schemeClr val="dk1"/>
              </a:solidFill>
            </a:endParaRPr>
          </a:p>
          <a:p>
            <a:pPr marL="914400" lvl="1" indent="-342900" algn="l" rtl="0">
              <a:lnSpc>
                <a:spcPct val="100000"/>
              </a:lnSpc>
              <a:spcBef>
                <a:spcPts val="0"/>
              </a:spcBef>
              <a:spcAft>
                <a:spcPts val="0"/>
              </a:spcAft>
              <a:buClr>
                <a:schemeClr val="dk1"/>
              </a:buClr>
              <a:buSzPts val="1800"/>
              <a:buChar char="○"/>
            </a:pPr>
            <a:r>
              <a:rPr lang="fi">
                <a:solidFill>
                  <a:schemeClr val="dk1"/>
                </a:solidFill>
              </a:rPr>
              <a:t>Hakamäentien laskeutuva ramppi kohti Ratapihan- tietä Pasilassa</a:t>
            </a:r>
            <a:endParaRPr>
              <a:solidFill>
                <a:schemeClr val="dk1"/>
              </a:solidFill>
            </a:endParaRPr>
          </a:p>
          <a:p>
            <a:pPr marL="914400" lvl="1" indent="-342900" algn="l" rtl="0">
              <a:lnSpc>
                <a:spcPct val="100000"/>
              </a:lnSpc>
              <a:spcBef>
                <a:spcPts val="0"/>
              </a:spcBef>
              <a:spcAft>
                <a:spcPts val="0"/>
              </a:spcAft>
              <a:buClr>
                <a:schemeClr val="dk1"/>
              </a:buClr>
              <a:buSzPts val="1800"/>
              <a:buChar char="○"/>
            </a:pPr>
            <a:r>
              <a:rPr lang="fi">
                <a:solidFill>
                  <a:schemeClr val="dk1"/>
                </a:solidFill>
              </a:rPr>
              <a:t>Lautatarhankatu, ennen haarautumista Junatielle</a:t>
            </a:r>
            <a:br>
              <a:rPr lang="fi">
                <a:solidFill>
                  <a:schemeClr val="dk1"/>
                </a:solidFill>
              </a:rPr>
            </a:b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fi">
                <a:solidFill>
                  <a:schemeClr val="dk1"/>
                </a:solidFill>
              </a:rPr>
              <a:t>Mittaa ja analysoi kokeilualueella vallitsevan mikro- eli paikallisilmaston: tienpinnan lämpötilan, kosteuden</a:t>
            </a:r>
            <a:endParaRPr>
              <a:solidFill>
                <a:schemeClr val="dk1"/>
              </a:solidFill>
            </a:endParaRPr>
          </a:p>
        </p:txBody>
      </p:sp>
      <p:pic>
        <p:nvPicPr>
          <p:cNvPr id="1061" name="Google Shape;1061;p110"/>
          <p:cNvPicPr preferRelativeResize="0"/>
          <p:nvPr/>
        </p:nvPicPr>
        <p:blipFill rotWithShape="1">
          <a:blip r:embed="rId3">
            <a:alphaModFix/>
          </a:blip>
          <a:srcRect l="7340" r="20337"/>
          <a:stretch/>
        </p:blipFill>
        <p:spPr>
          <a:xfrm>
            <a:off x="0" y="2043775"/>
            <a:ext cx="4723374" cy="3099725"/>
          </a:xfrm>
          <a:prstGeom prst="rect">
            <a:avLst/>
          </a:prstGeom>
          <a:noFill/>
          <a:ln>
            <a:noFill/>
          </a:ln>
        </p:spPr>
      </p:pic>
      <p:pic>
        <p:nvPicPr>
          <p:cNvPr id="1062" name="Google Shape;1062;p110"/>
          <p:cNvPicPr preferRelativeResize="0"/>
          <p:nvPr/>
        </p:nvPicPr>
        <p:blipFill>
          <a:blip r:embed="rId4">
            <a:alphaModFix/>
          </a:blip>
          <a:stretch>
            <a:fillRect/>
          </a:stretch>
        </p:blipFill>
        <p:spPr>
          <a:xfrm rot="5400000">
            <a:off x="3696847" y="640184"/>
            <a:ext cx="1344250" cy="10081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1066"/>
        <p:cNvGrpSpPr/>
        <p:nvPr/>
      </p:nvGrpSpPr>
      <p:grpSpPr>
        <a:xfrm>
          <a:off x="0" y="0"/>
          <a:ext cx="0" cy="0"/>
          <a:chOff x="0" y="0"/>
          <a:chExt cx="0" cy="0"/>
        </a:xfrm>
      </p:grpSpPr>
      <p:sp>
        <p:nvSpPr>
          <p:cNvPr id="1067" name="Google Shape;1067;p111"/>
          <p:cNvSpPr txBox="1">
            <a:spLocks noGrp="1"/>
          </p:cNvSpPr>
          <p:nvPr>
            <p:ph type="title"/>
          </p:nvPr>
        </p:nvSpPr>
        <p:spPr>
          <a:xfrm>
            <a:off x="717275" y="445025"/>
            <a:ext cx="3605400" cy="123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sz="2800" b="0"/>
              <a:t>Swarco Finland Oy</a:t>
            </a:r>
            <a:endParaRPr sz="2800" b="0"/>
          </a:p>
        </p:txBody>
      </p:sp>
      <p:sp>
        <p:nvSpPr>
          <p:cNvPr id="1068" name="Google Shape;1068;p111"/>
          <p:cNvSpPr txBox="1">
            <a:spLocks noGrp="1"/>
          </p:cNvSpPr>
          <p:nvPr>
            <p:ph type="body" idx="1"/>
          </p:nvPr>
        </p:nvSpPr>
        <p:spPr>
          <a:xfrm>
            <a:off x="5136900" y="402550"/>
            <a:ext cx="3605400" cy="4166400"/>
          </a:xfrm>
          <a:prstGeom prst="rect">
            <a:avLst/>
          </a:prstGeom>
        </p:spPr>
        <p:txBody>
          <a:bodyPr spcFirstLastPara="1" wrap="square" lIns="0" tIns="0" rIns="0" bIns="0" anchor="t" anchorCtr="0">
            <a:noAutofit/>
          </a:bodyPr>
          <a:lstStyle/>
          <a:p>
            <a:pPr marL="457200" lvl="0" indent="-336550" algn="l" rtl="0">
              <a:lnSpc>
                <a:spcPct val="100000"/>
              </a:lnSpc>
              <a:spcBef>
                <a:spcPts val="0"/>
              </a:spcBef>
              <a:spcAft>
                <a:spcPts val="0"/>
              </a:spcAft>
              <a:buSzPts val="1700"/>
              <a:buChar char="●"/>
            </a:pPr>
            <a:r>
              <a:rPr lang="fi" sz="1700" b="1">
                <a:solidFill>
                  <a:schemeClr val="dk1"/>
                </a:solidFill>
              </a:rPr>
              <a:t>Ilmanlaatusensorit</a:t>
            </a:r>
            <a:endParaRPr sz="1700" b="1">
              <a:solidFill>
                <a:schemeClr val="dk1"/>
              </a:solidFill>
            </a:endParaRPr>
          </a:p>
          <a:p>
            <a:pPr marL="457200" lvl="0" indent="-336550" algn="l" rtl="0">
              <a:lnSpc>
                <a:spcPct val="100000"/>
              </a:lnSpc>
              <a:spcBef>
                <a:spcPts val="0"/>
              </a:spcBef>
              <a:spcAft>
                <a:spcPts val="0"/>
              </a:spcAft>
              <a:buClr>
                <a:schemeClr val="dk1"/>
              </a:buClr>
              <a:buSzPts val="1700"/>
              <a:buChar char="●"/>
            </a:pPr>
            <a:r>
              <a:rPr lang="fi" sz="1700">
                <a:solidFill>
                  <a:schemeClr val="dk1"/>
                </a:solidFill>
              </a:rPr>
              <a:t>Liikkuvassa kalustossa ja kiinteässä infrassa</a:t>
            </a:r>
            <a:endParaRPr sz="1700">
              <a:solidFill>
                <a:schemeClr val="dk1"/>
              </a:solidFill>
            </a:endParaRPr>
          </a:p>
          <a:p>
            <a:pPr marL="457200" lvl="0" indent="-336550" algn="l" rtl="0">
              <a:lnSpc>
                <a:spcPct val="100000"/>
              </a:lnSpc>
              <a:spcBef>
                <a:spcPts val="0"/>
              </a:spcBef>
              <a:spcAft>
                <a:spcPts val="0"/>
              </a:spcAft>
              <a:buClr>
                <a:schemeClr val="dk1"/>
              </a:buClr>
              <a:buSzPts val="1700"/>
              <a:buChar char="●"/>
            </a:pPr>
            <a:r>
              <a:rPr lang="fi" sz="1700">
                <a:solidFill>
                  <a:schemeClr val="dk1"/>
                </a:solidFill>
              </a:rPr>
              <a:t>Asennuspaikkoina:</a:t>
            </a:r>
            <a:endParaRPr sz="1700">
              <a:solidFill>
                <a:schemeClr val="dk1"/>
              </a:solidFill>
            </a:endParaRPr>
          </a:p>
          <a:p>
            <a:pPr marL="914400" lvl="1" indent="-336550" algn="l" rtl="0">
              <a:lnSpc>
                <a:spcPct val="100000"/>
              </a:lnSpc>
              <a:spcBef>
                <a:spcPts val="0"/>
              </a:spcBef>
              <a:spcAft>
                <a:spcPts val="0"/>
              </a:spcAft>
              <a:buClr>
                <a:schemeClr val="dk1"/>
              </a:buClr>
              <a:buSzPts val="1700"/>
              <a:buChar char="○"/>
            </a:pPr>
            <a:r>
              <a:rPr lang="fi" sz="1700">
                <a:solidFill>
                  <a:schemeClr val="dk1"/>
                </a:solidFill>
              </a:rPr>
              <a:t>Hiekannostoletkan autoista: Volvo ja Harja-Wille Vuosaaressa</a:t>
            </a:r>
            <a:endParaRPr sz="1700">
              <a:solidFill>
                <a:schemeClr val="dk1"/>
              </a:solidFill>
            </a:endParaRPr>
          </a:p>
          <a:p>
            <a:pPr marL="914400" lvl="1" indent="-336550" algn="l" rtl="0">
              <a:lnSpc>
                <a:spcPct val="100000"/>
              </a:lnSpc>
              <a:spcBef>
                <a:spcPts val="0"/>
              </a:spcBef>
              <a:spcAft>
                <a:spcPts val="0"/>
              </a:spcAft>
              <a:buClr>
                <a:schemeClr val="dk1"/>
              </a:buClr>
              <a:buSzPts val="1700"/>
              <a:buChar char="○"/>
            </a:pPr>
            <a:r>
              <a:rPr lang="fi" sz="1700">
                <a:solidFill>
                  <a:schemeClr val="dk1"/>
                </a:solidFill>
              </a:rPr>
              <a:t>Meri-Rastilan tien ja Vuotien risteyksen liikennevalaisin</a:t>
            </a:r>
            <a:br>
              <a:rPr lang="fi" sz="1700">
                <a:solidFill>
                  <a:schemeClr val="dk1"/>
                </a:solidFill>
              </a:rPr>
            </a:br>
            <a:endParaRPr sz="1700">
              <a:solidFill>
                <a:schemeClr val="dk1"/>
              </a:solidFill>
            </a:endParaRPr>
          </a:p>
          <a:p>
            <a:pPr marL="457200" lvl="0" indent="-336550" algn="l" rtl="0">
              <a:lnSpc>
                <a:spcPct val="100000"/>
              </a:lnSpc>
              <a:spcBef>
                <a:spcPts val="0"/>
              </a:spcBef>
              <a:spcAft>
                <a:spcPts val="0"/>
              </a:spcAft>
              <a:buClr>
                <a:schemeClr val="dk1"/>
              </a:buClr>
              <a:buSzPts val="1700"/>
              <a:buChar char="●"/>
            </a:pPr>
            <a:r>
              <a:rPr lang="fi" sz="1700">
                <a:solidFill>
                  <a:schemeClr val="dk1"/>
                </a:solidFill>
              </a:rPr>
              <a:t>Mittaa ja analysoi kokeilualueella vallitsevan ilmanlaadun sekä kiinteästä mittauspisteestä että liikkuvan, hiekannostoa suorittavan ajoneuvon sensoreista</a:t>
            </a:r>
            <a:endParaRPr sz="1700">
              <a:solidFill>
                <a:schemeClr val="dk1"/>
              </a:solidFill>
            </a:endParaRPr>
          </a:p>
        </p:txBody>
      </p:sp>
      <p:pic>
        <p:nvPicPr>
          <p:cNvPr id="1069" name="Google Shape;1069;p111"/>
          <p:cNvPicPr preferRelativeResize="0"/>
          <p:nvPr/>
        </p:nvPicPr>
        <p:blipFill>
          <a:blip r:embed="rId3">
            <a:alphaModFix/>
          </a:blip>
          <a:stretch>
            <a:fillRect/>
          </a:stretch>
        </p:blipFill>
        <p:spPr>
          <a:xfrm>
            <a:off x="3792643" y="549825"/>
            <a:ext cx="896675" cy="1028781"/>
          </a:xfrm>
          <a:prstGeom prst="rect">
            <a:avLst/>
          </a:prstGeom>
          <a:noFill/>
          <a:ln>
            <a:noFill/>
          </a:ln>
        </p:spPr>
      </p:pic>
      <p:pic>
        <p:nvPicPr>
          <p:cNvPr id="1070" name="Google Shape;1070;p111"/>
          <p:cNvPicPr preferRelativeResize="0"/>
          <p:nvPr/>
        </p:nvPicPr>
        <p:blipFill rotWithShape="1">
          <a:blip r:embed="rId4">
            <a:alphaModFix/>
          </a:blip>
          <a:srcRect l="9690"/>
          <a:stretch/>
        </p:blipFill>
        <p:spPr>
          <a:xfrm>
            <a:off x="0" y="2202725"/>
            <a:ext cx="4746051" cy="29407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1074"/>
        <p:cNvGrpSpPr/>
        <p:nvPr/>
      </p:nvGrpSpPr>
      <p:grpSpPr>
        <a:xfrm>
          <a:off x="0" y="0"/>
          <a:ext cx="0" cy="0"/>
          <a:chOff x="0" y="0"/>
          <a:chExt cx="0" cy="0"/>
        </a:xfrm>
      </p:grpSpPr>
      <p:sp>
        <p:nvSpPr>
          <p:cNvPr id="1075" name="Google Shape;1075;p112"/>
          <p:cNvSpPr txBox="1">
            <a:spLocks noGrp="1"/>
          </p:cNvSpPr>
          <p:nvPr>
            <p:ph type="title"/>
          </p:nvPr>
        </p:nvSpPr>
        <p:spPr>
          <a:xfrm>
            <a:off x="717275" y="445025"/>
            <a:ext cx="3605400" cy="123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sz="2800" b="0"/>
              <a:t>GSGroup Finland Oy</a:t>
            </a:r>
            <a:endParaRPr sz="2800" b="0"/>
          </a:p>
        </p:txBody>
      </p:sp>
      <p:sp>
        <p:nvSpPr>
          <p:cNvPr id="1076" name="Google Shape;1076;p112"/>
          <p:cNvSpPr txBox="1">
            <a:spLocks noGrp="1"/>
          </p:cNvSpPr>
          <p:nvPr>
            <p:ph type="body" idx="1"/>
          </p:nvPr>
        </p:nvSpPr>
        <p:spPr>
          <a:xfrm>
            <a:off x="4836850" y="488550"/>
            <a:ext cx="4307100" cy="4166400"/>
          </a:xfrm>
          <a:prstGeom prst="rect">
            <a:avLst/>
          </a:prstGeom>
        </p:spPr>
        <p:txBody>
          <a:bodyPr spcFirstLastPara="1" wrap="square" lIns="0" tIns="0" rIns="0" bIns="0" anchor="t" anchorCtr="0">
            <a:noAutofit/>
          </a:bodyPr>
          <a:lstStyle/>
          <a:p>
            <a:pPr marL="457200" lvl="0" indent="-323850" algn="l" rtl="0">
              <a:lnSpc>
                <a:spcPct val="100000"/>
              </a:lnSpc>
              <a:spcBef>
                <a:spcPts val="0"/>
              </a:spcBef>
              <a:spcAft>
                <a:spcPts val="0"/>
              </a:spcAft>
              <a:buClr>
                <a:schemeClr val="dk1"/>
              </a:buClr>
              <a:buSzPts val="1500"/>
              <a:buChar char="●"/>
            </a:pPr>
            <a:r>
              <a:rPr lang="fi" sz="1500">
                <a:solidFill>
                  <a:schemeClr val="dk1"/>
                </a:solidFill>
              </a:rPr>
              <a:t>Scania kuorma-auton </a:t>
            </a:r>
            <a:r>
              <a:rPr lang="fi" sz="1500" b="1">
                <a:solidFill>
                  <a:schemeClr val="dk1"/>
                </a:solidFill>
              </a:rPr>
              <a:t>FMS -standardin</a:t>
            </a:r>
            <a:r>
              <a:rPr lang="fi" sz="1500">
                <a:solidFill>
                  <a:schemeClr val="dk1"/>
                </a:solidFill>
              </a:rPr>
              <a:t> mukainen datan tiedonkeruu ja -siirto.</a:t>
            </a:r>
            <a:br>
              <a:rPr lang="fi" sz="1500">
                <a:solidFill>
                  <a:schemeClr val="dk1"/>
                </a:solidFill>
              </a:rPr>
            </a:br>
            <a:endParaRPr sz="1500">
              <a:solidFill>
                <a:schemeClr val="dk1"/>
              </a:solidFill>
            </a:endParaRPr>
          </a:p>
          <a:p>
            <a:pPr marL="457200" lvl="0" indent="-323850" algn="l" rtl="0">
              <a:lnSpc>
                <a:spcPct val="100000"/>
              </a:lnSpc>
              <a:spcBef>
                <a:spcPts val="0"/>
              </a:spcBef>
              <a:spcAft>
                <a:spcPts val="0"/>
              </a:spcAft>
              <a:buSzPts val="1500"/>
              <a:buChar char="●"/>
            </a:pPr>
            <a:r>
              <a:rPr lang="fi" sz="1500">
                <a:solidFill>
                  <a:schemeClr val="dk1"/>
                </a:solidFill>
              </a:rPr>
              <a:t>Sähköllä ja hydrauliikalla toimivien lisälaitteiden </a:t>
            </a:r>
            <a:r>
              <a:rPr lang="fi" sz="1500" b="1">
                <a:solidFill>
                  <a:schemeClr val="dk1"/>
                </a:solidFill>
              </a:rPr>
              <a:t>EN-15430-1 -standardin</a:t>
            </a:r>
            <a:r>
              <a:rPr lang="fi" sz="1500">
                <a:solidFill>
                  <a:schemeClr val="dk1"/>
                </a:solidFill>
              </a:rPr>
              <a:t> mukainen datan tiedonkeruu ja -siirto.</a:t>
            </a:r>
            <a:br>
              <a:rPr lang="fi" sz="1500">
                <a:solidFill>
                  <a:schemeClr val="dk1"/>
                </a:solidFill>
              </a:rPr>
            </a:br>
            <a:endParaRPr sz="1500">
              <a:solidFill>
                <a:schemeClr val="dk1"/>
              </a:solidFill>
            </a:endParaRPr>
          </a:p>
          <a:p>
            <a:pPr marL="457200" lvl="0" indent="-323850" algn="l" rtl="0">
              <a:lnSpc>
                <a:spcPct val="100000"/>
              </a:lnSpc>
              <a:spcBef>
                <a:spcPts val="0"/>
              </a:spcBef>
              <a:spcAft>
                <a:spcPts val="0"/>
              </a:spcAft>
              <a:buSzPts val="1500"/>
              <a:buChar char="●"/>
            </a:pPr>
            <a:r>
              <a:rPr lang="fi" sz="1500" b="1">
                <a:solidFill>
                  <a:schemeClr val="dk1"/>
                </a:solidFill>
              </a:rPr>
              <a:t>Tiedonkeruu ja -siirtostandardien avulla pystytään keräämään, tutkimaan ja analysoimaan</a:t>
            </a:r>
            <a:r>
              <a:rPr lang="fi" sz="1500">
                <a:solidFill>
                  <a:schemeClr val="dk1"/>
                </a:solidFill>
              </a:rPr>
              <a:t> ajotietokoneen, sekä ohjainlaitteen dataan perustuvia tapahtumia.</a:t>
            </a:r>
            <a:br>
              <a:rPr lang="fi" sz="1500">
                <a:solidFill>
                  <a:schemeClr val="dk1"/>
                </a:solidFill>
              </a:rPr>
            </a:br>
            <a:endParaRPr sz="1500">
              <a:solidFill>
                <a:schemeClr val="dk1"/>
              </a:solidFill>
            </a:endParaRPr>
          </a:p>
          <a:p>
            <a:pPr marL="457200" lvl="0" indent="-323850" algn="l" rtl="0">
              <a:lnSpc>
                <a:spcPct val="100000"/>
              </a:lnSpc>
              <a:spcBef>
                <a:spcPts val="0"/>
              </a:spcBef>
              <a:spcAft>
                <a:spcPts val="0"/>
              </a:spcAft>
              <a:buSzPts val="1500"/>
              <a:buChar char="●"/>
            </a:pPr>
            <a:r>
              <a:rPr lang="fi" sz="1500" b="1">
                <a:solidFill>
                  <a:schemeClr val="dk1"/>
                </a:solidFill>
              </a:rPr>
              <a:t>Tavoitteena</a:t>
            </a:r>
            <a:r>
              <a:rPr lang="fi" sz="1500">
                <a:solidFill>
                  <a:schemeClr val="dk1"/>
                </a:solidFill>
              </a:rPr>
              <a:t> </a:t>
            </a:r>
            <a:r>
              <a:rPr lang="fi" sz="1500" b="1">
                <a:solidFill>
                  <a:schemeClr val="dk1"/>
                </a:solidFill>
              </a:rPr>
              <a:t>on mallintaa</a:t>
            </a:r>
            <a:r>
              <a:rPr lang="fi" sz="1500">
                <a:solidFill>
                  <a:schemeClr val="dk1"/>
                </a:solidFill>
              </a:rPr>
              <a:t> liikkuvan kaluston datasta erilaisia kunnossapidon toimenpiteitä, jotka synnyttävät uusia liikkumisen digitaalisen kaksosen mallin mukaisia käyttötapauksia sujuvamman kaupunkiympäristössä liikkumisen tueksi.</a:t>
            </a:r>
            <a:endParaRPr sz="1500">
              <a:solidFill>
                <a:schemeClr val="dk1"/>
              </a:solidFill>
            </a:endParaRPr>
          </a:p>
        </p:txBody>
      </p:sp>
      <p:pic>
        <p:nvPicPr>
          <p:cNvPr id="1077" name="Google Shape;1077;p112"/>
          <p:cNvPicPr preferRelativeResize="0"/>
          <p:nvPr/>
        </p:nvPicPr>
        <p:blipFill rotWithShape="1">
          <a:blip r:embed="rId3">
            <a:alphaModFix/>
          </a:blip>
          <a:srcRect/>
          <a:stretch/>
        </p:blipFill>
        <p:spPr>
          <a:xfrm>
            <a:off x="244152" y="1983749"/>
            <a:ext cx="4213749" cy="243405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1081"/>
        <p:cNvGrpSpPr/>
        <p:nvPr/>
      </p:nvGrpSpPr>
      <p:grpSpPr>
        <a:xfrm>
          <a:off x="0" y="0"/>
          <a:ext cx="0" cy="0"/>
          <a:chOff x="0" y="0"/>
          <a:chExt cx="0" cy="0"/>
        </a:xfrm>
      </p:grpSpPr>
      <p:sp>
        <p:nvSpPr>
          <p:cNvPr id="1082" name="Google Shape;1082;p113"/>
          <p:cNvSpPr txBox="1">
            <a:spLocks noGrp="1"/>
          </p:cNvSpPr>
          <p:nvPr>
            <p:ph type="title"/>
          </p:nvPr>
        </p:nvSpPr>
        <p:spPr>
          <a:xfrm>
            <a:off x="717275" y="445025"/>
            <a:ext cx="3605400" cy="123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sz="2800" b="0"/>
              <a:t>Oinride Oy</a:t>
            </a:r>
            <a:endParaRPr sz="2800" b="0"/>
          </a:p>
        </p:txBody>
      </p:sp>
      <p:pic>
        <p:nvPicPr>
          <p:cNvPr id="1083" name="Google Shape;1083;p113"/>
          <p:cNvPicPr preferRelativeResize="0"/>
          <p:nvPr/>
        </p:nvPicPr>
        <p:blipFill rotWithShape="1">
          <a:blip r:embed="rId3">
            <a:alphaModFix/>
          </a:blip>
          <a:srcRect/>
          <a:stretch/>
        </p:blipFill>
        <p:spPr>
          <a:xfrm>
            <a:off x="249402" y="2062699"/>
            <a:ext cx="4213749" cy="2434052"/>
          </a:xfrm>
          <a:prstGeom prst="rect">
            <a:avLst/>
          </a:prstGeom>
          <a:noFill/>
          <a:ln>
            <a:noFill/>
          </a:ln>
        </p:spPr>
      </p:pic>
      <p:sp>
        <p:nvSpPr>
          <p:cNvPr id="1084" name="Google Shape;1084;p113"/>
          <p:cNvSpPr txBox="1">
            <a:spLocks noGrp="1"/>
          </p:cNvSpPr>
          <p:nvPr>
            <p:ph type="body" idx="1"/>
          </p:nvPr>
        </p:nvSpPr>
        <p:spPr>
          <a:xfrm>
            <a:off x="4748700" y="473825"/>
            <a:ext cx="4395300" cy="4427400"/>
          </a:xfrm>
          <a:prstGeom prst="rect">
            <a:avLst/>
          </a:prstGeom>
        </p:spPr>
        <p:txBody>
          <a:bodyPr spcFirstLastPara="1" wrap="square" lIns="0" tIns="0" rIns="0" bIns="0" anchor="t" anchorCtr="0">
            <a:noAutofit/>
          </a:bodyPr>
          <a:lstStyle/>
          <a:p>
            <a:pPr marL="457200" lvl="0" indent="-323850" algn="l" rtl="0">
              <a:lnSpc>
                <a:spcPct val="100000"/>
              </a:lnSpc>
              <a:spcBef>
                <a:spcPts val="0"/>
              </a:spcBef>
              <a:spcAft>
                <a:spcPts val="0"/>
              </a:spcAft>
              <a:buClr>
                <a:schemeClr val="dk1"/>
              </a:buClr>
              <a:buSzPts val="1500"/>
              <a:buChar char="●"/>
            </a:pPr>
            <a:r>
              <a:rPr lang="fi" sz="1500">
                <a:solidFill>
                  <a:schemeClr val="dk1"/>
                </a:solidFill>
              </a:rPr>
              <a:t>Volvo kuorma-auton </a:t>
            </a:r>
            <a:r>
              <a:rPr lang="fi" sz="1500" b="1">
                <a:solidFill>
                  <a:schemeClr val="dk1"/>
                </a:solidFill>
              </a:rPr>
              <a:t>FMS -standardin</a:t>
            </a:r>
            <a:r>
              <a:rPr lang="fi" sz="1500">
                <a:solidFill>
                  <a:schemeClr val="dk1"/>
                </a:solidFill>
              </a:rPr>
              <a:t> mukainen datan tiedonkeruu ja -siirto.</a:t>
            </a:r>
            <a:br>
              <a:rPr lang="fi" sz="1500">
                <a:solidFill>
                  <a:schemeClr val="dk1"/>
                </a:solidFill>
              </a:rPr>
            </a:br>
            <a:endParaRPr sz="1500">
              <a:solidFill>
                <a:schemeClr val="dk1"/>
              </a:solidFill>
            </a:endParaRPr>
          </a:p>
          <a:p>
            <a:pPr marL="457200" lvl="0" indent="-323850" algn="l" rtl="0">
              <a:lnSpc>
                <a:spcPct val="100000"/>
              </a:lnSpc>
              <a:spcBef>
                <a:spcPts val="0"/>
              </a:spcBef>
              <a:spcAft>
                <a:spcPts val="0"/>
              </a:spcAft>
              <a:buSzPts val="1500"/>
              <a:buChar char="●"/>
            </a:pPr>
            <a:r>
              <a:rPr lang="fi" sz="1500">
                <a:solidFill>
                  <a:schemeClr val="dk1"/>
                </a:solidFill>
              </a:rPr>
              <a:t>Sähköllä ja hydrauliikalla toimivien lisälaitteiden </a:t>
            </a:r>
            <a:r>
              <a:rPr lang="fi" sz="1500" b="1">
                <a:solidFill>
                  <a:schemeClr val="dk1"/>
                </a:solidFill>
              </a:rPr>
              <a:t>EN-15430-1 -standardin</a:t>
            </a:r>
            <a:r>
              <a:rPr lang="fi" sz="1500">
                <a:solidFill>
                  <a:schemeClr val="dk1"/>
                </a:solidFill>
              </a:rPr>
              <a:t> mukainen datan tiedonkeruu ja -siirto.</a:t>
            </a:r>
            <a:br>
              <a:rPr lang="fi" sz="1500">
                <a:solidFill>
                  <a:schemeClr val="dk1"/>
                </a:solidFill>
              </a:rPr>
            </a:br>
            <a:endParaRPr sz="1500">
              <a:solidFill>
                <a:schemeClr val="dk1"/>
              </a:solidFill>
            </a:endParaRPr>
          </a:p>
          <a:p>
            <a:pPr marL="457200" lvl="0" indent="-323850" algn="l" rtl="0">
              <a:lnSpc>
                <a:spcPct val="100000"/>
              </a:lnSpc>
              <a:spcBef>
                <a:spcPts val="0"/>
              </a:spcBef>
              <a:spcAft>
                <a:spcPts val="0"/>
              </a:spcAft>
              <a:buSzPts val="1500"/>
              <a:buChar char="●"/>
            </a:pPr>
            <a:r>
              <a:rPr lang="fi" sz="1500" b="1">
                <a:solidFill>
                  <a:schemeClr val="dk1"/>
                </a:solidFill>
              </a:rPr>
              <a:t>Tiedonkeruu ja -siirtostandardien avulla pystytään keräämään, tutkimaan ja analysoimaan</a:t>
            </a:r>
            <a:r>
              <a:rPr lang="fi" sz="1500">
                <a:solidFill>
                  <a:schemeClr val="dk1"/>
                </a:solidFill>
              </a:rPr>
              <a:t> ajotietokoneen, sekä ohjainlaitteen dataan perustuvia tapahtumia.</a:t>
            </a:r>
            <a:br>
              <a:rPr lang="fi" sz="1500">
                <a:solidFill>
                  <a:schemeClr val="dk1"/>
                </a:solidFill>
              </a:rPr>
            </a:br>
            <a:endParaRPr sz="1500">
              <a:solidFill>
                <a:schemeClr val="dk1"/>
              </a:solidFill>
            </a:endParaRPr>
          </a:p>
          <a:p>
            <a:pPr marL="457200" lvl="0" indent="-323850" algn="l" rtl="0">
              <a:lnSpc>
                <a:spcPct val="100000"/>
              </a:lnSpc>
              <a:spcBef>
                <a:spcPts val="0"/>
              </a:spcBef>
              <a:spcAft>
                <a:spcPts val="0"/>
              </a:spcAft>
              <a:buSzPts val="1500"/>
              <a:buChar char="●"/>
            </a:pPr>
            <a:r>
              <a:rPr lang="fi" sz="1500" b="1">
                <a:solidFill>
                  <a:schemeClr val="dk1"/>
                </a:solidFill>
              </a:rPr>
              <a:t>Tavoitteena</a:t>
            </a:r>
            <a:r>
              <a:rPr lang="fi" sz="1500">
                <a:solidFill>
                  <a:schemeClr val="dk1"/>
                </a:solidFill>
              </a:rPr>
              <a:t> </a:t>
            </a:r>
            <a:r>
              <a:rPr lang="fi" sz="1500" b="1">
                <a:solidFill>
                  <a:schemeClr val="dk1"/>
                </a:solidFill>
              </a:rPr>
              <a:t>on mallintaa </a:t>
            </a:r>
            <a:r>
              <a:rPr lang="fi" sz="1500">
                <a:solidFill>
                  <a:schemeClr val="dk1"/>
                </a:solidFill>
              </a:rPr>
              <a:t>liikkuvan kaluston käyttöä ja kalustolla tehtävien toimenpiteiden vaikuttavuutta elinkaarenhallinnan näkökulmasta, joka mahdollistaa monipuolisemman kaluston hyödyntämisen osana käyttöasteiden kasvattamista.</a:t>
            </a:r>
            <a:endParaRPr sz="15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1088"/>
        <p:cNvGrpSpPr/>
        <p:nvPr/>
      </p:nvGrpSpPr>
      <p:grpSpPr>
        <a:xfrm>
          <a:off x="0" y="0"/>
          <a:ext cx="0" cy="0"/>
          <a:chOff x="0" y="0"/>
          <a:chExt cx="0" cy="0"/>
        </a:xfrm>
      </p:grpSpPr>
      <p:sp>
        <p:nvSpPr>
          <p:cNvPr id="1089" name="Google Shape;1089;p114"/>
          <p:cNvSpPr txBox="1">
            <a:spLocks noGrp="1"/>
          </p:cNvSpPr>
          <p:nvPr>
            <p:ph type="title"/>
          </p:nvPr>
        </p:nvSpPr>
        <p:spPr>
          <a:xfrm>
            <a:off x="717275" y="416275"/>
            <a:ext cx="8055600" cy="776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b="0"/>
              <a:t>Data</a:t>
            </a:r>
            <a:endParaRPr b="0"/>
          </a:p>
        </p:txBody>
      </p:sp>
      <p:sp>
        <p:nvSpPr>
          <p:cNvPr id="1090" name="Google Shape;1090;p114"/>
          <p:cNvSpPr txBox="1">
            <a:spLocks noGrp="1"/>
          </p:cNvSpPr>
          <p:nvPr>
            <p:ph type="body" idx="1"/>
          </p:nvPr>
        </p:nvSpPr>
        <p:spPr>
          <a:xfrm>
            <a:off x="488675" y="2032000"/>
            <a:ext cx="8284200" cy="25887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fi"/>
              <a:t>Kaikissa kokeiluissa tavoitteena, että data ei jää pelkästään kokeilijan tarjoaman dashboardin taakse, vaan saadaan myös “sopivan raakana” omaan datavarastoomme</a:t>
            </a:r>
            <a:endParaRPr/>
          </a:p>
          <a:p>
            <a:pPr marL="457200" lvl="0" indent="-342900" algn="l" rtl="0">
              <a:spcBef>
                <a:spcPts val="0"/>
              </a:spcBef>
              <a:spcAft>
                <a:spcPts val="0"/>
              </a:spcAft>
              <a:buSzPts val="1800"/>
              <a:buChar char="●"/>
            </a:pPr>
            <a:r>
              <a:rPr lang="fi"/>
              <a:t>Tällä toivotaan helpompaa yhdistettävyyttä muiden tuottamaan dataan</a:t>
            </a:r>
            <a:endParaRPr/>
          </a:p>
          <a:p>
            <a:pPr marL="457200" lvl="0" indent="-342900" algn="l" rtl="0">
              <a:spcBef>
                <a:spcPts val="0"/>
              </a:spcBef>
              <a:spcAft>
                <a:spcPts val="0"/>
              </a:spcAft>
              <a:buSzPts val="1800"/>
              <a:buChar char="●"/>
            </a:pPr>
            <a:r>
              <a:rPr lang="fi"/>
              <a:t>Eri datalähteitä yhdistämällä syntyy liikkumisen digitaalinen kaksonen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86"/>
          <p:cNvSpPr/>
          <p:nvPr/>
        </p:nvSpPr>
        <p:spPr>
          <a:xfrm>
            <a:off x="229975" y="862525"/>
            <a:ext cx="8576400" cy="1665000"/>
          </a:xfrm>
          <a:prstGeom prst="rect">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i" sz="1500" b="1">
                <a:solidFill>
                  <a:srgbClr val="222222"/>
                </a:solidFill>
                <a:latin typeface="Avenir"/>
                <a:ea typeface="Avenir"/>
                <a:cs typeface="Avenir"/>
                <a:sym typeface="Avenir"/>
              </a:rPr>
              <a:t>The Urban digital twin:</a:t>
            </a:r>
            <a:r>
              <a:rPr lang="fi" sz="1500">
                <a:solidFill>
                  <a:srgbClr val="222222"/>
                </a:solidFill>
                <a:latin typeface="Avenir"/>
                <a:ea typeface="Avenir"/>
                <a:cs typeface="Avenir"/>
                <a:sym typeface="Avenir"/>
              </a:rPr>
              <a:t> an entity of co-operating datasets and systems. </a:t>
            </a:r>
            <a:endParaRPr sz="1500">
              <a:solidFill>
                <a:srgbClr val="222222"/>
              </a:solidFill>
              <a:latin typeface="Avenir"/>
              <a:ea typeface="Avenir"/>
              <a:cs typeface="Avenir"/>
              <a:sym typeface="Avenir"/>
            </a:endParaRPr>
          </a:p>
          <a:p>
            <a:pPr marL="0" lvl="0" indent="0" algn="ctr" rtl="0">
              <a:spcBef>
                <a:spcPts val="0"/>
              </a:spcBef>
              <a:spcAft>
                <a:spcPts val="0"/>
              </a:spcAft>
              <a:buNone/>
            </a:pPr>
            <a:r>
              <a:rPr lang="fi" sz="1500">
                <a:solidFill>
                  <a:srgbClr val="222222"/>
                </a:solidFill>
                <a:latin typeface="Avenir"/>
                <a:ea typeface="Avenir"/>
                <a:cs typeface="Avenir"/>
                <a:sym typeface="Avenir"/>
              </a:rPr>
              <a:t>Awareness of data sources allows the combination and further processing. </a:t>
            </a:r>
            <a:endParaRPr sz="1500">
              <a:solidFill>
                <a:srgbClr val="222222"/>
              </a:solidFill>
              <a:latin typeface="Avenir"/>
              <a:ea typeface="Avenir"/>
              <a:cs typeface="Avenir"/>
              <a:sym typeface="Avenir"/>
            </a:endParaRPr>
          </a:p>
        </p:txBody>
      </p:sp>
      <p:sp>
        <p:nvSpPr>
          <p:cNvPr id="652" name="Google Shape;652;p86"/>
          <p:cNvSpPr/>
          <p:nvPr/>
        </p:nvSpPr>
        <p:spPr>
          <a:xfrm>
            <a:off x="6676850" y="4269100"/>
            <a:ext cx="2449200" cy="756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6"/>
          <p:cNvSpPr txBox="1">
            <a:spLocks noGrp="1"/>
          </p:cNvSpPr>
          <p:nvPr>
            <p:ph type="title" idx="4294967295"/>
          </p:nvPr>
        </p:nvSpPr>
        <p:spPr>
          <a:xfrm>
            <a:off x="159450" y="88300"/>
            <a:ext cx="8928600" cy="85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i" sz="3000">
                <a:solidFill>
                  <a:schemeClr val="dk1"/>
                </a:solidFill>
                <a:latin typeface="Avenir"/>
                <a:ea typeface="Avenir"/>
                <a:cs typeface="Avenir"/>
                <a:sym typeface="Avenir"/>
              </a:rPr>
              <a:t>Digitally first</a:t>
            </a:r>
            <a:endParaRPr sz="3300"/>
          </a:p>
        </p:txBody>
      </p:sp>
      <p:sp>
        <p:nvSpPr>
          <p:cNvPr id="654" name="Google Shape;654;p86"/>
          <p:cNvSpPr/>
          <p:nvPr/>
        </p:nvSpPr>
        <p:spPr>
          <a:xfrm>
            <a:off x="2968885" y="1739538"/>
            <a:ext cx="762900" cy="532500"/>
          </a:xfrm>
          <a:prstGeom prst="can">
            <a:avLst>
              <a:gd name="adj" fmla="val 25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6"/>
          <p:cNvSpPr txBox="1"/>
          <p:nvPr/>
        </p:nvSpPr>
        <p:spPr>
          <a:xfrm>
            <a:off x="4544939" y="1655075"/>
            <a:ext cx="4026600" cy="649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fi" sz="1500" b="1">
                <a:solidFill>
                  <a:schemeClr val="lt1"/>
                </a:solidFill>
                <a:latin typeface="Avenir"/>
                <a:ea typeface="Avenir"/>
                <a:cs typeface="Avenir"/>
                <a:sym typeface="Avenir"/>
              </a:rPr>
              <a:t>Sensor data, simulations &amp; plans</a:t>
            </a:r>
            <a:endParaRPr sz="1500" b="1">
              <a:solidFill>
                <a:schemeClr val="lt1"/>
              </a:solidFill>
              <a:latin typeface="Avenir"/>
              <a:ea typeface="Avenir"/>
              <a:cs typeface="Avenir"/>
              <a:sym typeface="Avenir"/>
            </a:endParaRPr>
          </a:p>
        </p:txBody>
      </p:sp>
      <p:sp>
        <p:nvSpPr>
          <p:cNvPr id="656" name="Google Shape;656;p86"/>
          <p:cNvSpPr txBox="1"/>
          <p:nvPr/>
        </p:nvSpPr>
        <p:spPr>
          <a:xfrm>
            <a:off x="464713" y="1571725"/>
            <a:ext cx="2449200" cy="81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i" sz="1500" b="1">
                <a:solidFill>
                  <a:srgbClr val="222222"/>
                </a:solidFill>
                <a:latin typeface="Avenir"/>
                <a:ea typeface="Avenir"/>
                <a:cs typeface="Avenir"/>
                <a:sym typeface="Avenir"/>
              </a:rPr>
              <a:t>City model</a:t>
            </a:r>
            <a:endParaRPr sz="1500" b="1">
              <a:solidFill>
                <a:srgbClr val="222222"/>
              </a:solidFill>
              <a:latin typeface="Avenir"/>
              <a:ea typeface="Avenir"/>
              <a:cs typeface="Avenir"/>
              <a:sym typeface="Avenir"/>
            </a:endParaRPr>
          </a:p>
          <a:p>
            <a:pPr marL="0" lvl="0" indent="0" algn="ctr" rtl="0">
              <a:spcBef>
                <a:spcPts val="0"/>
              </a:spcBef>
              <a:spcAft>
                <a:spcPts val="0"/>
              </a:spcAft>
              <a:buNone/>
            </a:pPr>
            <a:r>
              <a:rPr lang="fi" sz="1500" b="1">
                <a:solidFill>
                  <a:srgbClr val="222222"/>
                </a:solidFill>
                <a:latin typeface="Avenir"/>
                <a:ea typeface="Avenir"/>
                <a:cs typeface="Avenir"/>
                <a:sym typeface="Avenir"/>
              </a:rPr>
              <a:t>Geospatial data</a:t>
            </a:r>
            <a:endParaRPr sz="1500" b="1">
              <a:solidFill>
                <a:srgbClr val="222222"/>
              </a:solidFill>
              <a:latin typeface="Avenir"/>
              <a:ea typeface="Avenir"/>
              <a:cs typeface="Avenir"/>
              <a:sym typeface="Avenir"/>
            </a:endParaRPr>
          </a:p>
          <a:p>
            <a:pPr marL="0" lvl="0" indent="0" algn="ctr" rtl="0">
              <a:spcBef>
                <a:spcPts val="0"/>
              </a:spcBef>
              <a:spcAft>
                <a:spcPts val="0"/>
              </a:spcAft>
              <a:buNone/>
            </a:pPr>
            <a:r>
              <a:rPr lang="fi" sz="1500" b="1">
                <a:solidFill>
                  <a:srgbClr val="222222"/>
                </a:solidFill>
                <a:latin typeface="Avenir"/>
                <a:ea typeface="Avenir"/>
                <a:cs typeface="Avenir"/>
                <a:sym typeface="Avenir"/>
              </a:rPr>
              <a:t>Registers</a:t>
            </a:r>
            <a:endParaRPr b="1" i="1"/>
          </a:p>
        </p:txBody>
      </p:sp>
      <p:sp>
        <p:nvSpPr>
          <p:cNvPr id="657" name="Google Shape;657;p86"/>
          <p:cNvSpPr/>
          <p:nvPr/>
        </p:nvSpPr>
        <p:spPr>
          <a:xfrm>
            <a:off x="3984637" y="1873650"/>
            <a:ext cx="307500" cy="2643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6"/>
          <p:cNvSpPr txBox="1"/>
          <p:nvPr/>
        </p:nvSpPr>
        <p:spPr>
          <a:xfrm>
            <a:off x="222625" y="2777250"/>
            <a:ext cx="8576400" cy="815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b="1">
              <a:solidFill>
                <a:schemeClr val="lt1"/>
              </a:solidFill>
            </a:endParaRPr>
          </a:p>
          <a:p>
            <a:pPr marL="0" lvl="0" indent="0" algn="ctr" rtl="0">
              <a:spcBef>
                <a:spcPts val="0"/>
              </a:spcBef>
              <a:spcAft>
                <a:spcPts val="0"/>
              </a:spcAft>
              <a:buNone/>
            </a:pPr>
            <a:r>
              <a:rPr lang="fi" sz="1500" b="1">
                <a:solidFill>
                  <a:schemeClr val="lt1"/>
                </a:solidFill>
                <a:latin typeface="Avenir"/>
                <a:ea typeface="Avenir"/>
                <a:cs typeface="Avenir"/>
                <a:sym typeface="Avenir"/>
              </a:rPr>
              <a:t>Digitally first:</a:t>
            </a:r>
            <a:endParaRPr sz="1500" b="1">
              <a:solidFill>
                <a:schemeClr val="lt1"/>
              </a:solidFill>
              <a:latin typeface="Avenir"/>
              <a:ea typeface="Avenir"/>
              <a:cs typeface="Avenir"/>
              <a:sym typeface="Avenir"/>
            </a:endParaRPr>
          </a:p>
          <a:p>
            <a:pPr marL="0" marR="0" lvl="0" indent="0" algn="ctr" rtl="0">
              <a:lnSpc>
                <a:spcPct val="100000"/>
              </a:lnSpc>
              <a:spcBef>
                <a:spcPts val="0"/>
              </a:spcBef>
              <a:spcAft>
                <a:spcPts val="0"/>
              </a:spcAft>
              <a:buNone/>
            </a:pPr>
            <a:r>
              <a:rPr lang="fi" sz="1500" i="1">
                <a:solidFill>
                  <a:schemeClr val="lt1"/>
                </a:solidFill>
                <a:latin typeface="Avenir"/>
                <a:ea typeface="Avenir"/>
                <a:cs typeface="Avenir"/>
                <a:sym typeface="Avenir"/>
              </a:rPr>
              <a:t>Plan the full life cycle before building</a:t>
            </a:r>
            <a:endParaRPr sz="1500" i="1">
              <a:solidFill>
                <a:schemeClr val="lt1"/>
              </a:solidFill>
              <a:latin typeface="Avenir"/>
              <a:ea typeface="Avenir"/>
              <a:cs typeface="Avenir"/>
              <a:sym typeface="Avenir"/>
            </a:endParaRPr>
          </a:p>
          <a:p>
            <a:pPr marL="0" marR="0" lvl="0" indent="0" algn="ctr" rtl="0">
              <a:lnSpc>
                <a:spcPct val="100000"/>
              </a:lnSpc>
              <a:spcBef>
                <a:spcPts val="0"/>
              </a:spcBef>
              <a:spcAft>
                <a:spcPts val="0"/>
              </a:spcAft>
              <a:buNone/>
            </a:pPr>
            <a:r>
              <a:rPr lang="fi" sz="1500" i="1">
                <a:solidFill>
                  <a:schemeClr val="lt1"/>
                </a:solidFill>
                <a:latin typeface="Avenir"/>
                <a:ea typeface="Avenir"/>
                <a:cs typeface="Avenir"/>
                <a:sym typeface="Avenir"/>
              </a:rPr>
              <a:t>Simulated impacts before changes are made</a:t>
            </a:r>
            <a:endParaRPr sz="1500" i="1">
              <a:solidFill>
                <a:schemeClr val="lt1"/>
              </a:solidFill>
              <a:latin typeface="Avenir"/>
              <a:ea typeface="Avenir"/>
              <a:cs typeface="Avenir"/>
              <a:sym typeface="Avenir"/>
            </a:endParaRPr>
          </a:p>
          <a:p>
            <a:pPr marL="457200" lvl="0" indent="0" algn="l" rtl="0">
              <a:spcBef>
                <a:spcPts val="0"/>
              </a:spcBef>
              <a:spcAft>
                <a:spcPts val="0"/>
              </a:spcAft>
              <a:buNone/>
            </a:pPr>
            <a:endParaRPr b="1" i="1" u="sng">
              <a:solidFill>
                <a:schemeClr val="lt1"/>
              </a:solidFill>
            </a:endParaRPr>
          </a:p>
        </p:txBody>
      </p:sp>
      <p:sp>
        <p:nvSpPr>
          <p:cNvPr id="659" name="Google Shape;659;p86"/>
          <p:cNvSpPr/>
          <p:nvPr/>
        </p:nvSpPr>
        <p:spPr>
          <a:xfrm rot="10800000">
            <a:off x="4389475" y="3561900"/>
            <a:ext cx="242700" cy="2100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6"/>
          <p:cNvSpPr txBox="1"/>
          <p:nvPr/>
        </p:nvSpPr>
        <p:spPr>
          <a:xfrm>
            <a:off x="229975" y="3771900"/>
            <a:ext cx="8576400" cy="1129500"/>
          </a:xfrm>
          <a:prstGeom prst="rect">
            <a:avLst/>
          </a:prstGeom>
          <a:solidFill>
            <a:schemeClr val="accent1"/>
          </a:solidFill>
          <a:ln w="19050" cap="flat" cmpd="sng">
            <a:solidFill>
              <a:schemeClr val="lt1"/>
            </a:solidFill>
            <a:prstDash val="solid"/>
            <a:round/>
            <a:headEnd type="none" w="sm" len="sm"/>
            <a:tailEnd type="none" w="sm" len="sm"/>
          </a:ln>
        </p:spPr>
        <p:txBody>
          <a:bodyPr spcFirstLastPara="1" wrap="square" lIns="91425" tIns="90000" rIns="91425" bIns="91425" anchor="t" anchorCtr="0">
            <a:noAutofit/>
          </a:bodyPr>
          <a:lstStyle/>
          <a:p>
            <a:pPr marL="0" lvl="0" indent="0" algn="ctr" rtl="0">
              <a:spcBef>
                <a:spcPts val="0"/>
              </a:spcBef>
              <a:spcAft>
                <a:spcPts val="0"/>
              </a:spcAft>
              <a:buNone/>
            </a:pPr>
            <a:r>
              <a:rPr lang="fi" sz="1500" b="1">
                <a:solidFill>
                  <a:schemeClr val="lt1"/>
                </a:solidFill>
                <a:latin typeface="Avenir"/>
                <a:ea typeface="Avenir"/>
                <a:cs typeface="Avenir"/>
                <a:sym typeface="Avenir"/>
              </a:rPr>
              <a:t>Better understanding → Better decisions→ Better city→ Quality of life</a:t>
            </a:r>
            <a:endParaRPr sz="1500" b="1">
              <a:solidFill>
                <a:schemeClr val="lt1"/>
              </a:solidFill>
              <a:latin typeface="Avenir"/>
              <a:ea typeface="Avenir"/>
              <a:cs typeface="Avenir"/>
              <a:sym typeface="Avenir"/>
            </a:endParaRPr>
          </a:p>
        </p:txBody>
      </p:sp>
      <p:pic>
        <p:nvPicPr>
          <p:cNvPr id="661" name="Google Shape;661;p86"/>
          <p:cNvPicPr preferRelativeResize="0"/>
          <p:nvPr/>
        </p:nvPicPr>
        <p:blipFill>
          <a:blip r:embed="rId3">
            <a:alphaModFix/>
          </a:blip>
          <a:stretch>
            <a:fillRect/>
          </a:stretch>
        </p:blipFill>
        <p:spPr>
          <a:xfrm>
            <a:off x="1952025" y="4200372"/>
            <a:ext cx="449000" cy="449000"/>
          </a:xfrm>
          <a:prstGeom prst="rect">
            <a:avLst/>
          </a:prstGeom>
          <a:noFill/>
          <a:ln>
            <a:noFill/>
          </a:ln>
        </p:spPr>
      </p:pic>
      <p:pic>
        <p:nvPicPr>
          <p:cNvPr id="662" name="Google Shape;662;p86"/>
          <p:cNvPicPr preferRelativeResize="0"/>
          <p:nvPr/>
        </p:nvPicPr>
        <p:blipFill>
          <a:blip r:embed="rId4">
            <a:alphaModFix/>
          </a:blip>
          <a:stretch>
            <a:fillRect/>
          </a:stretch>
        </p:blipFill>
        <p:spPr>
          <a:xfrm>
            <a:off x="5964313" y="4326175"/>
            <a:ext cx="395825" cy="395825"/>
          </a:xfrm>
          <a:prstGeom prst="rect">
            <a:avLst/>
          </a:prstGeom>
          <a:noFill/>
          <a:ln>
            <a:noFill/>
          </a:ln>
        </p:spPr>
      </p:pic>
      <p:pic>
        <p:nvPicPr>
          <p:cNvPr id="663" name="Google Shape;663;p86"/>
          <p:cNvPicPr preferRelativeResize="0"/>
          <p:nvPr/>
        </p:nvPicPr>
        <p:blipFill>
          <a:blip r:embed="rId5">
            <a:alphaModFix/>
          </a:blip>
          <a:stretch>
            <a:fillRect/>
          </a:stretch>
        </p:blipFill>
        <p:spPr>
          <a:xfrm>
            <a:off x="5647600" y="4065013"/>
            <a:ext cx="395825" cy="360766"/>
          </a:xfrm>
          <a:prstGeom prst="rect">
            <a:avLst/>
          </a:prstGeom>
          <a:noFill/>
          <a:ln>
            <a:noFill/>
          </a:ln>
        </p:spPr>
      </p:pic>
      <p:pic>
        <p:nvPicPr>
          <p:cNvPr id="664" name="Google Shape;664;p86"/>
          <p:cNvPicPr preferRelativeResize="0"/>
          <p:nvPr/>
        </p:nvPicPr>
        <p:blipFill>
          <a:blip r:embed="rId6">
            <a:alphaModFix/>
          </a:blip>
          <a:stretch>
            <a:fillRect/>
          </a:stretch>
        </p:blipFill>
        <p:spPr>
          <a:xfrm>
            <a:off x="5076998" y="4370250"/>
            <a:ext cx="448975" cy="409236"/>
          </a:xfrm>
          <a:prstGeom prst="rect">
            <a:avLst/>
          </a:prstGeom>
          <a:noFill/>
          <a:ln>
            <a:noFill/>
          </a:ln>
        </p:spPr>
      </p:pic>
      <p:pic>
        <p:nvPicPr>
          <p:cNvPr id="665" name="Google Shape;665;p86"/>
          <p:cNvPicPr preferRelativeResize="0"/>
          <p:nvPr/>
        </p:nvPicPr>
        <p:blipFill>
          <a:blip r:embed="rId7">
            <a:alphaModFix/>
          </a:blip>
          <a:stretch>
            <a:fillRect/>
          </a:stretch>
        </p:blipFill>
        <p:spPr>
          <a:xfrm>
            <a:off x="5238963" y="4099975"/>
            <a:ext cx="449000" cy="409233"/>
          </a:xfrm>
          <a:prstGeom prst="rect">
            <a:avLst/>
          </a:prstGeom>
          <a:noFill/>
          <a:ln>
            <a:noFill/>
          </a:ln>
        </p:spPr>
      </p:pic>
      <p:pic>
        <p:nvPicPr>
          <p:cNvPr id="666" name="Google Shape;666;p86"/>
          <p:cNvPicPr preferRelativeResize="0"/>
          <p:nvPr/>
        </p:nvPicPr>
        <p:blipFill>
          <a:blip r:embed="rId8">
            <a:alphaModFix/>
          </a:blip>
          <a:stretch>
            <a:fillRect/>
          </a:stretch>
        </p:blipFill>
        <p:spPr>
          <a:xfrm>
            <a:off x="1613925" y="4258450"/>
            <a:ext cx="360750" cy="360750"/>
          </a:xfrm>
          <a:prstGeom prst="rect">
            <a:avLst/>
          </a:prstGeom>
          <a:noFill/>
          <a:ln>
            <a:noFill/>
          </a:ln>
        </p:spPr>
      </p:pic>
      <p:pic>
        <p:nvPicPr>
          <p:cNvPr id="667" name="Google Shape;667;p86"/>
          <p:cNvPicPr preferRelativeResize="0"/>
          <p:nvPr/>
        </p:nvPicPr>
        <p:blipFill>
          <a:blip r:embed="rId9">
            <a:alphaModFix/>
          </a:blip>
          <a:stretch>
            <a:fillRect/>
          </a:stretch>
        </p:blipFill>
        <p:spPr>
          <a:xfrm>
            <a:off x="3437813" y="4276900"/>
            <a:ext cx="295950" cy="295950"/>
          </a:xfrm>
          <a:prstGeom prst="rect">
            <a:avLst/>
          </a:prstGeom>
          <a:noFill/>
          <a:ln>
            <a:noFill/>
          </a:ln>
        </p:spPr>
      </p:pic>
      <p:pic>
        <p:nvPicPr>
          <p:cNvPr id="668" name="Google Shape;668;p86"/>
          <p:cNvPicPr preferRelativeResize="0"/>
          <p:nvPr/>
        </p:nvPicPr>
        <p:blipFill>
          <a:blip r:embed="rId10">
            <a:alphaModFix/>
          </a:blip>
          <a:stretch>
            <a:fillRect/>
          </a:stretch>
        </p:blipFill>
        <p:spPr>
          <a:xfrm>
            <a:off x="5648300" y="4467175"/>
            <a:ext cx="360750" cy="360750"/>
          </a:xfrm>
          <a:prstGeom prst="rect">
            <a:avLst/>
          </a:prstGeom>
          <a:noFill/>
          <a:ln>
            <a:noFill/>
          </a:ln>
        </p:spPr>
      </p:pic>
      <p:pic>
        <p:nvPicPr>
          <p:cNvPr id="669" name="Google Shape;669;p86"/>
          <p:cNvPicPr preferRelativeResize="0"/>
          <p:nvPr/>
        </p:nvPicPr>
        <p:blipFill>
          <a:blip r:embed="rId11">
            <a:alphaModFix/>
          </a:blip>
          <a:stretch>
            <a:fillRect/>
          </a:stretch>
        </p:blipFill>
        <p:spPr>
          <a:xfrm>
            <a:off x="4118888" y="4276900"/>
            <a:ext cx="295950" cy="295950"/>
          </a:xfrm>
          <a:prstGeom prst="rect">
            <a:avLst/>
          </a:prstGeom>
          <a:noFill/>
          <a:ln>
            <a:noFill/>
          </a:ln>
        </p:spPr>
      </p:pic>
      <p:pic>
        <p:nvPicPr>
          <p:cNvPr id="670" name="Google Shape;670;p86"/>
          <p:cNvPicPr preferRelativeResize="0"/>
          <p:nvPr/>
        </p:nvPicPr>
        <p:blipFill>
          <a:blip r:embed="rId12">
            <a:alphaModFix/>
          </a:blip>
          <a:stretch>
            <a:fillRect/>
          </a:stretch>
        </p:blipFill>
        <p:spPr>
          <a:xfrm>
            <a:off x="3792158" y="4276900"/>
            <a:ext cx="295950" cy="295950"/>
          </a:xfrm>
          <a:prstGeom prst="rect">
            <a:avLst/>
          </a:prstGeom>
          <a:noFill/>
          <a:ln>
            <a:noFill/>
          </a:ln>
        </p:spPr>
      </p:pic>
      <p:pic>
        <p:nvPicPr>
          <p:cNvPr id="671" name="Google Shape;671;p86"/>
          <p:cNvPicPr preferRelativeResize="0"/>
          <p:nvPr/>
        </p:nvPicPr>
        <p:blipFill>
          <a:blip r:embed="rId13">
            <a:alphaModFix/>
          </a:blip>
          <a:stretch>
            <a:fillRect/>
          </a:stretch>
        </p:blipFill>
        <p:spPr>
          <a:xfrm>
            <a:off x="7366752" y="4240913"/>
            <a:ext cx="395825" cy="395825"/>
          </a:xfrm>
          <a:prstGeom prst="rect">
            <a:avLst/>
          </a:prstGeom>
          <a:noFill/>
          <a:ln>
            <a:noFill/>
          </a:ln>
        </p:spPr>
      </p:pic>
      <p:pic>
        <p:nvPicPr>
          <p:cNvPr id="672" name="Google Shape;672;p86"/>
          <p:cNvPicPr preferRelativeResize="0"/>
          <p:nvPr/>
        </p:nvPicPr>
        <p:blipFill>
          <a:blip r:embed="rId14">
            <a:alphaModFix/>
          </a:blip>
          <a:stretch>
            <a:fillRect/>
          </a:stretch>
        </p:blipFill>
        <p:spPr>
          <a:xfrm>
            <a:off x="6942400" y="4240913"/>
            <a:ext cx="395825" cy="395825"/>
          </a:xfrm>
          <a:prstGeom prst="rect">
            <a:avLst/>
          </a:prstGeom>
          <a:noFill/>
          <a:ln>
            <a:noFill/>
          </a:ln>
        </p:spPr>
      </p:pic>
      <p:pic>
        <p:nvPicPr>
          <p:cNvPr id="673" name="Google Shape;673;p86"/>
          <p:cNvPicPr preferRelativeResize="0"/>
          <p:nvPr/>
        </p:nvPicPr>
        <p:blipFill>
          <a:blip r:embed="rId15">
            <a:alphaModFix/>
          </a:blip>
          <a:stretch>
            <a:fillRect/>
          </a:stretch>
        </p:blipFill>
        <p:spPr>
          <a:xfrm>
            <a:off x="6838650" y="287298"/>
            <a:ext cx="811525" cy="376890"/>
          </a:xfrm>
          <a:prstGeom prst="rect">
            <a:avLst/>
          </a:prstGeom>
          <a:noFill/>
          <a:ln>
            <a:noFill/>
          </a:ln>
        </p:spPr>
      </p:pic>
      <p:sp>
        <p:nvSpPr>
          <p:cNvPr id="674" name="Google Shape;674;p86"/>
          <p:cNvSpPr/>
          <p:nvPr/>
        </p:nvSpPr>
        <p:spPr>
          <a:xfrm rot="10800000">
            <a:off x="4396825" y="2506300"/>
            <a:ext cx="242700" cy="210000"/>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87"/>
          <p:cNvSpPr/>
          <p:nvPr/>
        </p:nvSpPr>
        <p:spPr>
          <a:xfrm>
            <a:off x="2822349" y="1422725"/>
            <a:ext cx="2902800" cy="2902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 sz="1500" b="1">
                <a:solidFill>
                  <a:srgbClr val="FFFFFF"/>
                </a:solidFill>
                <a:latin typeface="Avenir"/>
                <a:ea typeface="Avenir"/>
                <a:cs typeface="Avenir"/>
                <a:sym typeface="Avenir"/>
              </a:rPr>
              <a:t>Urban </a:t>
            </a:r>
            <a:endParaRPr sz="1500" b="1">
              <a:solidFill>
                <a:srgbClr val="FFFFFF"/>
              </a:solidFill>
              <a:latin typeface="Avenir"/>
              <a:ea typeface="Avenir"/>
              <a:cs typeface="Avenir"/>
              <a:sym typeface="Avenir"/>
            </a:endParaRPr>
          </a:p>
          <a:p>
            <a:pPr marL="0" lvl="0" indent="0" algn="l" rtl="0">
              <a:spcBef>
                <a:spcPts val="0"/>
              </a:spcBef>
              <a:spcAft>
                <a:spcPts val="0"/>
              </a:spcAft>
              <a:buNone/>
            </a:pPr>
            <a:r>
              <a:rPr lang="fi" sz="1500" b="1">
                <a:solidFill>
                  <a:srgbClr val="FFFFFF"/>
                </a:solidFill>
                <a:latin typeface="Avenir"/>
                <a:ea typeface="Avenir"/>
                <a:cs typeface="Avenir"/>
                <a:sym typeface="Avenir"/>
              </a:rPr>
              <a:t>Digital </a:t>
            </a:r>
            <a:endParaRPr sz="1500" b="1">
              <a:solidFill>
                <a:srgbClr val="FFFFFF"/>
              </a:solidFill>
              <a:latin typeface="Avenir"/>
              <a:ea typeface="Avenir"/>
              <a:cs typeface="Avenir"/>
              <a:sym typeface="Avenir"/>
            </a:endParaRPr>
          </a:p>
          <a:p>
            <a:pPr marL="0" lvl="0" indent="0" algn="l" rtl="0">
              <a:spcBef>
                <a:spcPts val="0"/>
              </a:spcBef>
              <a:spcAft>
                <a:spcPts val="0"/>
              </a:spcAft>
              <a:buNone/>
            </a:pPr>
            <a:r>
              <a:rPr lang="fi" sz="1500" b="1">
                <a:solidFill>
                  <a:srgbClr val="FFFFFF"/>
                </a:solidFill>
                <a:latin typeface="Avenir"/>
                <a:ea typeface="Avenir"/>
                <a:cs typeface="Avenir"/>
                <a:sym typeface="Avenir"/>
              </a:rPr>
              <a:t>Twin </a:t>
            </a:r>
            <a:endParaRPr sz="1500" b="1">
              <a:solidFill>
                <a:srgbClr val="FFFFFF"/>
              </a:solidFill>
              <a:latin typeface="Avenir"/>
              <a:ea typeface="Avenir"/>
              <a:cs typeface="Avenir"/>
              <a:sym typeface="Avenir"/>
            </a:endParaRPr>
          </a:p>
        </p:txBody>
      </p:sp>
      <p:sp>
        <p:nvSpPr>
          <p:cNvPr id="680" name="Google Shape;680;p87"/>
          <p:cNvSpPr txBox="1"/>
          <p:nvPr/>
        </p:nvSpPr>
        <p:spPr>
          <a:xfrm>
            <a:off x="868050" y="2520813"/>
            <a:ext cx="1754100" cy="706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fi" sz="1200">
                <a:latin typeface="Avenir"/>
                <a:ea typeface="Avenir"/>
                <a:cs typeface="Avenir"/>
                <a:sym typeface="Avenir"/>
              </a:rPr>
              <a:t>Urban digital twin integrates several data sources…</a:t>
            </a:r>
            <a:endParaRPr sz="1200">
              <a:latin typeface="Avenir"/>
              <a:ea typeface="Avenir"/>
              <a:cs typeface="Avenir"/>
              <a:sym typeface="Avenir"/>
            </a:endParaRPr>
          </a:p>
        </p:txBody>
      </p:sp>
      <p:cxnSp>
        <p:nvCxnSpPr>
          <p:cNvPr id="681" name="Google Shape;681;p87"/>
          <p:cNvCxnSpPr>
            <a:stCxn id="680" idx="3"/>
            <a:endCxn id="679" idx="2"/>
          </p:cNvCxnSpPr>
          <p:nvPr/>
        </p:nvCxnSpPr>
        <p:spPr>
          <a:xfrm>
            <a:off x="2622150" y="2874213"/>
            <a:ext cx="200100" cy="0"/>
          </a:xfrm>
          <a:prstGeom prst="straightConnector1">
            <a:avLst/>
          </a:prstGeom>
          <a:noFill/>
          <a:ln w="9525" cap="flat" cmpd="sng">
            <a:solidFill>
              <a:schemeClr val="accent1"/>
            </a:solidFill>
            <a:prstDash val="solid"/>
            <a:round/>
            <a:headEnd type="none" w="med" len="med"/>
            <a:tailEnd type="none" w="med" len="med"/>
          </a:ln>
        </p:spPr>
      </p:cxnSp>
      <p:cxnSp>
        <p:nvCxnSpPr>
          <p:cNvPr id="682" name="Google Shape;682;p87"/>
          <p:cNvCxnSpPr>
            <a:stCxn id="683" idx="1"/>
            <a:endCxn id="684" idx="6"/>
          </p:cNvCxnSpPr>
          <p:nvPr/>
        </p:nvCxnSpPr>
        <p:spPr>
          <a:xfrm rot="10800000">
            <a:off x="6032550" y="2874067"/>
            <a:ext cx="489300" cy="57300"/>
          </a:xfrm>
          <a:prstGeom prst="straightConnector1">
            <a:avLst/>
          </a:prstGeom>
          <a:noFill/>
          <a:ln w="9525" cap="flat" cmpd="sng">
            <a:solidFill>
              <a:schemeClr val="accent1"/>
            </a:solidFill>
            <a:prstDash val="solid"/>
            <a:round/>
            <a:headEnd type="none" w="med" len="med"/>
            <a:tailEnd type="none" w="med" len="med"/>
          </a:ln>
        </p:spPr>
      </p:cxnSp>
      <p:sp>
        <p:nvSpPr>
          <p:cNvPr id="683" name="Google Shape;683;p87"/>
          <p:cNvSpPr txBox="1"/>
          <p:nvPr/>
        </p:nvSpPr>
        <p:spPr>
          <a:xfrm>
            <a:off x="6521850" y="2010667"/>
            <a:ext cx="1754100" cy="1841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 sz="1200">
                <a:latin typeface="Avenir"/>
                <a:ea typeface="Avenir"/>
                <a:cs typeface="Avenir"/>
                <a:sym typeface="Avenir"/>
              </a:rPr>
              <a:t>… but some can also be mobility specific and not become a part of the urban digital twin…</a:t>
            </a:r>
            <a:endParaRPr sz="1200">
              <a:latin typeface="Avenir"/>
              <a:ea typeface="Avenir"/>
              <a:cs typeface="Avenir"/>
              <a:sym typeface="Avenir"/>
            </a:endParaRPr>
          </a:p>
        </p:txBody>
      </p:sp>
      <p:sp>
        <p:nvSpPr>
          <p:cNvPr id="684" name="Google Shape;684;p87"/>
          <p:cNvSpPr/>
          <p:nvPr/>
        </p:nvSpPr>
        <p:spPr>
          <a:xfrm>
            <a:off x="4191272" y="1953490"/>
            <a:ext cx="1841400" cy="1841400"/>
          </a:xfrm>
          <a:prstGeom prst="ellipse">
            <a:avLst/>
          </a:prstGeom>
          <a:solidFill>
            <a:srgbClr val="FFAB40">
              <a:alpha val="76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 sz="1500" b="1">
                <a:solidFill>
                  <a:srgbClr val="FFFFFF"/>
                </a:solidFill>
                <a:latin typeface="Avenir"/>
                <a:ea typeface="Avenir"/>
                <a:cs typeface="Avenir"/>
                <a:sym typeface="Avenir"/>
              </a:rPr>
              <a:t>Mobility</a:t>
            </a:r>
            <a:endParaRPr sz="1500" b="1">
              <a:solidFill>
                <a:srgbClr val="FFFFFF"/>
              </a:solidFill>
              <a:latin typeface="Avenir"/>
              <a:ea typeface="Avenir"/>
              <a:cs typeface="Avenir"/>
              <a:sym typeface="Avenir"/>
            </a:endParaRPr>
          </a:p>
          <a:p>
            <a:pPr marL="0" lvl="0" indent="0" algn="l" rtl="0">
              <a:spcBef>
                <a:spcPts val="0"/>
              </a:spcBef>
              <a:spcAft>
                <a:spcPts val="0"/>
              </a:spcAft>
              <a:buNone/>
            </a:pPr>
            <a:r>
              <a:rPr lang="fi" sz="1500" b="1">
                <a:solidFill>
                  <a:srgbClr val="FFFFFF"/>
                </a:solidFill>
                <a:latin typeface="Avenir"/>
                <a:ea typeface="Avenir"/>
                <a:cs typeface="Avenir"/>
                <a:sym typeface="Avenir"/>
              </a:rPr>
              <a:t>Digital</a:t>
            </a:r>
            <a:endParaRPr sz="1500" b="1">
              <a:solidFill>
                <a:srgbClr val="FFFFFF"/>
              </a:solidFill>
              <a:latin typeface="Avenir"/>
              <a:ea typeface="Avenir"/>
              <a:cs typeface="Avenir"/>
              <a:sym typeface="Avenir"/>
            </a:endParaRPr>
          </a:p>
          <a:p>
            <a:pPr marL="0" lvl="0" indent="0" algn="l" rtl="0">
              <a:spcBef>
                <a:spcPts val="0"/>
              </a:spcBef>
              <a:spcAft>
                <a:spcPts val="0"/>
              </a:spcAft>
              <a:buNone/>
            </a:pPr>
            <a:r>
              <a:rPr lang="fi" sz="1500" b="1">
                <a:solidFill>
                  <a:srgbClr val="FFFFFF"/>
                </a:solidFill>
                <a:latin typeface="Avenir"/>
                <a:ea typeface="Avenir"/>
                <a:cs typeface="Avenir"/>
                <a:sym typeface="Avenir"/>
              </a:rPr>
              <a:t>Twin </a:t>
            </a:r>
            <a:endParaRPr sz="1500" b="1">
              <a:solidFill>
                <a:srgbClr val="FFFFFF"/>
              </a:solidFill>
              <a:latin typeface="Avenir"/>
              <a:ea typeface="Avenir"/>
              <a:cs typeface="Avenir"/>
              <a:sym typeface="Avenir"/>
            </a:endParaRPr>
          </a:p>
        </p:txBody>
      </p:sp>
      <p:cxnSp>
        <p:nvCxnSpPr>
          <p:cNvPr id="685" name="Google Shape;685;p87"/>
          <p:cNvCxnSpPr>
            <a:stCxn id="686" idx="1"/>
          </p:cNvCxnSpPr>
          <p:nvPr/>
        </p:nvCxnSpPr>
        <p:spPr>
          <a:xfrm flipH="1">
            <a:off x="5675250" y="1698297"/>
            <a:ext cx="887400" cy="756900"/>
          </a:xfrm>
          <a:prstGeom prst="straightConnector1">
            <a:avLst/>
          </a:prstGeom>
          <a:noFill/>
          <a:ln w="9525" cap="flat" cmpd="sng">
            <a:solidFill>
              <a:schemeClr val="accent1"/>
            </a:solidFill>
            <a:prstDash val="solid"/>
            <a:round/>
            <a:headEnd type="none" w="med" len="med"/>
            <a:tailEnd type="none" w="med" len="med"/>
          </a:ln>
        </p:spPr>
      </p:cxnSp>
      <p:sp>
        <p:nvSpPr>
          <p:cNvPr id="686" name="Google Shape;686;p87"/>
          <p:cNvSpPr txBox="1"/>
          <p:nvPr/>
        </p:nvSpPr>
        <p:spPr>
          <a:xfrm>
            <a:off x="6562650" y="1099947"/>
            <a:ext cx="1754100" cy="119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 sz="1200">
                <a:latin typeface="Avenir"/>
                <a:ea typeface="Avenir"/>
                <a:cs typeface="Avenir"/>
                <a:sym typeface="Avenir"/>
              </a:rPr>
              <a:t>…some of these data sources may also be of interest to the mobility…</a:t>
            </a:r>
            <a:endParaRPr sz="1200">
              <a:latin typeface="Avenir"/>
              <a:ea typeface="Avenir"/>
              <a:cs typeface="Avenir"/>
              <a:sym typeface="Avenir"/>
            </a:endParaRPr>
          </a:p>
        </p:txBody>
      </p:sp>
      <p:sp>
        <p:nvSpPr>
          <p:cNvPr id="687" name="Google Shape;687;p87"/>
          <p:cNvSpPr txBox="1"/>
          <p:nvPr/>
        </p:nvSpPr>
        <p:spPr>
          <a:xfrm>
            <a:off x="6562650" y="3608227"/>
            <a:ext cx="1754100" cy="831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 sz="1200">
                <a:latin typeface="Avenir"/>
                <a:ea typeface="Avenir"/>
                <a:cs typeface="Avenir"/>
                <a:sym typeface="Avenir"/>
              </a:rPr>
              <a:t>… because of this, it might be easier to discuss a </a:t>
            </a:r>
            <a:r>
              <a:rPr lang="fi" sz="1200" b="1">
                <a:latin typeface="Avenir"/>
                <a:ea typeface="Avenir"/>
                <a:cs typeface="Avenir"/>
                <a:sym typeface="Avenir"/>
              </a:rPr>
              <a:t>Mobility Digital Twin </a:t>
            </a:r>
            <a:r>
              <a:rPr lang="fi" sz="1200">
                <a:latin typeface="Avenir"/>
                <a:ea typeface="Avenir"/>
                <a:cs typeface="Avenir"/>
                <a:sym typeface="Avenir"/>
              </a:rPr>
              <a:t>more specifically.</a:t>
            </a:r>
            <a:endParaRPr sz="1200">
              <a:latin typeface="Avenir"/>
              <a:ea typeface="Avenir"/>
              <a:cs typeface="Avenir"/>
              <a:sym typeface="Avenir"/>
            </a:endParaRPr>
          </a:p>
        </p:txBody>
      </p:sp>
      <p:sp>
        <p:nvSpPr>
          <p:cNvPr id="688" name="Google Shape;688;p87"/>
          <p:cNvSpPr/>
          <p:nvPr/>
        </p:nvSpPr>
        <p:spPr>
          <a:xfrm rot="10800000">
            <a:off x="614650" y="4350425"/>
            <a:ext cx="474000" cy="642900"/>
          </a:xfrm>
          <a:prstGeom prst="foldedCorner">
            <a:avLst>
              <a:gd name="adj" fmla="val 16667"/>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7"/>
          <p:cNvSpPr txBox="1"/>
          <p:nvPr/>
        </p:nvSpPr>
        <p:spPr>
          <a:xfrm>
            <a:off x="1160700" y="4325525"/>
            <a:ext cx="46047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sz="1100">
                <a:latin typeface="Avenir"/>
                <a:ea typeface="Avenir"/>
                <a:cs typeface="Avenir"/>
                <a:sym typeface="Avenir"/>
              </a:rPr>
              <a:t>Working paper available at:</a:t>
            </a:r>
            <a:endParaRPr sz="1100">
              <a:latin typeface="Avenir"/>
              <a:ea typeface="Avenir"/>
              <a:cs typeface="Avenir"/>
              <a:sym typeface="Avenir"/>
            </a:endParaRPr>
          </a:p>
          <a:p>
            <a:pPr marL="0" lvl="0" indent="0" algn="l" rtl="0">
              <a:spcBef>
                <a:spcPts val="0"/>
              </a:spcBef>
              <a:spcAft>
                <a:spcPts val="0"/>
              </a:spcAft>
              <a:buNone/>
            </a:pPr>
            <a:r>
              <a:rPr lang="fi" sz="1100" u="sng">
                <a:solidFill>
                  <a:schemeClr val="hlink"/>
                </a:solidFill>
                <a:latin typeface="Avenir"/>
                <a:ea typeface="Avenir"/>
                <a:cs typeface="Avenir"/>
                <a:sym typeface="Avenir"/>
                <a:hlinkClick r:id="rId3"/>
              </a:rPr>
              <a:t>https://mobilitylab.hel.fi/app/uploads/2022/09/Digital-Twin-for-Mobilty.-Working-paper-version-9-September-2022.pdf</a:t>
            </a:r>
            <a:r>
              <a:rPr lang="fi" sz="1100">
                <a:latin typeface="Avenir"/>
                <a:ea typeface="Avenir"/>
                <a:cs typeface="Avenir"/>
                <a:sym typeface="Avenir"/>
              </a:rPr>
              <a:t> </a:t>
            </a:r>
            <a:endParaRPr sz="1100">
              <a:latin typeface="Avenir"/>
              <a:ea typeface="Avenir"/>
              <a:cs typeface="Avenir"/>
              <a:sym typeface="Avenir"/>
            </a:endParaRPr>
          </a:p>
        </p:txBody>
      </p:sp>
      <p:sp>
        <p:nvSpPr>
          <p:cNvPr id="690" name="Google Shape;690;p87"/>
          <p:cNvSpPr txBox="1">
            <a:spLocks noGrp="1"/>
          </p:cNvSpPr>
          <p:nvPr>
            <p:ph type="title" idx="4294967295"/>
          </p:nvPr>
        </p:nvSpPr>
        <p:spPr>
          <a:xfrm>
            <a:off x="159450" y="88300"/>
            <a:ext cx="8928600" cy="85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i" sz="3000"/>
              <a:t>Mobility scope</a:t>
            </a:r>
            <a:endParaRPr sz="33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88"/>
          <p:cNvSpPr txBox="1">
            <a:spLocks noGrp="1"/>
          </p:cNvSpPr>
          <p:nvPr>
            <p:ph type="title"/>
          </p:nvPr>
        </p:nvSpPr>
        <p:spPr>
          <a:xfrm>
            <a:off x="1916975" y="1754050"/>
            <a:ext cx="4850100" cy="1590300"/>
          </a:xfrm>
          <a:prstGeom prst="rect">
            <a:avLst/>
          </a:prstGeom>
        </p:spPr>
        <p:txBody>
          <a:bodyPr spcFirstLastPara="1" wrap="square" lIns="0" tIns="0" rIns="91425" bIns="0" anchor="ctr" anchorCtr="0">
            <a:noAutofit/>
          </a:bodyPr>
          <a:lstStyle/>
          <a:p>
            <a:pPr marL="0" lvl="0" indent="0" algn="l" rtl="0">
              <a:spcBef>
                <a:spcPts val="0"/>
              </a:spcBef>
              <a:spcAft>
                <a:spcPts val="0"/>
              </a:spcAft>
              <a:buNone/>
            </a:pPr>
            <a:r>
              <a:rPr lang="fi" b="0"/>
              <a:t>LiiDi2 - Digital Twin for Mobility project</a:t>
            </a:r>
            <a:endParaRPr b="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89"/>
          <p:cNvSpPr txBox="1">
            <a:spLocks noGrp="1"/>
          </p:cNvSpPr>
          <p:nvPr>
            <p:ph type="title"/>
          </p:nvPr>
        </p:nvSpPr>
        <p:spPr>
          <a:xfrm>
            <a:off x="717275" y="416270"/>
            <a:ext cx="5244600" cy="896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b="0"/>
              <a:t>LiiDi2 project</a:t>
            </a:r>
            <a:endParaRPr b="0"/>
          </a:p>
        </p:txBody>
      </p:sp>
      <p:sp>
        <p:nvSpPr>
          <p:cNvPr id="701" name="Google Shape;701;p89"/>
          <p:cNvSpPr>
            <a:spLocks noGrp="1"/>
          </p:cNvSpPr>
          <p:nvPr>
            <p:ph type="pic" idx="2"/>
          </p:nvPr>
        </p:nvSpPr>
        <p:spPr>
          <a:xfrm>
            <a:off x="6690275" y="1706125"/>
            <a:ext cx="2248200" cy="2957100"/>
          </a:xfrm>
          <a:prstGeom prst="rect">
            <a:avLst/>
          </a:prstGeom>
        </p:spPr>
      </p:sp>
      <p:sp>
        <p:nvSpPr>
          <p:cNvPr id="702" name="Google Shape;702;p89"/>
          <p:cNvSpPr txBox="1">
            <a:spLocks noGrp="1"/>
          </p:cNvSpPr>
          <p:nvPr>
            <p:ph type="body" idx="1"/>
          </p:nvPr>
        </p:nvSpPr>
        <p:spPr>
          <a:xfrm>
            <a:off x="488675" y="1766875"/>
            <a:ext cx="5778900" cy="2744100"/>
          </a:xfrm>
          <a:prstGeom prst="rect">
            <a:avLst/>
          </a:prstGeom>
        </p:spPr>
        <p:txBody>
          <a:bodyPr spcFirstLastPara="1" wrap="square" lIns="0" tIns="0" rIns="0" bIns="0" anchor="t" anchorCtr="0">
            <a:noAutofit/>
          </a:bodyPr>
          <a:lstStyle/>
          <a:p>
            <a:pPr marL="457200" lvl="0" indent="-330200" algn="l" rtl="0">
              <a:spcBef>
                <a:spcPts val="1200"/>
              </a:spcBef>
              <a:spcAft>
                <a:spcPts val="0"/>
              </a:spcAft>
              <a:buClr>
                <a:srgbClr val="FF5000"/>
              </a:buClr>
              <a:buSzPts val="1600"/>
              <a:buChar char="●"/>
            </a:pPr>
            <a:r>
              <a:rPr lang="fi" sz="1600">
                <a:solidFill>
                  <a:schemeClr val="dk1"/>
                </a:solidFill>
              </a:rPr>
              <a:t>LiiDi2 - Digital twin for mobility as an enabler of services</a:t>
            </a:r>
            <a:endParaRPr sz="1600">
              <a:solidFill>
                <a:schemeClr val="dk1"/>
              </a:solidFill>
            </a:endParaRPr>
          </a:p>
          <a:p>
            <a:pPr marL="457200" lvl="0" indent="-330200" algn="l" rtl="0">
              <a:spcBef>
                <a:spcPts val="0"/>
              </a:spcBef>
              <a:spcAft>
                <a:spcPts val="0"/>
              </a:spcAft>
              <a:buClr>
                <a:srgbClr val="FF5000"/>
              </a:buClr>
              <a:buSzPts val="1600"/>
              <a:buChar char="●"/>
            </a:pPr>
            <a:r>
              <a:rPr lang="fi" sz="1600">
                <a:solidFill>
                  <a:schemeClr val="dk1"/>
                </a:solidFill>
              </a:rPr>
              <a:t>The project is run from August 1, 2021 - August 31, 2023</a:t>
            </a:r>
            <a:endParaRPr sz="1600">
              <a:solidFill>
                <a:schemeClr val="dk1"/>
              </a:solidFill>
            </a:endParaRPr>
          </a:p>
          <a:p>
            <a:pPr marL="457200" lvl="0" indent="-330200" algn="l" rtl="0">
              <a:spcBef>
                <a:spcPts val="0"/>
              </a:spcBef>
              <a:spcAft>
                <a:spcPts val="0"/>
              </a:spcAft>
              <a:buClr>
                <a:srgbClr val="FF5000"/>
              </a:buClr>
              <a:buSzPts val="1600"/>
              <a:buChar char="●"/>
            </a:pPr>
            <a:r>
              <a:rPr lang="fi" sz="1600">
                <a:solidFill>
                  <a:schemeClr val="dk1"/>
                </a:solidFill>
              </a:rPr>
              <a:t>The project is implemented by Forum Virium Helsinki (project coordinator) and Stara, Helsinki City Construction Services</a:t>
            </a:r>
            <a:endParaRPr sz="1600">
              <a:solidFill>
                <a:schemeClr val="dk1"/>
              </a:solidFill>
            </a:endParaRPr>
          </a:p>
          <a:p>
            <a:pPr marL="457200" lvl="0" indent="-330200" algn="l" rtl="0">
              <a:spcBef>
                <a:spcPts val="0"/>
              </a:spcBef>
              <a:spcAft>
                <a:spcPts val="0"/>
              </a:spcAft>
              <a:buClr>
                <a:srgbClr val="FF5000"/>
              </a:buClr>
              <a:buSzPts val="1600"/>
              <a:buChar char="●"/>
            </a:pPr>
            <a:r>
              <a:rPr lang="fi" sz="1600">
                <a:solidFill>
                  <a:schemeClr val="dk1"/>
                </a:solidFill>
              </a:rPr>
              <a:t>The project is funded by the European Regional Development Fund (ERDF), and the project is financed by the Union of Uusimaa as part of the measures implemented by the European Union due to the covid-19 pandemic (REACT-EU)</a:t>
            </a:r>
            <a:endParaRPr sz="1600">
              <a:solidFill>
                <a:schemeClr val="dk1"/>
              </a:solidFill>
            </a:endParaRPr>
          </a:p>
          <a:p>
            <a:pPr marL="457200" lvl="0" indent="0" algn="l" rtl="0">
              <a:spcBef>
                <a:spcPts val="1200"/>
              </a:spcBef>
              <a:spcAft>
                <a:spcPts val="1200"/>
              </a:spcAft>
              <a:buNone/>
            </a:pPr>
            <a:endParaRPr sz="1600">
              <a:solidFill>
                <a:schemeClr val="dk1"/>
              </a:solidFill>
            </a:endParaRPr>
          </a:p>
        </p:txBody>
      </p:sp>
      <p:pic>
        <p:nvPicPr>
          <p:cNvPr id="703" name="Google Shape;703;p89"/>
          <p:cNvPicPr preferRelativeResize="0"/>
          <p:nvPr/>
        </p:nvPicPr>
        <p:blipFill>
          <a:blip r:embed="rId3">
            <a:alphaModFix/>
          </a:blip>
          <a:stretch>
            <a:fillRect/>
          </a:stretch>
        </p:blipFill>
        <p:spPr>
          <a:xfrm>
            <a:off x="7512153" y="3884075"/>
            <a:ext cx="660661" cy="683050"/>
          </a:xfrm>
          <a:prstGeom prst="rect">
            <a:avLst/>
          </a:prstGeom>
          <a:noFill/>
          <a:ln>
            <a:noFill/>
          </a:ln>
        </p:spPr>
      </p:pic>
      <p:pic>
        <p:nvPicPr>
          <p:cNvPr id="704" name="Google Shape;704;p89"/>
          <p:cNvPicPr preferRelativeResize="0"/>
          <p:nvPr/>
        </p:nvPicPr>
        <p:blipFill>
          <a:blip r:embed="rId4">
            <a:alphaModFix/>
          </a:blip>
          <a:stretch>
            <a:fillRect/>
          </a:stretch>
        </p:blipFill>
        <p:spPr>
          <a:xfrm>
            <a:off x="7411976" y="2023691"/>
            <a:ext cx="861014" cy="609526"/>
          </a:xfrm>
          <a:prstGeom prst="rect">
            <a:avLst/>
          </a:prstGeom>
          <a:noFill/>
          <a:ln>
            <a:noFill/>
          </a:ln>
        </p:spPr>
      </p:pic>
      <p:pic>
        <p:nvPicPr>
          <p:cNvPr id="705" name="Google Shape;705;p89"/>
          <p:cNvPicPr preferRelativeResize="0"/>
          <p:nvPr/>
        </p:nvPicPr>
        <p:blipFill>
          <a:blip r:embed="rId5">
            <a:alphaModFix/>
          </a:blip>
          <a:stretch>
            <a:fillRect/>
          </a:stretch>
        </p:blipFill>
        <p:spPr>
          <a:xfrm>
            <a:off x="7536332" y="2860975"/>
            <a:ext cx="612303" cy="683051"/>
          </a:xfrm>
          <a:prstGeom prst="rect">
            <a:avLst/>
          </a:prstGeom>
          <a:noFill/>
          <a:ln>
            <a:noFill/>
          </a:ln>
        </p:spPr>
      </p:pic>
      <p:pic>
        <p:nvPicPr>
          <p:cNvPr id="706" name="Google Shape;706;p89"/>
          <p:cNvPicPr preferRelativeResize="0">
            <a:picLocks noGrp="1"/>
          </p:cNvPicPr>
          <p:nvPr>
            <p:ph type="pic" idx="2"/>
          </p:nvPr>
        </p:nvPicPr>
        <p:blipFill rotWithShape="1">
          <a:blip r:embed="rId6">
            <a:alphaModFix/>
          </a:blip>
          <a:srcRect t="9415" b="9415"/>
          <a:stretch/>
        </p:blipFill>
        <p:spPr>
          <a:xfrm>
            <a:off x="7369697" y="1276554"/>
            <a:ext cx="945573" cy="559497"/>
          </a:xfrm>
          <a:prstGeom prst="rect">
            <a:avLst/>
          </a:prstGeom>
          <a:noFill/>
          <a:ln>
            <a:noFill/>
          </a:ln>
        </p:spPr>
      </p:pic>
      <p:pic>
        <p:nvPicPr>
          <p:cNvPr id="707" name="Google Shape;707;p89"/>
          <p:cNvPicPr preferRelativeResize="0"/>
          <p:nvPr/>
        </p:nvPicPr>
        <p:blipFill>
          <a:blip r:embed="rId7">
            <a:alphaModFix/>
          </a:blip>
          <a:stretch>
            <a:fillRect/>
          </a:stretch>
        </p:blipFill>
        <p:spPr>
          <a:xfrm>
            <a:off x="7265296" y="459787"/>
            <a:ext cx="1154375" cy="6095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90"/>
          <p:cNvPicPr preferRelativeResize="0">
            <a:picLocks noGrp="1"/>
          </p:cNvPicPr>
          <p:nvPr>
            <p:ph type="pic" idx="2"/>
          </p:nvPr>
        </p:nvPicPr>
        <p:blipFill rotWithShape="1">
          <a:blip r:embed="rId3">
            <a:alphaModFix/>
          </a:blip>
          <a:srcRect l="9463" t="-230" r="7817" b="230"/>
          <a:stretch/>
        </p:blipFill>
        <p:spPr>
          <a:xfrm>
            <a:off x="0" y="2147025"/>
            <a:ext cx="4738202" cy="2996401"/>
          </a:xfrm>
          <a:prstGeom prst="rect">
            <a:avLst/>
          </a:prstGeom>
        </p:spPr>
      </p:pic>
      <p:sp>
        <p:nvSpPr>
          <p:cNvPr id="713" name="Google Shape;713;p90"/>
          <p:cNvSpPr txBox="1">
            <a:spLocks noGrp="1"/>
          </p:cNvSpPr>
          <p:nvPr>
            <p:ph type="body" idx="1"/>
          </p:nvPr>
        </p:nvSpPr>
        <p:spPr>
          <a:xfrm>
            <a:off x="5136900" y="402550"/>
            <a:ext cx="3605400" cy="4166400"/>
          </a:xfrm>
          <a:prstGeom prst="rect">
            <a:avLst/>
          </a:prstGeom>
        </p:spPr>
        <p:txBody>
          <a:bodyPr spcFirstLastPara="1" wrap="square" lIns="0" tIns="0" rIns="0" bIns="0" anchor="t" anchorCtr="0">
            <a:noAutofit/>
          </a:bodyPr>
          <a:lstStyle/>
          <a:p>
            <a:pPr marL="457200" lvl="0" indent="-323850" algn="l" rtl="0">
              <a:spcBef>
                <a:spcPts val="0"/>
              </a:spcBef>
              <a:spcAft>
                <a:spcPts val="0"/>
              </a:spcAft>
              <a:buClr>
                <a:schemeClr val="dk1"/>
              </a:buClr>
              <a:buSzPts val="1500"/>
              <a:buChar char="●"/>
            </a:pPr>
            <a:r>
              <a:rPr lang="fi" sz="1500" dirty="0">
                <a:solidFill>
                  <a:schemeClr val="dk1"/>
                </a:solidFill>
              </a:rPr>
              <a:t>An innovation company established in 2005, which co-creates urban futures together with city units, companies and research units</a:t>
            </a:r>
            <a:br>
              <a:rPr lang="fi" sz="1500" dirty="0">
                <a:solidFill>
                  <a:schemeClr val="dk1"/>
                </a:solidFill>
              </a:rPr>
            </a:br>
            <a:endParaRPr sz="1500" dirty="0">
              <a:solidFill>
                <a:schemeClr val="dk1"/>
              </a:solidFill>
            </a:endParaRPr>
          </a:p>
          <a:p>
            <a:pPr marL="457200" lvl="0" indent="-323850" algn="l" rtl="0">
              <a:spcBef>
                <a:spcPts val="0"/>
              </a:spcBef>
              <a:spcAft>
                <a:spcPts val="0"/>
              </a:spcAft>
              <a:buClr>
                <a:schemeClr val="dk1"/>
              </a:buClr>
              <a:buSzPts val="1500"/>
              <a:buChar char="●"/>
            </a:pPr>
            <a:r>
              <a:rPr lang="fi" sz="1500" dirty="0">
                <a:solidFill>
                  <a:schemeClr val="dk1"/>
                </a:solidFill>
              </a:rPr>
              <a:t>A non-profit limited liability company fully owned by the City of Helsinki</a:t>
            </a:r>
            <a:endParaRPr sz="1500" dirty="0">
              <a:solidFill>
                <a:schemeClr val="dk1"/>
              </a:solidFill>
            </a:endParaRPr>
          </a:p>
          <a:p>
            <a:pPr marL="457200" lvl="0" indent="-323850" algn="l" rtl="0">
              <a:spcBef>
                <a:spcPts val="0"/>
              </a:spcBef>
              <a:spcAft>
                <a:spcPts val="0"/>
              </a:spcAft>
              <a:buClr>
                <a:schemeClr val="dk1"/>
              </a:buClr>
              <a:buSzPts val="1500"/>
              <a:buChar char="●"/>
            </a:pPr>
            <a:r>
              <a:rPr lang="fi" sz="1500" dirty="0">
                <a:solidFill>
                  <a:schemeClr val="dk1"/>
                </a:solidFill>
              </a:rPr>
              <a:t>Three main focus areas: smart city, smart mobility and data &amp; IoT</a:t>
            </a:r>
            <a:endParaRPr sz="1500" dirty="0">
              <a:solidFill>
                <a:schemeClr val="dk1"/>
              </a:solidFill>
            </a:endParaRPr>
          </a:p>
          <a:p>
            <a:pPr marL="457200" lvl="0" indent="-323850" algn="l" rtl="0">
              <a:spcBef>
                <a:spcPts val="0"/>
              </a:spcBef>
              <a:spcAft>
                <a:spcPts val="0"/>
              </a:spcAft>
              <a:buClr>
                <a:schemeClr val="dk1"/>
              </a:buClr>
              <a:buSzPts val="1500"/>
              <a:buChar char="●"/>
            </a:pPr>
            <a:r>
              <a:rPr lang="fi" sz="1500" dirty="0">
                <a:solidFill>
                  <a:schemeClr val="dk1"/>
                </a:solidFill>
              </a:rPr>
              <a:t>Employs 60 top experts</a:t>
            </a:r>
            <a:endParaRPr sz="1500" dirty="0">
              <a:solidFill>
                <a:schemeClr val="dk1"/>
              </a:solidFill>
            </a:endParaRPr>
          </a:p>
          <a:p>
            <a:pPr marL="457200" lvl="0" indent="-323850" algn="l" rtl="0">
              <a:spcBef>
                <a:spcPts val="0"/>
              </a:spcBef>
              <a:spcAft>
                <a:spcPts val="0"/>
              </a:spcAft>
              <a:buClr>
                <a:schemeClr val="dk1"/>
              </a:buClr>
              <a:buSzPts val="1500"/>
              <a:buChar char="●"/>
            </a:pPr>
            <a:r>
              <a:rPr lang="fi" sz="1500" dirty="0">
                <a:solidFill>
                  <a:schemeClr val="dk1"/>
                </a:solidFill>
              </a:rPr>
              <a:t>The company operations are funded by the City of Helsinki and different EU projects with about EUR 8–10 million project portfolio a year</a:t>
            </a:r>
            <a:endParaRPr sz="1500" dirty="0">
              <a:solidFill>
                <a:schemeClr val="dk1"/>
              </a:solidFill>
            </a:endParaRPr>
          </a:p>
          <a:p>
            <a:pPr marL="457200" lvl="0" indent="0" algn="l" rtl="0">
              <a:spcBef>
                <a:spcPts val="0"/>
              </a:spcBef>
              <a:spcAft>
                <a:spcPts val="1000"/>
              </a:spcAft>
              <a:buNone/>
            </a:pPr>
            <a:endParaRPr sz="1700" dirty="0">
              <a:solidFill>
                <a:schemeClr val="dk1"/>
              </a:solidFill>
            </a:endParaRPr>
          </a:p>
        </p:txBody>
      </p:sp>
      <p:sp>
        <p:nvSpPr>
          <p:cNvPr id="714" name="Google Shape;714;p90"/>
          <p:cNvSpPr txBox="1">
            <a:spLocks noGrp="1"/>
          </p:cNvSpPr>
          <p:nvPr>
            <p:ph type="title"/>
          </p:nvPr>
        </p:nvSpPr>
        <p:spPr>
          <a:xfrm>
            <a:off x="717275" y="445025"/>
            <a:ext cx="3605400" cy="123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a:t>Forum Virium Helsinki</a:t>
            </a:r>
            <a:endParaRPr b="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p91"/>
          <p:cNvPicPr preferRelativeResize="0">
            <a:picLocks noGrp="1"/>
          </p:cNvPicPr>
          <p:nvPr>
            <p:ph type="pic" idx="2"/>
          </p:nvPr>
        </p:nvPicPr>
        <p:blipFill rotWithShape="1">
          <a:blip r:embed="rId3">
            <a:alphaModFix/>
          </a:blip>
          <a:srcRect l="9463" t="-230" r="7817" b="230"/>
          <a:stretch/>
        </p:blipFill>
        <p:spPr>
          <a:xfrm>
            <a:off x="0" y="2147025"/>
            <a:ext cx="4738202" cy="2996401"/>
          </a:xfrm>
          <a:prstGeom prst="rect">
            <a:avLst/>
          </a:prstGeom>
        </p:spPr>
      </p:pic>
      <p:sp>
        <p:nvSpPr>
          <p:cNvPr id="720" name="Google Shape;720;p91"/>
          <p:cNvSpPr txBox="1">
            <a:spLocks noGrp="1"/>
          </p:cNvSpPr>
          <p:nvPr>
            <p:ph type="body" idx="1"/>
          </p:nvPr>
        </p:nvSpPr>
        <p:spPr>
          <a:xfrm>
            <a:off x="5136900" y="402550"/>
            <a:ext cx="3605400" cy="4166400"/>
          </a:xfrm>
          <a:prstGeom prst="rect">
            <a:avLst/>
          </a:prstGeom>
        </p:spPr>
        <p:txBody>
          <a:bodyPr spcFirstLastPara="1" wrap="square" lIns="0" tIns="0" rIns="0" bIns="0" anchor="t" anchorCtr="0">
            <a:noAutofit/>
          </a:bodyPr>
          <a:lstStyle/>
          <a:p>
            <a:pPr marL="457200" lvl="0" indent="-323850" algn="l" rtl="0">
              <a:spcBef>
                <a:spcPts val="0"/>
              </a:spcBef>
              <a:spcAft>
                <a:spcPts val="0"/>
              </a:spcAft>
              <a:buClr>
                <a:schemeClr val="dk1"/>
              </a:buClr>
              <a:buSzPts val="1500"/>
              <a:buChar char="●"/>
            </a:pPr>
            <a:r>
              <a:rPr lang="fi" sz="1500">
                <a:solidFill>
                  <a:schemeClr val="dk1"/>
                </a:solidFill>
              </a:rPr>
              <a:t>Companies' new solutions and business models</a:t>
            </a:r>
            <a:br>
              <a:rPr lang="fi" sz="1500">
                <a:solidFill>
                  <a:schemeClr val="dk1"/>
                </a:solidFill>
              </a:rPr>
            </a:br>
            <a:endParaRPr sz="1500">
              <a:solidFill>
                <a:schemeClr val="dk1"/>
              </a:solidFill>
            </a:endParaRPr>
          </a:p>
          <a:p>
            <a:pPr marL="457200" lvl="0" indent="-323850" algn="l" rtl="0">
              <a:spcBef>
                <a:spcPts val="0"/>
              </a:spcBef>
              <a:spcAft>
                <a:spcPts val="0"/>
              </a:spcAft>
              <a:buClr>
                <a:schemeClr val="dk1"/>
              </a:buClr>
              <a:buSzPts val="1500"/>
              <a:buChar char="●"/>
            </a:pPr>
            <a:r>
              <a:rPr lang="fi" sz="1500">
                <a:solidFill>
                  <a:schemeClr val="dk1"/>
                </a:solidFill>
              </a:rPr>
              <a:t>Experiments, pilots and innovation competitions</a:t>
            </a:r>
            <a:br>
              <a:rPr lang="fi" sz="1500">
                <a:solidFill>
                  <a:schemeClr val="dk1"/>
                </a:solidFill>
              </a:rPr>
            </a:br>
            <a:endParaRPr sz="1500">
              <a:solidFill>
                <a:schemeClr val="dk1"/>
              </a:solidFill>
            </a:endParaRPr>
          </a:p>
          <a:p>
            <a:pPr marL="457200" lvl="0" indent="-323850" algn="l" rtl="0">
              <a:spcBef>
                <a:spcPts val="0"/>
              </a:spcBef>
              <a:spcAft>
                <a:spcPts val="0"/>
              </a:spcAft>
              <a:buClr>
                <a:schemeClr val="dk1"/>
              </a:buClr>
              <a:buSzPts val="1500"/>
              <a:buChar char="●"/>
            </a:pPr>
            <a:r>
              <a:rPr lang="fi" sz="1500">
                <a:solidFill>
                  <a:schemeClr val="dk1"/>
                </a:solidFill>
              </a:rPr>
              <a:t>The city as a test bed for new services and technologies</a:t>
            </a:r>
            <a:br>
              <a:rPr lang="fi" sz="1500">
                <a:solidFill>
                  <a:schemeClr val="dk1"/>
                </a:solidFill>
              </a:rPr>
            </a:br>
            <a:endParaRPr sz="1500">
              <a:solidFill>
                <a:schemeClr val="dk1"/>
              </a:solidFill>
            </a:endParaRPr>
          </a:p>
          <a:p>
            <a:pPr marL="457200" lvl="0" indent="-323850" algn="l" rtl="0">
              <a:spcBef>
                <a:spcPts val="0"/>
              </a:spcBef>
              <a:spcAft>
                <a:spcPts val="0"/>
              </a:spcAft>
              <a:buClr>
                <a:schemeClr val="dk1"/>
              </a:buClr>
              <a:buSzPts val="1500"/>
              <a:buChar char="●"/>
            </a:pPr>
            <a:r>
              <a:rPr lang="fi" sz="1500">
                <a:solidFill>
                  <a:schemeClr val="dk1"/>
                </a:solidFill>
              </a:rPr>
              <a:t>Living labs and resident cooperation</a:t>
            </a:r>
            <a:endParaRPr sz="1500">
              <a:solidFill>
                <a:schemeClr val="dk1"/>
              </a:solidFill>
            </a:endParaRPr>
          </a:p>
          <a:p>
            <a:pPr marL="457200" lvl="0" indent="0" algn="l" rtl="0">
              <a:spcBef>
                <a:spcPts val="0"/>
              </a:spcBef>
              <a:spcAft>
                <a:spcPts val="0"/>
              </a:spcAft>
              <a:buNone/>
            </a:pPr>
            <a:br>
              <a:rPr lang="fi" sz="1500">
                <a:solidFill>
                  <a:schemeClr val="dk1"/>
                </a:solidFill>
              </a:rPr>
            </a:br>
            <a:r>
              <a:rPr lang="fi" sz="1500" b="1">
                <a:solidFill>
                  <a:schemeClr val="dk1"/>
                </a:solidFill>
              </a:rPr>
              <a:t>In Digital Twins context:</a:t>
            </a:r>
            <a:br>
              <a:rPr lang="fi" sz="1500">
                <a:solidFill>
                  <a:schemeClr val="dk1"/>
                </a:solidFill>
              </a:rPr>
            </a:br>
            <a:endParaRPr sz="1500">
              <a:solidFill>
                <a:schemeClr val="dk1"/>
              </a:solidFill>
            </a:endParaRPr>
          </a:p>
          <a:p>
            <a:pPr marL="457200" lvl="0" indent="-323850" algn="l" rtl="0">
              <a:spcBef>
                <a:spcPts val="0"/>
              </a:spcBef>
              <a:spcAft>
                <a:spcPts val="0"/>
              </a:spcAft>
              <a:buClr>
                <a:schemeClr val="dk1"/>
              </a:buClr>
              <a:buSzPts val="1500"/>
              <a:buChar char="●"/>
            </a:pPr>
            <a:r>
              <a:rPr lang="fi" sz="1500">
                <a:solidFill>
                  <a:schemeClr val="dk1"/>
                </a:solidFill>
              </a:rPr>
              <a:t>The digital twin of mobility</a:t>
            </a:r>
            <a:endParaRPr sz="1500">
              <a:solidFill>
                <a:schemeClr val="dk1"/>
              </a:solidFill>
            </a:endParaRPr>
          </a:p>
          <a:p>
            <a:pPr marL="457200" lvl="0" indent="-323850" algn="l" rtl="0">
              <a:spcBef>
                <a:spcPts val="0"/>
              </a:spcBef>
              <a:spcAft>
                <a:spcPts val="0"/>
              </a:spcAft>
              <a:buClr>
                <a:schemeClr val="dk1"/>
              </a:buClr>
              <a:buSzPts val="1500"/>
              <a:buChar char="●"/>
            </a:pPr>
            <a:r>
              <a:rPr lang="fi" sz="1500">
                <a:solidFill>
                  <a:schemeClr val="dk1"/>
                </a:solidFill>
              </a:rPr>
              <a:t>Using data in planning</a:t>
            </a:r>
            <a:endParaRPr sz="1500">
              <a:solidFill>
                <a:schemeClr val="dk1"/>
              </a:solidFill>
            </a:endParaRPr>
          </a:p>
          <a:p>
            <a:pPr marL="457200" lvl="0" indent="-323850" algn="l" rtl="0">
              <a:spcBef>
                <a:spcPts val="0"/>
              </a:spcBef>
              <a:spcAft>
                <a:spcPts val="0"/>
              </a:spcAft>
              <a:buClr>
                <a:schemeClr val="dk1"/>
              </a:buClr>
              <a:buSzPts val="1500"/>
              <a:buChar char="●"/>
            </a:pPr>
            <a:r>
              <a:rPr lang="fi" sz="1500">
                <a:solidFill>
                  <a:schemeClr val="dk1"/>
                </a:solidFill>
              </a:rPr>
              <a:t>Opening up data as a basis for companies' innovations</a:t>
            </a:r>
            <a:endParaRPr sz="1500">
              <a:solidFill>
                <a:schemeClr val="dk1"/>
              </a:solidFill>
            </a:endParaRPr>
          </a:p>
        </p:txBody>
      </p:sp>
      <p:sp>
        <p:nvSpPr>
          <p:cNvPr id="721" name="Google Shape;721;p91"/>
          <p:cNvSpPr txBox="1">
            <a:spLocks noGrp="1"/>
          </p:cNvSpPr>
          <p:nvPr>
            <p:ph type="title"/>
          </p:nvPr>
        </p:nvSpPr>
        <p:spPr>
          <a:xfrm>
            <a:off x="717275" y="445025"/>
            <a:ext cx="3605400" cy="123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fi"/>
              <a:t>Forum Virium Helsinki as partner</a:t>
            </a:r>
            <a:endParaRPr b="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PresentationGO">
  <a:themeElements>
    <a:clrScheme name="PGO2">
      <a:dk1>
        <a:srgbClr val="000000"/>
      </a:dk1>
      <a:lt1>
        <a:srgbClr val="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VH_peruspresis_SUO_092016">
  <a:themeElements>
    <a:clrScheme name="ForumVirium">
      <a:dk1>
        <a:srgbClr val="000000"/>
      </a:dk1>
      <a:lt1>
        <a:srgbClr val="FFFFFF"/>
      </a:lt1>
      <a:dk2>
        <a:srgbClr val="44546A"/>
      </a:dk2>
      <a:lt2>
        <a:srgbClr val="E7E6E6"/>
      </a:lt2>
      <a:accent1>
        <a:srgbClr val="FF5000"/>
      </a:accent1>
      <a:accent2>
        <a:srgbClr val="757580"/>
      </a:accent2>
      <a:accent3>
        <a:srgbClr val="00A896"/>
      </a:accent3>
      <a:accent4>
        <a:srgbClr val="FFDA48"/>
      </a:accent4>
      <a:accent5>
        <a:srgbClr val="E44486"/>
      </a:accent5>
      <a:accent6>
        <a:srgbClr val="00ADD2"/>
      </a:accent6>
      <a:hlink>
        <a:srgbClr val="FF5000"/>
      </a:hlink>
      <a:folHlink>
        <a:srgbClr val="7575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810</TotalTime>
  <Words>4769</Words>
  <Application>Microsoft Macintosh PowerPoint</Application>
  <PresentationFormat>On-screen Show (16:9)</PresentationFormat>
  <Paragraphs>510</Paragraphs>
  <Slides>35</Slides>
  <Notes>35</Notes>
  <HiddenSlides>8</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35</vt:i4>
      </vt:variant>
    </vt:vector>
  </HeadingPairs>
  <TitlesOfParts>
    <vt:vector size="49" baseType="lpstr">
      <vt:lpstr>Noto Sans Symbols</vt:lpstr>
      <vt:lpstr>Avenir</vt:lpstr>
      <vt:lpstr>Arial</vt:lpstr>
      <vt:lpstr>Helvetica Neue</vt:lpstr>
      <vt:lpstr>Open Sans Light</vt:lpstr>
      <vt:lpstr>Calibri</vt:lpstr>
      <vt:lpstr>Open Sans</vt:lpstr>
      <vt:lpstr>Avenir Book</vt:lpstr>
      <vt:lpstr>Simple Light</vt:lpstr>
      <vt:lpstr>Template PresentationGO</vt:lpstr>
      <vt:lpstr>Simple Light</vt:lpstr>
      <vt:lpstr>Simple Light</vt:lpstr>
      <vt:lpstr>FVH_peruspresis_SUO_092016</vt:lpstr>
      <vt:lpstr>Simple Light</vt:lpstr>
      <vt:lpstr> LiiDi2 - Digital twins for mobility  International Federation of Municipal Engineering (IFME) World Congress Helmi Tuori, Forum Virium Helsinki, Finland </vt:lpstr>
      <vt:lpstr>Digital twins in urban context</vt:lpstr>
      <vt:lpstr>A digital twin of a city</vt:lpstr>
      <vt:lpstr>Digitally first</vt:lpstr>
      <vt:lpstr>Mobility scope</vt:lpstr>
      <vt:lpstr>LiiDi2 - Digital Twin for Mobility project</vt:lpstr>
      <vt:lpstr>LiiDi2 project</vt:lpstr>
      <vt:lpstr>Forum Virium Helsinki</vt:lpstr>
      <vt:lpstr>Forum Virium Helsinki as partner</vt:lpstr>
      <vt:lpstr>Stara, Helsinki City Construction Services</vt:lpstr>
      <vt:lpstr>Stara as partner in building the digital of mobility</vt:lpstr>
      <vt:lpstr>LiiDi2 project’s scope</vt:lpstr>
      <vt:lpstr>Digital Twin of Mobility</vt:lpstr>
      <vt:lpstr>PowerPoint Presentation</vt:lpstr>
      <vt:lpstr>PowerPoint Presentation</vt:lpstr>
      <vt:lpstr>LiiDi2 project focus points</vt:lpstr>
      <vt:lpstr>PowerPoint Presentation</vt:lpstr>
      <vt:lpstr>PowerPoint Presentation</vt:lpstr>
      <vt:lpstr>PowerPoint Presentation</vt:lpstr>
      <vt:lpstr>The concept of agile pilots</vt:lpstr>
      <vt:lpstr>PowerPoint Presentation</vt:lpstr>
      <vt:lpstr>Agile pilot 1: Stara´s mobile fleet as IoT platform</vt:lpstr>
      <vt:lpstr>Agile pilot 2: Urban environment as IoT platform</vt:lpstr>
      <vt:lpstr>PowerPoint Presentation</vt:lpstr>
      <vt:lpstr>PowerPoint Presentation</vt:lpstr>
      <vt:lpstr>PowerPoint Presentation</vt:lpstr>
      <vt:lpstr>Why are Digital Twins so intriguing?</vt:lpstr>
      <vt:lpstr>Thank you!</vt:lpstr>
      <vt:lpstr>PowerPoint Presentation</vt:lpstr>
      <vt:lpstr>Wapice Ltd.</vt:lpstr>
      <vt:lpstr>Kaltio Technologies Oy</vt:lpstr>
      <vt:lpstr>Swarco Finland Oy</vt:lpstr>
      <vt:lpstr>GSGroup Finland Oy</vt:lpstr>
      <vt:lpstr>Oinride Oy</vt:lpstr>
      <vt:lpstr>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LiiDi2 - Digital twins for mobility  International Federation of Municipal Engineering (IFME) World Congress Helmi Tuori, Forum Virium Helsinki, Finland </dc:title>
  <cp:lastModifiedBy>Helmi-Kanerva Tuori</cp:lastModifiedBy>
  <cp:revision>9</cp:revision>
  <dcterms:modified xsi:type="dcterms:W3CDTF">2023-04-18T10:54:48Z</dcterms:modified>
</cp:coreProperties>
</file>