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sldIdLst>
    <p:sldId id="256" r:id="rId5"/>
    <p:sldId id="328" r:id="rId6"/>
    <p:sldId id="291" r:id="rId7"/>
    <p:sldId id="258" r:id="rId8"/>
    <p:sldId id="334" r:id="rId9"/>
    <p:sldId id="348" r:id="rId10"/>
    <p:sldId id="335" r:id="rId11"/>
    <p:sldId id="337" r:id="rId12"/>
    <p:sldId id="336" r:id="rId13"/>
    <p:sldId id="338" r:id="rId14"/>
    <p:sldId id="339" r:id="rId15"/>
    <p:sldId id="341" r:id="rId16"/>
    <p:sldId id="342" r:id="rId17"/>
    <p:sldId id="340" r:id="rId18"/>
    <p:sldId id="292" r:id="rId19"/>
    <p:sldId id="324" r:id="rId20"/>
    <p:sldId id="318" r:id="rId21"/>
    <p:sldId id="323" r:id="rId22"/>
    <p:sldId id="330" r:id="rId23"/>
    <p:sldId id="312" r:id="rId24"/>
    <p:sldId id="311" r:id="rId25"/>
    <p:sldId id="297" r:id="rId26"/>
    <p:sldId id="322" r:id="rId27"/>
    <p:sldId id="333" r:id="rId28"/>
    <p:sldId id="343" r:id="rId29"/>
    <p:sldId id="319" r:id="rId30"/>
    <p:sldId id="329" r:id="rId31"/>
    <p:sldId id="307" r:id="rId32"/>
    <p:sldId id="257" r:id="rId33"/>
    <p:sldId id="344" r:id="rId34"/>
    <p:sldId id="345" r:id="rId35"/>
    <p:sldId id="349" r:id="rId36"/>
    <p:sldId id="347" r:id="rId37"/>
    <p:sldId id="351" r:id="rId38"/>
    <p:sldId id="346" r:id="rId39"/>
    <p:sldId id="350" r:id="rId40"/>
    <p:sldId id="325" r:id="rId41"/>
    <p:sldId id="309" r:id="rId42"/>
    <p:sldId id="326" r:id="rId43"/>
    <p:sldId id="32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02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E8C36E-D46A-744F-9D86-1E9209159520}" v="3" dt="2023-04-03T04:55:04.2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68" autoAdjust="0"/>
    <p:restoredTop sz="59109" autoAdjust="0"/>
  </p:normalViewPr>
  <p:slideViewPr>
    <p:cSldViewPr snapToGrid="0" snapToObjects="1">
      <p:cViewPr varScale="1">
        <p:scale>
          <a:sx n="39" d="100"/>
          <a:sy n="39" d="100"/>
        </p:scale>
        <p:origin x="1704" y="36"/>
      </p:cViewPr>
      <p:guideLst/>
    </p:cSldViewPr>
  </p:slideViewPr>
  <p:outlineViewPr>
    <p:cViewPr>
      <p:scale>
        <a:sx n="33" d="100"/>
        <a:sy n="33" d="100"/>
      </p:scale>
      <p:origin x="0" y="-2680"/>
    </p:cViewPr>
  </p:outlineViewPr>
  <p:notesTextViewPr>
    <p:cViewPr>
      <p:scale>
        <a:sx n="1" d="1"/>
        <a:sy n="1" d="1"/>
      </p:scale>
      <p:origin x="0" y="0"/>
    </p:cViewPr>
  </p:notesTextViewPr>
  <p:notesViewPr>
    <p:cSldViewPr snapToGrid="0" snapToObjects="1">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DC2BA1-24FE-5C40-A7EF-597E5CC3EE40}" type="datetimeFigureOut">
              <a:rPr lang="en-US" smtClean="0"/>
              <a:t>4/3/2023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D7D4DC-F03A-804D-A6A3-CCE7CA418031}" type="slidenum">
              <a:rPr lang="en-US" smtClean="0"/>
              <a:t>‹#›</a:t>
            </a:fld>
            <a:endParaRPr lang="en-US"/>
          </a:p>
        </p:txBody>
      </p:sp>
    </p:spTree>
    <p:extLst>
      <p:ext uri="{BB962C8B-B14F-4D97-AF65-F5344CB8AC3E}">
        <p14:creationId xmlns:p14="http://schemas.microsoft.com/office/powerpoint/2010/main" val="939979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nvironment.govt.nz/publications/arotakenga-huringa-ahuarangi-a-framework-for-the-national-climate-change-risk-assessment-for-aotearoa-new-zealand/"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mbie.govt.nz/business-and-employment/business/regulating-entities/mandatory-climate-related-financial-disclosure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D7D4DC-F03A-804D-A6A3-CCE7CA418031}" type="slidenum">
              <a:rPr lang="en-US" smtClean="0"/>
              <a:t>1</a:t>
            </a:fld>
            <a:endParaRPr lang="en-US"/>
          </a:p>
        </p:txBody>
      </p:sp>
    </p:spTree>
    <p:extLst>
      <p:ext uri="{BB962C8B-B14F-4D97-AF65-F5344CB8AC3E}">
        <p14:creationId xmlns:p14="http://schemas.microsoft.com/office/powerpoint/2010/main" val="1394777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Our whole country now knows about “slash”  the terrible effects of timber debris coming off hills and accumulating on and then smashing bridges, structures, waterways, and beaches.  Creating flooding and destroying communities, A young child died in Hawkes Bay when loose slash on a beach rolled onto him.  </a:t>
            </a:r>
            <a:endParaRPr lang="en-US" dirty="0"/>
          </a:p>
        </p:txBody>
      </p:sp>
      <p:sp>
        <p:nvSpPr>
          <p:cNvPr id="4" name="Slide Number Placeholder 3"/>
          <p:cNvSpPr>
            <a:spLocks noGrp="1"/>
          </p:cNvSpPr>
          <p:nvPr>
            <p:ph type="sldNum" sz="quarter" idx="5"/>
          </p:nvPr>
        </p:nvSpPr>
        <p:spPr/>
        <p:txBody>
          <a:bodyPr/>
          <a:lstStyle/>
          <a:p>
            <a:fld id="{48D7D4DC-F03A-804D-A6A3-CCE7CA418031}" type="slidenum">
              <a:rPr lang="en-US" smtClean="0"/>
              <a:t>10</a:t>
            </a:fld>
            <a:endParaRPr lang="en-US"/>
          </a:p>
        </p:txBody>
      </p:sp>
    </p:spTree>
    <p:extLst>
      <p:ext uri="{BB962C8B-B14F-4D97-AF65-F5344CB8AC3E}">
        <p14:creationId xmlns:p14="http://schemas.microsoft.com/office/powerpoint/2010/main" val="2984640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Silt – a silent killer, carrying contaminant matter, hazardous to breathe, and invasive through all materials.  Complete areas of New Zealand have now been “red zoned” where silt has taken over and cannot be removed.  An impact on all arable land and areas of orcharding and irrigation zones.  National plans have been developed for Silt Management – who knew that was going to be a thing!</a:t>
            </a:r>
            <a:endParaRPr lang="en-US" dirty="0"/>
          </a:p>
        </p:txBody>
      </p:sp>
      <p:sp>
        <p:nvSpPr>
          <p:cNvPr id="4" name="Slide Number Placeholder 3"/>
          <p:cNvSpPr>
            <a:spLocks noGrp="1"/>
          </p:cNvSpPr>
          <p:nvPr>
            <p:ph type="sldNum" sz="quarter" idx="5"/>
          </p:nvPr>
        </p:nvSpPr>
        <p:spPr/>
        <p:txBody>
          <a:bodyPr/>
          <a:lstStyle/>
          <a:p>
            <a:fld id="{48D7D4DC-F03A-804D-A6A3-CCE7CA418031}" type="slidenum">
              <a:rPr lang="en-US" smtClean="0"/>
              <a:t>11</a:t>
            </a:fld>
            <a:endParaRPr lang="en-US"/>
          </a:p>
        </p:txBody>
      </p:sp>
    </p:spTree>
    <p:extLst>
      <p:ext uri="{BB962C8B-B14F-4D97-AF65-F5344CB8AC3E}">
        <p14:creationId xmlns:p14="http://schemas.microsoft.com/office/powerpoint/2010/main" val="71684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value of bridges to connect communities cannot be understated and a learning for New Zealand is the supply and provision of temporary structures to create access and lifelines.  Some communities had to be serviced by Boat for fuel and supplies, some by air.  But those provisions are temporary and soon residents face a reality of having to find their own way to negotiate across rivers and creeks on a daily basis to get to family, the school, the shops or get to the doctor.</a:t>
            </a:r>
            <a:endParaRPr lang="en-US" dirty="0"/>
          </a:p>
        </p:txBody>
      </p:sp>
      <p:sp>
        <p:nvSpPr>
          <p:cNvPr id="4" name="Slide Number Placeholder 3"/>
          <p:cNvSpPr>
            <a:spLocks noGrp="1"/>
          </p:cNvSpPr>
          <p:nvPr>
            <p:ph type="sldNum" sz="quarter" idx="5"/>
          </p:nvPr>
        </p:nvSpPr>
        <p:spPr/>
        <p:txBody>
          <a:bodyPr/>
          <a:lstStyle/>
          <a:p>
            <a:fld id="{48D7D4DC-F03A-804D-A6A3-CCE7CA418031}" type="slidenum">
              <a:rPr lang="en-US" smtClean="0"/>
              <a:t>12</a:t>
            </a:fld>
            <a:endParaRPr lang="en-US"/>
          </a:p>
        </p:txBody>
      </p:sp>
    </p:spTree>
    <p:extLst>
      <p:ext uri="{BB962C8B-B14F-4D97-AF65-F5344CB8AC3E}">
        <p14:creationId xmlns:p14="http://schemas.microsoft.com/office/powerpoint/2010/main" val="2700051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Matters keeping Rob and others up at night, is evaluating the total cost of remedial recovery and potential new critical and lifeline route alternatives.  This is an exercise that the New Zealand Transport Agency Waka Kotahi is now undertaking.  This is billions of dollars of capital investment over a lifetime to improve resilience, but will it be enough?  Are we just waiting for the next climate event?</a:t>
            </a:r>
            <a:endParaRPr lang="en-US" dirty="0"/>
          </a:p>
        </p:txBody>
      </p:sp>
      <p:sp>
        <p:nvSpPr>
          <p:cNvPr id="4" name="Slide Number Placeholder 3"/>
          <p:cNvSpPr>
            <a:spLocks noGrp="1"/>
          </p:cNvSpPr>
          <p:nvPr>
            <p:ph type="sldNum" sz="quarter" idx="5"/>
          </p:nvPr>
        </p:nvSpPr>
        <p:spPr/>
        <p:txBody>
          <a:bodyPr/>
          <a:lstStyle/>
          <a:p>
            <a:fld id="{48D7D4DC-F03A-804D-A6A3-CCE7CA418031}" type="slidenum">
              <a:rPr lang="en-US" smtClean="0"/>
              <a:t>13</a:t>
            </a:fld>
            <a:endParaRPr lang="en-US"/>
          </a:p>
        </p:txBody>
      </p:sp>
    </p:spTree>
    <p:extLst>
      <p:ext uri="{BB962C8B-B14F-4D97-AF65-F5344CB8AC3E}">
        <p14:creationId xmlns:p14="http://schemas.microsoft.com/office/powerpoint/2010/main" val="3686989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Displaced people and communities.  Homes, lives and work all affected.  Insurance alone will not cover the cost of remediation or repair, that provision in New Zealand is a mix of central government and private insurance and international reinsurance.  As found with the Christchurch earthquakes of 2011/2012 the cost and time to deal with recovery rolls on to this day.</a:t>
            </a:r>
          </a:p>
          <a:p>
            <a:endParaRPr lang="en-NZ" dirty="0"/>
          </a:p>
          <a:p>
            <a:r>
              <a:rPr lang="en-NZ" dirty="0"/>
              <a:t>Electricity connections gone, people were relying on generators and gas supplies.  Stealing generators became popular.  Internet and Phone Lines down, a lack of communications, people not knowing for up to a week where there loved ones were  Civil Defence Emergency Management Teams had </a:t>
            </a:r>
            <a:r>
              <a:rPr lang="en-NZ" dirty="0" err="1"/>
              <a:t>Starlinks</a:t>
            </a:r>
            <a:r>
              <a:rPr lang="en-NZ" dirty="0"/>
              <a:t> (sat phones, these too were stolen from ‘non secure’ facilities.  Cash was king again for essential transactions as EFTPOS was not available, people lurking near money machines to steal from those who withdrew cash.  Ques for fuel to leave town, this was </a:t>
            </a:r>
            <a:r>
              <a:rPr lang="en-NZ" dirty="0" err="1"/>
              <a:t>shortlived</a:t>
            </a:r>
            <a:r>
              <a:rPr lang="en-NZ" dirty="0"/>
              <a:t> as tankers couldn’t supply these communities, people became stranded without the ability to leave.  Crime and looting and generally just poor behaviour, severe events bring out the best and the worst in people.  </a:t>
            </a:r>
          </a:p>
          <a:p>
            <a:endParaRPr lang="en-NZ" dirty="0"/>
          </a:p>
          <a:p>
            <a:r>
              <a:rPr lang="en-NZ" dirty="0"/>
              <a:t>For me this was personal, my Rob, our friends and family were in the midst of these devasted communities, and created much of my WHY around resilience planning and </a:t>
            </a:r>
            <a:r>
              <a:rPr lang="en-NZ" dirty="0" err="1"/>
              <a:t>decarbonsiation</a:t>
            </a:r>
            <a:r>
              <a:rPr lang="en-NZ" dirty="0"/>
              <a:t>.</a:t>
            </a:r>
            <a:endParaRPr lang="en-US" dirty="0"/>
          </a:p>
        </p:txBody>
      </p:sp>
      <p:sp>
        <p:nvSpPr>
          <p:cNvPr id="4" name="Slide Number Placeholder 3"/>
          <p:cNvSpPr>
            <a:spLocks noGrp="1"/>
          </p:cNvSpPr>
          <p:nvPr>
            <p:ph type="sldNum" sz="quarter" idx="5"/>
          </p:nvPr>
        </p:nvSpPr>
        <p:spPr/>
        <p:txBody>
          <a:bodyPr/>
          <a:lstStyle/>
          <a:p>
            <a:fld id="{48D7D4DC-F03A-804D-A6A3-CCE7CA418031}" type="slidenum">
              <a:rPr lang="en-US" smtClean="0"/>
              <a:t>14</a:t>
            </a:fld>
            <a:endParaRPr lang="en-US"/>
          </a:p>
        </p:txBody>
      </p:sp>
    </p:spTree>
    <p:extLst>
      <p:ext uri="{BB962C8B-B14F-4D97-AF65-F5344CB8AC3E}">
        <p14:creationId xmlns:p14="http://schemas.microsoft.com/office/powerpoint/2010/main" val="463482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NZ" sz="1200" dirty="0">
                <a:effectLst/>
                <a:latin typeface="Arial" panose="020B0604020202020204" pitchFamily="34" charset="0"/>
                <a:ea typeface="Times New Roman" panose="02020603050405020304" pitchFamily="18" charset="0"/>
                <a:cs typeface="Arial" panose="020B0604020202020204" pitchFamily="34" charset="0"/>
              </a:rPr>
              <a:t>Now Let us Go back to thinking about NZ and change tack.  I live in this beautiful country, it is known internationally as clean and green, a large part of why I live here is because of New </a:t>
            </a:r>
            <a:r>
              <a:rPr lang="en-NZ" sz="1200" dirty="0" err="1">
                <a:effectLst/>
                <a:latin typeface="Arial" panose="020B0604020202020204" pitchFamily="34" charset="0"/>
                <a:ea typeface="Times New Roman" panose="02020603050405020304" pitchFamily="18" charset="0"/>
                <a:cs typeface="Arial" panose="020B0604020202020204" pitchFamily="34" charset="0"/>
              </a:rPr>
              <a:t>Zealands</a:t>
            </a:r>
            <a:r>
              <a:rPr lang="en-NZ" sz="1200" dirty="0">
                <a:effectLst/>
                <a:latin typeface="Arial" panose="020B0604020202020204" pitchFamily="34" charset="0"/>
                <a:ea typeface="Times New Roman" panose="02020603050405020304" pitchFamily="18" charset="0"/>
                <a:cs typeface="Arial" panose="020B0604020202020204" pitchFamily="34" charset="0"/>
              </a:rPr>
              <a:t> principals of </a:t>
            </a:r>
            <a:r>
              <a:rPr lang="en-NZ" sz="1200" dirty="0" err="1">
                <a:effectLst/>
                <a:latin typeface="Arial" panose="020B0604020202020204" pitchFamily="34" charset="0"/>
                <a:ea typeface="Times New Roman" panose="02020603050405020304" pitchFamily="18" charset="0"/>
                <a:cs typeface="Arial" panose="020B0604020202020204" pitchFamily="34" charset="0"/>
              </a:rPr>
              <a:t>Kaitiakitanga</a:t>
            </a:r>
            <a:r>
              <a:rPr lang="en-NZ" sz="1200" dirty="0">
                <a:effectLst/>
                <a:latin typeface="Arial" panose="020B0604020202020204" pitchFamily="34" charset="0"/>
                <a:ea typeface="Times New Roman" panose="02020603050405020304" pitchFamily="18" charset="0"/>
                <a:cs typeface="Arial" panose="020B0604020202020204" pitchFamily="34" charset="0"/>
              </a:rPr>
              <a:t> (guardianship), sustainability and environmental protections. </a:t>
            </a:r>
          </a:p>
          <a:p>
            <a:pPr marL="171450" lvl="0" indent="-171450">
              <a:buFont typeface="Arial" panose="020B0604020202020204" pitchFamily="34" charset="0"/>
              <a:buChar char="•"/>
            </a:pPr>
            <a:endParaRPr lang="en-NZ" sz="1200" dirty="0">
              <a:effectLst/>
              <a:latin typeface="Arial" panose="020B0604020202020204" pitchFamily="34" charset="0"/>
              <a:ea typeface="Times New Roman" panose="02020603050405020304" pitchFamily="18" charset="0"/>
              <a:cs typeface="Arial" panose="020B0604020202020204" pitchFamily="34" charset="0"/>
            </a:endParaRPr>
          </a:p>
          <a:p>
            <a:pPr marL="171450" lvl="0" indent="-171450">
              <a:buFont typeface="Arial" panose="020B0604020202020204" pitchFamily="34" charset="0"/>
              <a:buChar char="•"/>
            </a:pPr>
            <a:r>
              <a:rPr lang="en-NZ" sz="1800" b="0" i="0" dirty="0">
                <a:solidFill>
                  <a:srgbClr val="003D59"/>
                </a:solidFill>
                <a:effectLst/>
                <a:latin typeface="Noe-display"/>
              </a:rPr>
              <a:t>NZ signed up to the Paris Agreement climate change target, in 2016, a little late to the party.  Emissions must reduce by 7.6 percent per year from 2020 to 2030 to keep temperatures from exceeding1.5°C or 2.7% per year to stay below 2.0°C increase in temperature over that period.  To put this into context, NZ emissions account for 0.17% of the worlds gross carbon emissions.  But just because we are insignificant in emissions, we are adversely affected as much as the rest of world by the effects of global emissions.  We are not doing that well, we are over the carbon budget in 2020 reporting, 1.03% higher than our annual carbon budget.  </a:t>
            </a:r>
          </a:p>
          <a:p>
            <a:pPr marL="171450" lvl="0" indent="-171450">
              <a:buFont typeface="Arial" panose="020B0604020202020204" pitchFamily="34" charset="0"/>
              <a:buChar char="•"/>
            </a:pPr>
            <a:endParaRPr lang="en-NZ" sz="1800" b="0" i="0" dirty="0">
              <a:solidFill>
                <a:srgbClr val="003D59"/>
              </a:solidFill>
              <a:effectLst/>
              <a:latin typeface="Noe-display"/>
            </a:endParaRPr>
          </a:p>
          <a:p>
            <a:pPr marL="171450" lvl="0" indent="-171450">
              <a:buFont typeface="Arial" panose="020B0604020202020204" pitchFamily="34" charset="0"/>
              <a:buChar char="•"/>
            </a:pPr>
            <a:r>
              <a:rPr lang="en-NZ" sz="1800" b="0" i="0" dirty="0">
                <a:solidFill>
                  <a:srgbClr val="003D59"/>
                </a:solidFill>
                <a:effectLst/>
                <a:latin typeface="Noe-display"/>
              </a:rPr>
              <a:t>Take a look at our glacial retreat and you will see we just aren’t meeting the pace of climate change.  Our glaciers are a stark signal of a warming planet.</a:t>
            </a:r>
          </a:p>
          <a:p>
            <a:pPr marL="0" lvl="0" indent="0">
              <a:buFont typeface="Arial" panose="020B0604020202020204" pitchFamily="34" charset="0"/>
              <a:buNone/>
            </a:pPr>
            <a:endParaRPr lang="en-NZ" sz="1800" b="0" i="0" dirty="0">
              <a:solidFill>
                <a:srgbClr val="003D59"/>
              </a:solidFill>
              <a:effectLst/>
              <a:latin typeface="Noe-display"/>
            </a:endParaRPr>
          </a:p>
          <a:p>
            <a:pPr marL="171450" lvl="0" indent="-171450">
              <a:buFont typeface="Arial" panose="020B0604020202020204" pitchFamily="34" charset="0"/>
              <a:buChar char="•"/>
            </a:pPr>
            <a:r>
              <a:rPr lang="en-NZ" sz="1800" b="0" i="0" dirty="0">
                <a:solidFill>
                  <a:srgbClr val="003D59"/>
                </a:solidFill>
                <a:effectLst/>
                <a:latin typeface="Noe-display"/>
              </a:rPr>
              <a:t>While we can reduce damage to our environment by reducing emissions and reducing global warming by 1.5°C, we can not eliminate it all. New Zealand has a history of solving challenges through innovation, resourcefulness and determination. Adapting to climate change is no different. </a:t>
            </a:r>
            <a:endParaRPr lang="en-US" sz="1200" dirty="0">
              <a:effectLst/>
              <a:latin typeface="Calibri" panose="020F0502020204030204" pitchFamily="34" charset="0"/>
              <a:ea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lang="en-US" sz="1200" dirty="0">
              <a:effectLst/>
              <a:latin typeface="Calibri" panose="020F0502020204030204" pitchFamily="34"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8D7D4DC-F03A-804D-A6A3-CCE7CA418031}" type="slidenum">
              <a:rPr lang="en-US" smtClean="0"/>
              <a:t>15</a:t>
            </a:fld>
            <a:endParaRPr lang="en-US"/>
          </a:p>
        </p:txBody>
      </p:sp>
    </p:spTree>
    <p:extLst>
      <p:ext uri="{BB962C8B-B14F-4D97-AF65-F5344CB8AC3E}">
        <p14:creationId xmlns:p14="http://schemas.microsoft.com/office/powerpoint/2010/main" val="3703157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NZ" dirty="0"/>
              <a:t>Let’s think about some other risks directly affecting NZ. sea level rise, and increased weather events. </a:t>
            </a:r>
            <a:r>
              <a:rPr lang="en-NZ" b="0" i="0" dirty="0">
                <a:solidFill>
                  <a:srgbClr val="003D59"/>
                </a:solidFill>
                <a:effectLst/>
                <a:latin typeface="Stabil-grotesk"/>
              </a:rPr>
              <a:t>In New Zealand, our relative sea level has risen by an average of 1.81 millilitres per year since we began keeping records 100 years ago.</a:t>
            </a:r>
            <a:r>
              <a:rPr lang="en-NZ" dirty="0"/>
              <a:t> We live on as island surrounded by water, strong air and sea currents, a temperate, but increasingly warmer and wetter climate on the west and drier climate on the east.</a:t>
            </a:r>
            <a:r>
              <a:rPr lang="en-NZ" b="0" i="0" dirty="0">
                <a:solidFill>
                  <a:srgbClr val="003D59"/>
                </a:solidFill>
                <a:effectLst/>
                <a:latin typeface="Stabil-grotesk"/>
              </a:rPr>
              <a:t>  This is called Climate Related Risk.</a:t>
            </a:r>
          </a:p>
          <a:p>
            <a:pPr algn="l"/>
            <a:endParaRPr lang="en-NZ" b="0" i="0" dirty="0">
              <a:solidFill>
                <a:srgbClr val="003D59"/>
              </a:solidFill>
              <a:effectLst/>
              <a:latin typeface="Stabil-grotesk"/>
            </a:endParaRPr>
          </a:p>
          <a:p>
            <a:pPr algn="l"/>
            <a:r>
              <a:rPr lang="en-NZ" b="0" i="0" dirty="0">
                <a:solidFill>
                  <a:srgbClr val="003D59"/>
                </a:solidFill>
                <a:effectLst/>
                <a:latin typeface="Stabil-grotesk"/>
              </a:rPr>
              <a:t>This is a picture of a king tide at Mission Bay in Auckland. Rising sea levels will make many coastal communities and infrastructure vulnerable to floods, tsunamis and other natural disasters.  For all you roading engineers in the audience this is not just a blocked culvert.</a:t>
            </a:r>
          </a:p>
          <a:p>
            <a:pPr algn="l"/>
            <a:endParaRPr lang="en-NZ" b="0" i="0" dirty="0">
              <a:solidFill>
                <a:srgbClr val="003D59"/>
              </a:solidFill>
              <a:effectLst/>
              <a:latin typeface="Stabil-grotes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b="1" i="0" dirty="0">
                <a:solidFill>
                  <a:srgbClr val="003D59"/>
                </a:solidFill>
                <a:effectLst/>
                <a:latin typeface="Stabil-grotesk"/>
              </a:rPr>
              <a:t>Latest International Panel for Climate Change report released: </a:t>
            </a:r>
            <a:r>
              <a:rPr lang="en-NZ" b="1" i="0" dirty="0">
                <a:solidFill>
                  <a:srgbClr val="212529"/>
                </a:solidFill>
                <a:effectLst/>
                <a:latin typeface="ipccsans"/>
              </a:rPr>
              <a:t>IPCC Climate Change 2022: Impacts, Adaptation and Vulnerability</a:t>
            </a:r>
          </a:p>
          <a:p>
            <a:pPr algn="l"/>
            <a:endParaRPr lang="en-NZ" b="1" i="0" dirty="0">
              <a:solidFill>
                <a:srgbClr val="003D59"/>
              </a:solidFill>
              <a:effectLst/>
              <a:latin typeface="Stabil-grotesk"/>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dirty="0">
                <a:effectLst/>
              </a:rPr>
              <a:t>The report, agreed to by 195 countries </a:t>
            </a:r>
            <a:r>
              <a:rPr lang="en-NZ" b="0" i="0" dirty="0">
                <a:solidFill>
                  <a:srgbClr val="212529"/>
                </a:solidFill>
                <a:effectLst/>
                <a:latin typeface="ipccsans"/>
              </a:rPr>
              <a:t>assesses the impacts of climate change, looking at ecosystems, biodiversity, and human communities at global and regional levels. It also reviews vulnerabilities and the capacities and limits of the natural world and human societies to adapt to climate change.  It recognises </a:t>
            </a:r>
            <a:r>
              <a:rPr lang="en-NZ" b="0" i="0" dirty="0">
                <a:solidFill>
                  <a:srgbClr val="003D59"/>
                </a:solidFill>
                <a:effectLst/>
                <a:latin typeface="Stabil-grotesk"/>
              </a:rPr>
              <a:t>Specific impacts for Aotearoa New Zealand:</a:t>
            </a:r>
          </a:p>
          <a:p>
            <a:pPr algn="l">
              <a:buFont typeface="Arial" panose="020B0604020202020204" pitchFamily="34" charset="0"/>
              <a:buChar char="•"/>
            </a:pPr>
            <a:r>
              <a:rPr lang="en-NZ" b="0" i="0" dirty="0">
                <a:solidFill>
                  <a:srgbClr val="003D59"/>
                </a:solidFill>
                <a:effectLst/>
                <a:latin typeface="Stabil-grotesk"/>
              </a:rPr>
              <a:t>more rain</a:t>
            </a:r>
          </a:p>
          <a:p>
            <a:pPr algn="l">
              <a:buFont typeface="Arial" panose="020B0604020202020204" pitchFamily="34" charset="0"/>
              <a:buChar char="•"/>
            </a:pPr>
            <a:r>
              <a:rPr lang="en-NZ" b="0" i="0" dirty="0">
                <a:solidFill>
                  <a:srgbClr val="003D59"/>
                </a:solidFill>
                <a:effectLst/>
                <a:latin typeface="Stabil-grotesk"/>
              </a:rPr>
              <a:t>clean ice glacier retreat</a:t>
            </a:r>
          </a:p>
          <a:p>
            <a:pPr algn="l">
              <a:buFont typeface="Arial" panose="020B0604020202020204" pitchFamily="34" charset="0"/>
              <a:buChar char="•"/>
            </a:pPr>
            <a:r>
              <a:rPr lang="en-NZ" b="0" i="0" dirty="0">
                <a:solidFill>
                  <a:srgbClr val="003D59"/>
                </a:solidFill>
                <a:effectLst/>
                <a:latin typeface="Stabil-grotesk"/>
              </a:rPr>
              <a:t>more droughts and extreme fire weather</a:t>
            </a:r>
          </a:p>
          <a:p>
            <a:pPr algn="l">
              <a:buFont typeface="Arial" panose="020B0604020202020204" pitchFamily="34" charset="0"/>
              <a:buChar char="•"/>
            </a:pPr>
            <a:r>
              <a:rPr lang="en-NZ" b="0" i="0" dirty="0">
                <a:solidFill>
                  <a:srgbClr val="003D59"/>
                </a:solidFill>
                <a:effectLst/>
                <a:latin typeface="Stabil-grotesk"/>
              </a:rPr>
              <a:t>increased rainfall intensity</a:t>
            </a:r>
          </a:p>
          <a:p>
            <a:pPr algn="l">
              <a:buFont typeface="Arial" panose="020B0604020202020204" pitchFamily="34" charset="0"/>
              <a:buChar char="•"/>
            </a:pPr>
            <a:r>
              <a:rPr lang="en-NZ" b="0" i="0" dirty="0">
                <a:solidFill>
                  <a:srgbClr val="003D59"/>
                </a:solidFill>
                <a:effectLst/>
                <a:latin typeface="Stabil-grotesk"/>
              </a:rPr>
              <a:t>more severe cyclones.</a:t>
            </a:r>
          </a:p>
          <a:p>
            <a:pPr marL="171450" indent="-171450">
              <a:buFontTx/>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NZ" dirty="0"/>
          </a:p>
        </p:txBody>
      </p:sp>
      <p:sp>
        <p:nvSpPr>
          <p:cNvPr id="4" name="Slide Number Placeholder 3"/>
          <p:cNvSpPr>
            <a:spLocks noGrp="1"/>
          </p:cNvSpPr>
          <p:nvPr>
            <p:ph type="sldNum" sz="quarter" idx="5"/>
          </p:nvPr>
        </p:nvSpPr>
        <p:spPr/>
        <p:txBody>
          <a:bodyPr/>
          <a:lstStyle/>
          <a:p>
            <a:fld id="{64CA4356-421D-4949-9BC2-219FF93306B1}" type="slidenum">
              <a:rPr lang="en-US" smtClean="0"/>
              <a:t>16</a:t>
            </a:fld>
            <a:endParaRPr lang="en-US"/>
          </a:p>
        </p:txBody>
      </p:sp>
    </p:spTree>
    <p:extLst>
      <p:ext uri="{BB962C8B-B14F-4D97-AF65-F5344CB8AC3E}">
        <p14:creationId xmlns:p14="http://schemas.microsoft.com/office/powerpoint/2010/main" val="2962446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0" i="0" dirty="0">
                <a:solidFill>
                  <a:srgbClr val="003D59"/>
                </a:solidFill>
                <a:effectLst/>
                <a:latin typeface="Stabil-grotesk"/>
              </a:rPr>
              <a:t>This is a picture of the Christchurch Port Hills Fires in February 2017. </a:t>
            </a:r>
            <a:r>
              <a:rPr lang="en-US" dirty="0"/>
              <a:t>This wildfire is directly attributable to increasingly warmer drier climates in the east of our country.</a:t>
            </a:r>
          </a:p>
          <a:p>
            <a:pPr marL="0" indent="0">
              <a:buFontTx/>
              <a:buNone/>
            </a:pPr>
            <a:endParaRPr lang="en-NZ" dirty="0"/>
          </a:p>
          <a:p>
            <a:pPr algn="l"/>
            <a:r>
              <a:rPr lang="en-NZ" b="1" i="0" dirty="0">
                <a:solidFill>
                  <a:srgbClr val="003D59"/>
                </a:solidFill>
                <a:effectLst/>
                <a:latin typeface="Stabil-grotesk"/>
              </a:rPr>
              <a:t>Climate change increases the risk of natural disasters</a:t>
            </a:r>
          </a:p>
          <a:p>
            <a:pPr algn="l"/>
            <a:r>
              <a:rPr lang="en-NZ" b="0" i="0" dirty="0">
                <a:solidFill>
                  <a:srgbClr val="003D59"/>
                </a:solidFill>
                <a:effectLst/>
                <a:latin typeface="Stabil-grotesk"/>
              </a:rPr>
              <a:t>Extreme rain, drought and wildfire risk are expected to increase in many places. Areas that rely on rainwater for drinking and pasture will be especially hard-hit by droughts.</a:t>
            </a:r>
          </a:p>
        </p:txBody>
      </p:sp>
      <p:sp>
        <p:nvSpPr>
          <p:cNvPr id="4" name="Slide Number Placeholder 3"/>
          <p:cNvSpPr>
            <a:spLocks noGrp="1"/>
          </p:cNvSpPr>
          <p:nvPr>
            <p:ph type="sldNum" sz="quarter" idx="5"/>
          </p:nvPr>
        </p:nvSpPr>
        <p:spPr/>
        <p:txBody>
          <a:bodyPr/>
          <a:lstStyle/>
          <a:p>
            <a:fld id="{64CA4356-421D-4949-9BC2-219FF93306B1}" type="slidenum">
              <a:rPr lang="en-US" smtClean="0"/>
              <a:t>17</a:t>
            </a:fld>
            <a:endParaRPr lang="en-US"/>
          </a:p>
        </p:txBody>
      </p:sp>
    </p:spTree>
    <p:extLst>
      <p:ext uri="{BB962C8B-B14F-4D97-AF65-F5344CB8AC3E}">
        <p14:creationId xmlns:p14="http://schemas.microsoft.com/office/powerpoint/2010/main" val="2570149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NZ" sz="1800" b="0" i="0" dirty="0">
                <a:solidFill>
                  <a:srgbClr val="000000"/>
                </a:solidFill>
                <a:effectLst/>
                <a:latin typeface="Inter"/>
              </a:rPr>
              <a:t>Some key facts you need to know, Climate Change Performance Index, This is our international score card:</a:t>
            </a:r>
          </a:p>
          <a:p>
            <a:pPr algn="just"/>
            <a:endParaRPr lang="en-NZ" sz="1800" b="0" i="0" dirty="0">
              <a:solidFill>
                <a:srgbClr val="000000"/>
              </a:solidFill>
              <a:effectLst/>
              <a:latin typeface="Inter"/>
            </a:endParaRPr>
          </a:p>
          <a:p>
            <a:pPr algn="just"/>
            <a:r>
              <a:rPr lang="en-NZ" sz="1800" b="0" i="0" dirty="0">
                <a:solidFill>
                  <a:srgbClr val="000000"/>
                </a:solidFill>
                <a:effectLst/>
                <a:latin typeface="Inter"/>
              </a:rPr>
              <a:t>By dropping seven spots from the previous year’s CCPI, to 35th, New Zealand moves among the low-performing countries.  </a:t>
            </a:r>
            <a:r>
              <a:rPr lang="en-NZ" sz="1800" b="0" i="0" dirty="0" err="1">
                <a:solidFill>
                  <a:srgbClr val="000000"/>
                </a:solidFill>
                <a:effectLst/>
                <a:latin typeface="Inter"/>
              </a:rPr>
              <a:t>Ist</a:t>
            </a:r>
            <a:r>
              <a:rPr lang="en-NZ" sz="1800" b="0" i="0" dirty="0">
                <a:solidFill>
                  <a:srgbClr val="000000"/>
                </a:solidFill>
                <a:effectLst/>
                <a:latin typeface="Inter"/>
              </a:rPr>
              <a:t> Denmark, Loser (59</a:t>
            </a:r>
            <a:r>
              <a:rPr lang="en-NZ" sz="1800" b="0" i="0" baseline="30000" dirty="0">
                <a:solidFill>
                  <a:srgbClr val="000000"/>
                </a:solidFill>
                <a:effectLst/>
                <a:latin typeface="Inter"/>
              </a:rPr>
              <a:t>th</a:t>
            </a:r>
            <a:r>
              <a:rPr lang="en-NZ" sz="1800" b="0" i="0" dirty="0">
                <a:solidFill>
                  <a:srgbClr val="000000"/>
                </a:solidFill>
                <a:effectLst/>
                <a:latin typeface="Inter"/>
              </a:rPr>
              <a:t>) Australia</a:t>
            </a:r>
          </a:p>
          <a:p>
            <a:pPr algn="just"/>
            <a:r>
              <a:rPr lang="en-NZ" sz="1800" b="0" i="0" dirty="0">
                <a:solidFill>
                  <a:srgbClr val="000000"/>
                </a:solidFill>
                <a:effectLst/>
                <a:latin typeface="Inter"/>
              </a:rPr>
              <a:t>New Zealand continues to rate low in the GHG Emissions category, agriculture accounts for about 48% of national GHG emissions and transport 17%.  Most of our emissions which creates atmospheric warming come from Cows and Cars.  Cows methane and nitrous oxide are dangerous but do not linger in our atmosphere, Cars and Co2 also dangerous persists in our atmosphere for 1000s of years.</a:t>
            </a:r>
          </a:p>
          <a:p>
            <a:pPr algn="just"/>
            <a:endParaRPr lang="en-NZ" sz="1800" b="1" i="0" dirty="0">
              <a:solidFill>
                <a:srgbClr val="000000"/>
              </a:solidFill>
              <a:effectLst/>
              <a:latin typeface="Inter"/>
            </a:endParaRPr>
          </a:p>
          <a:p>
            <a:pPr algn="just"/>
            <a:r>
              <a:rPr lang="en-NZ" sz="1800" b="0" i="0" dirty="0">
                <a:solidFill>
                  <a:srgbClr val="000000"/>
                </a:solidFill>
                <a:effectLst/>
                <a:latin typeface="Inter"/>
              </a:rPr>
              <a:t>New Zealand has adopted a legally binding net zero emissions target (excluding biogenic methane Cows) for 2050, through its Climate Change Response (Zero Carbon) Amendment Act 2019, The Act introduced no policies for cutting emissions, but instead set a framework. And no appropriate measures to fully reach this 2050 goal. </a:t>
            </a:r>
          </a:p>
          <a:p>
            <a:pPr algn="just"/>
            <a:endParaRPr lang="en-NZ" sz="1800" b="0" i="0" dirty="0">
              <a:solidFill>
                <a:srgbClr val="000000"/>
              </a:solidFill>
              <a:effectLst/>
              <a:latin typeface="Inter"/>
            </a:endParaRPr>
          </a:p>
          <a:p>
            <a:pPr algn="just"/>
            <a:r>
              <a:rPr lang="en-NZ" sz="1800" b="0" i="0" dirty="0">
                <a:solidFill>
                  <a:srgbClr val="000000"/>
                </a:solidFill>
                <a:effectLst/>
                <a:latin typeface="Inter"/>
              </a:rPr>
              <a:t>The country relies on reforestation to accomplish its goals. The country’s main instrument for reducing greenhouse gas emissions is an emissions trading scheme. Experts criticise the price ceiling as unreasonably low and criticise the agriculture sector’s exclusion.</a:t>
            </a:r>
          </a:p>
          <a:p>
            <a:pPr algn="just"/>
            <a:endParaRPr lang="en-NZ" sz="1800" b="0" i="0" dirty="0">
              <a:solidFill>
                <a:srgbClr val="000000"/>
              </a:solidFill>
              <a:effectLst/>
              <a:latin typeface="Inter"/>
            </a:endParaRPr>
          </a:p>
          <a:p>
            <a:pPr algn="just"/>
            <a:r>
              <a:rPr lang="en-NZ" sz="1800" b="0" i="0" dirty="0">
                <a:solidFill>
                  <a:srgbClr val="000000"/>
                </a:solidFill>
                <a:effectLst/>
                <a:latin typeface="Inter"/>
              </a:rPr>
              <a:t>An existing pledge for 100% renewable electricity by 2035 is likely to be met. reliance on coal for electricity generation has grown over recent years and the share of renewables has barely changed, no incentives for renewables. </a:t>
            </a:r>
          </a:p>
          <a:p>
            <a:pPr algn="just"/>
            <a:endParaRPr lang="en-NZ" sz="1800" b="0" i="0" dirty="0">
              <a:solidFill>
                <a:srgbClr val="000000"/>
              </a:solidFill>
              <a:effectLst/>
              <a:latin typeface="Inter"/>
            </a:endParaRPr>
          </a:p>
          <a:p>
            <a:pPr algn="just"/>
            <a:r>
              <a:rPr lang="en-NZ" sz="1800" b="0" i="0" dirty="0">
                <a:solidFill>
                  <a:srgbClr val="000000"/>
                </a:solidFill>
                <a:effectLst/>
                <a:latin typeface="Inter"/>
              </a:rPr>
              <a:t>New Zealand should proactively support indigenous people’s rights in international and national climate policy and I will discuss this further later in the presentation.</a:t>
            </a:r>
          </a:p>
          <a:p>
            <a:pPr algn="just"/>
            <a:endParaRPr lang="en-NZ" sz="1800" b="0" i="0" dirty="0">
              <a:solidFill>
                <a:srgbClr val="000000"/>
              </a:solidFill>
              <a:effectLst/>
              <a:latin typeface="Inter"/>
            </a:endParaRPr>
          </a:p>
          <a:p>
            <a:endParaRPr lang="en-US" sz="1800" dirty="0"/>
          </a:p>
        </p:txBody>
      </p:sp>
      <p:sp>
        <p:nvSpPr>
          <p:cNvPr id="4" name="Slide Number Placeholder 3"/>
          <p:cNvSpPr>
            <a:spLocks noGrp="1"/>
          </p:cNvSpPr>
          <p:nvPr>
            <p:ph type="sldNum" sz="quarter" idx="5"/>
          </p:nvPr>
        </p:nvSpPr>
        <p:spPr/>
        <p:txBody>
          <a:bodyPr/>
          <a:lstStyle/>
          <a:p>
            <a:fld id="{64CA4356-421D-4949-9BC2-219FF93306B1}" type="slidenum">
              <a:rPr lang="en-US" smtClean="0"/>
              <a:t>18</a:t>
            </a:fld>
            <a:endParaRPr lang="en-US"/>
          </a:p>
        </p:txBody>
      </p:sp>
    </p:spTree>
    <p:extLst>
      <p:ext uri="{BB962C8B-B14F-4D97-AF65-F5344CB8AC3E}">
        <p14:creationId xmlns:p14="http://schemas.microsoft.com/office/powerpoint/2010/main" val="3132932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There are Four Key Areas to Take Away when thinking about Climate Change and Adaptation:</a:t>
            </a:r>
          </a:p>
          <a:p>
            <a:endParaRPr lang="en-NZ" dirty="0"/>
          </a:p>
          <a:p>
            <a:r>
              <a:rPr lang="en-NZ" dirty="0"/>
              <a:t>New Legislation, Plans and Guides and Mandatory TCFD Reporting</a:t>
            </a:r>
          </a:p>
          <a:p>
            <a:r>
              <a:rPr lang="en-NZ" dirty="0"/>
              <a:t>Resilience is Reducing not Increasing!</a:t>
            </a:r>
          </a:p>
          <a:p>
            <a:r>
              <a:rPr lang="en-NZ" dirty="0"/>
              <a:t>Affects on Māori</a:t>
            </a:r>
          </a:p>
          <a:p>
            <a:r>
              <a:rPr lang="en-NZ" dirty="0"/>
              <a:t>Personal Changes you can make</a:t>
            </a:r>
          </a:p>
          <a:p>
            <a:endParaRPr lang="en-NZ" dirty="0"/>
          </a:p>
          <a:p>
            <a:r>
              <a:rPr lang="en-NZ" dirty="0"/>
              <a:t>I will briefly touch on each of these now</a:t>
            </a:r>
          </a:p>
          <a:p>
            <a:endParaRPr lang="en-NZ" dirty="0"/>
          </a:p>
          <a:p>
            <a:endParaRPr lang="en-US" dirty="0"/>
          </a:p>
        </p:txBody>
      </p:sp>
      <p:sp>
        <p:nvSpPr>
          <p:cNvPr id="4" name="Slide Number Placeholder 3"/>
          <p:cNvSpPr>
            <a:spLocks noGrp="1"/>
          </p:cNvSpPr>
          <p:nvPr>
            <p:ph type="sldNum" sz="quarter" idx="5"/>
          </p:nvPr>
        </p:nvSpPr>
        <p:spPr/>
        <p:txBody>
          <a:bodyPr/>
          <a:lstStyle/>
          <a:p>
            <a:fld id="{48D7D4DC-F03A-804D-A6A3-CCE7CA418031}" type="slidenum">
              <a:rPr lang="en-US" smtClean="0"/>
              <a:t>19</a:t>
            </a:fld>
            <a:endParaRPr lang="en-US"/>
          </a:p>
        </p:txBody>
      </p:sp>
    </p:spTree>
    <p:extLst>
      <p:ext uri="{BB962C8B-B14F-4D97-AF65-F5344CB8AC3E}">
        <p14:creationId xmlns:p14="http://schemas.microsoft.com/office/powerpoint/2010/main" val="2319958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NZ" b="1" i="0" dirty="0">
                <a:solidFill>
                  <a:srgbClr val="222222"/>
                </a:solidFill>
                <a:effectLst/>
                <a:latin typeface="Open Sans" panose="020B0606030504020204" pitchFamily="34" charset="0"/>
              </a:rPr>
              <a:t>Imagine a future New Zealand, or a Future England – what does it look like?  What would climate change do to this vision?</a:t>
            </a:r>
            <a:endParaRPr lang="en-NZ" b="0" i="0" dirty="0">
              <a:solidFill>
                <a:srgbClr val="222222"/>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0" i="1" dirty="0">
              <a:solidFill>
                <a:srgbClr val="222222"/>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b="0" i="1" dirty="0">
                <a:solidFill>
                  <a:srgbClr val="222222"/>
                </a:solidFill>
                <a:effectLst/>
                <a:latin typeface="Open Sans" panose="020B0606030504020204" pitchFamily="34" charset="0"/>
              </a:rPr>
              <a:t>Only you will know if this is important to you.  The balance of our korero is based on the assumption that you might care enough to take some action, and that you want to learn how to do your bit to protect what you have and the life and freedoms you enjoy.</a:t>
            </a:r>
            <a:endParaRPr lang="en-NZ" b="0" i="0" dirty="0">
              <a:solidFill>
                <a:srgbClr val="222222"/>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48D7D4DC-F03A-804D-A6A3-CCE7CA418031}" type="slidenum">
              <a:rPr lang="en-US" smtClean="0"/>
              <a:t>2</a:t>
            </a:fld>
            <a:endParaRPr lang="en-US"/>
          </a:p>
        </p:txBody>
      </p:sp>
    </p:spTree>
    <p:extLst>
      <p:ext uri="{BB962C8B-B14F-4D97-AF65-F5344CB8AC3E}">
        <p14:creationId xmlns:p14="http://schemas.microsoft.com/office/powerpoint/2010/main" val="3411532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NZ" b="1" i="0" dirty="0">
                <a:solidFill>
                  <a:srgbClr val="003D59"/>
                </a:solidFill>
                <a:effectLst/>
                <a:latin typeface="Noe-display"/>
              </a:rPr>
              <a:t>We Have Resources on hand! Policies Plans and Frameworks – Your first takeaway!</a:t>
            </a:r>
          </a:p>
          <a:p>
            <a:pPr algn="l"/>
            <a:endParaRPr lang="en-NZ" b="1" i="0" dirty="0">
              <a:solidFill>
                <a:srgbClr val="003D59"/>
              </a:solidFill>
              <a:effectLst/>
              <a:latin typeface="Noe-display"/>
            </a:endParaRPr>
          </a:p>
          <a:p>
            <a:pPr algn="l"/>
            <a:r>
              <a:rPr lang="en-NZ" b="1" i="0" dirty="0">
                <a:solidFill>
                  <a:srgbClr val="003D59"/>
                </a:solidFill>
                <a:effectLst/>
                <a:latin typeface="Stabil-grotesk"/>
              </a:rPr>
              <a:t>And we have taken previous steps we have already taken to address climate change, include:</a:t>
            </a:r>
          </a:p>
          <a:p>
            <a:pPr marL="171450" indent="-171450" algn="l">
              <a:buFont typeface="Arial" panose="020B0604020202020204" pitchFamily="34" charset="0"/>
              <a:buChar char="•"/>
            </a:pPr>
            <a:r>
              <a:rPr lang="en-NZ" b="1" i="0" dirty="0">
                <a:solidFill>
                  <a:srgbClr val="003D59"/>
                </a:solidFill>
                <a:effectLst/>
                <a:latin typeface="Stabil-grotesk"/>
              </a:rPr>
              <a:t>passing the Climate Change Response (Zero Carbon) Amendment Act in 2019. </a:t>
            </a:r>
            <a:r>
              <a:rPr lang="en-NZ" b="1" i="0" dirty="0">
                <a:solidFill>
                  <a:srgbClr val="202124"/>
                </a:solidFill>
                <a:effectLst/>
                <a:latin typeface="arial" panose="020B0604020202020204" pitchFamily="34" charset="0"/>
              </a:rPr>
              <a:t>This Act sets a target for all greenhouse gases except for biogenic methane – methane from agriculture and waste – to reach net zero by 2050.</a:t>
            </a:r>
            <a:r>
              <a:rPr lang="en-US" b="1" dirty="0">
                <a:effectLst/>
                <a:latin typeface="Calibri" panose="020F0502020204030204" pitchFamily="34" charset="0"/>
                <a:ea typeface="Calibri" panose="020F0502020204030204" pitchFamily="34" charset="0"/>
                <a:cs typeface="Times New Roman" panose="02020603050405020304" pitchFamily="18" charset="0"/>
              </a:rPr>
              <a:t> </a:t>
            </a:r>
            <a:endParaRPr lang="en-NZ" b="1" i="0" dirty="0">
              <a:solidFill>
                <a:srgbClr val="003D59"/>
              </a:solidFill>
              <a:effectLst/>
              <a:latin typeface="Stabil-grotesk"/>
            </a:endParaRPr>
          </a:p>
          <a:p>
            <a:pPr marL="171450" indent="-171450" algn="l">
              <a:buFont typeface="Arial" panose="020B0604020202020204" pitchFamily="34" charset="0"/>
              <a:buChar char="•"/>
            </a:pPr>
            <a:r>
              <a:rPr lang="en-NZ" b="1" i="0" dirty="0">
                <a:solidFill>
                  <a:srgbClr val="003D59"/>
                </a:solidFill>
                <a:effectLst/>
                <a:latin typeface="Stabil-grotesk"/>
              </a:rPr>
              <a:t>major reforms to the New Zealand Emissions Trading Scheme</a:t>
            </a:r>
          </a:p>
          <a:p>
            <a:pPr marL="171450" indent="-171450" algn="l">
              <a:buFont typeface="Arial" panose="020B0604020202020204" pitchFamily="34" charset="0"/>
              <a:buChar char="•"/>
            </a:pPr>
            <a:r>
              <a:rPr lang="en-NZ" b="1" i="0" dirty="0">
                <a:solidFill>
                  <a:srgbClr val="003D59"/>
                </a:solidFill>
                <a:effectLst/>
                <a:latin typeface="Stabil-grotesk"/>
              </a:rPr>
              <a:t>the end of new offshore fossil fuel exploration</a:t>
            </a:r>
          </a:p>
          <a:p>
            <a:pPr marL="171450" indent="-171450" algn="l">
              <a:buFont typeface="Arial" panose="020B0604020202020204" pitchFamily="34" charset="0"/>
              <a:buChar char="•"/>
            </a:pPr>
            <a:r>
              <a:rPr lang="en-NZ" b="1" i="0" dirty="0">
                <a:solidFill>
                  <a:srgbClr val="003D59"/>
                </a:solidFill>
                <a:effectLst/>
                <a:latin typeface="Stabil-grotesk"/>
              </a:rPr>
              <a:t>putting the public sector on the path to carbon neutrality by 2025</a:t>
            </a:r>
          </a:p>
          <a:p>
            <a:pPr marL="171450" indent="-171450" algn="l">
              <a:buFont typeface="Arial" panose="020B0604020202020204" pitchFamily="34" charset="0"/>
              <a:buChar char="•"/>
            </a:pPr>
            <a:r>
              <a:rPr lang="en-NZ" b="1" i="0" dirty="0">
                <a:solidFill>
                  <a:srgbClr val="003D59"/>
                </a:solidFill>
                <a:effectLst/>
                <a:latin typeface="Stabil-grotesk"/>
              </a:rPr>
              <a:t>sustainable finance reforms such as introducing a world-first climate reporting legislation, changing default </a:t>
            </a:r>
            <a:r>
              <a:rPr lang="en-NZ" b="1" i="0" dirty="0" err="1">
                <a:solidFill>
                  <a:srgbClr val="003D59"/>
                </a:solidFill>
                <a:effectLst/>
                <a:latin typeface="Stabil-grotesk"/>
              </a:rPr>
              <a:t>KiwiSaver</a:t>
            </a:r>
            <a:r>
              <a:rPr lang="en-NZ" b="1" i="0" dirty="0">
                <a:solidFill>
                  <a:srgbClr val="003D59"/>
                </a:solidFill>
                <a:effectLst/>
                <a:latin typeface="Stabil-grotesk"/>
              </a:rPr>
              <a:t> providers and establishing the New Zealand Green Investment Finance</a:t>
            </a:r>
          </a:p>
          <a:p>
            <a:pPr marL="171450" indent="-171450" algn="l">
              <a:buFont typeface="Arial" panose="020B0604020202020204" pitchFamily="34" charset="0"/>
              <a:buChar char="•"/>
            </a:pPr>
            <a:r>
              <a:rPr lang="en-NZ" b="1" i="0" dirty="0">
                <a:solidFill>
                  <a:srgbClr val="003D59"/>
                </a:solidFill>
                <a:effectLst/>
                <a:latin typeface="Stabil-grotesk"/>
              </a:rPr>
              <a:t>major investment in public transport and rail, as well as programmes to encourage New Zealanders to buy cleaner vehicles (</a:t>
            </a:r>
            <a:r>
              <a:rPr lang="en-NZ" b="1" i="0" dirty="0" err="1">
                <a:solidFill>
                  <a:srgbClr val="003D59"/>
                </a:solidFill>
                <a:effectLst/>
                <a:latin typeface="Stabil-grotesk"/>
              </a:rPr>
              <a:t>eg</a:t>
            </a:r>
            <a:r>
              <a:rPr lang="en-NZ" b="1" i="0" dirty="0">
                <a:solidFill>
                  <a:srgbClr val="003D59"/>
                </a:solidFill>
                <a:effectLst/>
                <a:latin typeface="Stabil-grotesk"/>
              </a:rPr>
              <a:t>, Clean Vehicle Discount).</a:t>
            </a:r>
          </a:p>
          <a:p>
            <a:pPr algn="l">
              <a:buFont typeface="Arial" panose="020B0604020202020204" pitchFamily="34" charset="0"/>
              <a:buChar char="•"/>
            </a:pPr>
            <a:endParaRPr lang="en-NZ" b="1" i="0" dirty="0">
              <a:solidFill>
                <a:srgbClr val="003D59"/>
              </a:solidFill>
              <a:effectLst/>
              <a:latin typeface="Noe-display"/>
            </a:endParaRPr>
          </a:p>
          <a:p>
            <a:pPr algn="l"/>
            <a:r>
              <a:rPr lang="en-NZ" b="1" i="0" dirty="0">
                <a:solidFill>
                  <a:srgbClr val="003D59"/>
                </a:solidFill>
                <a:effectLst/>
                <a:latin typeface="Noe-display"/>
              </a:rPr>
              <a:t>Draft National Adaptation Plan - useful</a:t>
            </a:r>
          </a:p>
          <a:p>
            <a:pPr algn="l"/>
            <a:r>
              <a:rPr lang="en-NZ" b="0" i="0" dirty="0">
                <a:solidFill>
                  <a:srgbClr val="003D59"/>
                </a:solidFill>
                <a:effectLst/>
                <a:latin typeface="Noe-display"/>
              </a:rPr>
              <a:t>NZ has just finished consulting on a draft national plan to help Aotearoa New Zealand adapt to and minimise the harmful impacts of climate change. </a:t>
            </a:r>
          </a:p>
          <a:p>
            <a:pPr algn="l"/>
            <a:r>
              <a:rPr lang="en-NZ" b="0" i="0" dirty="0">
                <a:solidFill>
                  <a:srgbClr val="003D59"/>
                </a:solidFill>
                <a:effectLst/>
                <a:latin typeface="Noe-display"/>
              </a:rPr>
              <a:t>This plan will build adaptation actions so that all sectors and communities. The consultation also outlines proposals for flood insurance and managed retreat policies.</a:t>
            </a:r>
          </a:p>
          <a:p>
            <a:pPr algn="l"/>
            <a:endParaRPr lang="en-NZ" b="0" i="0" dirty="0">
              <a:solidFill>
                <a:srgbClr val="003D59"/>
              </a:solidFill>
              <a:effectLst/>
              <a:latin typeface="Noe-display"/>
            </a:endParaRPr>
          </a:p>
          <a:p>
            <a:pPr algn="l"/>
            <a:r>
              <a:rPr lang="en-NZ" b="0" i="0" dirty="0">
                <a:solidFill>
                  <a:srgbClr val="3F4647"/>
                </a:solidFill>
                <a:effectLst/>
                <a:latin typeface="SourceSans"/>
              </a:rPr>
              <a:t>The Resource Management Act 1991 (RMA) will be repealed and replaced with new laws this parliamentary term, These Acts are:</a:t>
            </a:r>
          </a:p>
          <a:p>
            <a:pPr algn="l">
              <a:buFont typeface="Arial" panose="020B0604020202020204" pitchFamily="34" charset="0"/>
              <a:buChar char="•"/>
            </a:pPr>
            <a:r>
              <a:rPr lang="en-NZ" b="1" i="1" dirty="0">
                <a:solidFill>
                  <a:srgbClr val="3F4647"/>
                </a:solidFill>
                <a:effectLst/>
                <a:latin typeface="SourceSans"/>
              </a:rPr>
              <a:t>Natural and Built Environments Act</a:t>
            </a:r>
            <a:r>
              <a:rPr lang="en-NZ" b="0" i="0" dirty="0">
                <a:solidFill>
                  <a:srgbClr val="3F4647"/>
                </a:solidFill>
                <a:effectLst/>
                <a:latin typeface="SourceSans"/>
              </a:rPr>
              <a:t> (NBA) to provide for land use and environmental regulation (this would be the primary replacement for the RMA)</a:t>
            </a:r>
          </a:p>
          <a:p>
            <a:pPr algn="l">
              <a:buFont typeface="Arial" panose="020B0604020202020204" pitchFamily="34" charset="0"/>
              <a:buChar char="•"/>
            </a:pPr>
            <a:r>
              <a:rPr lang="en-NZ" b="1" i="1" dirty="0">
                <a:solidFill>
                  <a:srgbClr val="3F4647"/>
                </a:solidFill>
                <a:effectLst/>
                <a:latin typeface="SourceSans"/>
              </a:rPr>
              <a:t>Strategic Planning Act</a:t>
            </a:r>
            <a:r>
              <a:rPr lang="en-NZ" b="0" i="0" dirty="0">
                <a:solidFill>
                  <a:srgbClr val="3F4647"/>
                </a:solidFill>
                <a:effectLst/>
                <a:latin typeface="SourceSans"/>
              </a:rPr>
              <a:t> (SPA) to integrate with other legislation relevant to development, and require long-term regional spatial strategies</a:t>
            </a:r>
          </a:p>
          <a:p>
            <a:pPr algn="l">
              <a:buFont typeface="Arial" panose="020B0604020202020204" pitchFamily="34" charset="0"/>
              <a:buChar char="•"/>
            </a:pPr>
            <a:r>
              <a:rPr lang="en-NZ" b="1" i="1" dirty="0">
                <a:solidFill>
                  <a:srgbClr val="3F4647"/>
                </a:solidFill>
                <a:effectLst/>
                <a:latin typeface="SourceSans"/>
              </a:rPr>
              <a:t>Climate Change Adaptation Act</a:t>
            </a:r>
            <a:r>
              <a:rPr lang="en-NZ" b="0" i="0" dirty="0">
                <a:solidFill>
                  <a:srgbClr val="3F4647"/>
                </a:solidFill>
                <a:effectLst/>
                <a:latin typeface="SourceSans"/>
              </a:rPr>
              <a:t> (CAA) to address complex issues associated with managed retreat and funding and financing adaptation. </a:t>
            </a:r>
          </a:p>
          <a:p>
            <a:pPr algn="l"/>
            <a:endParaRPr lang="en-NZ" b="1" i="0" dirty="0">
              <a:solidFill>
                <a:srgbClr val="003D59"/>
              </a:solidFill>
              <a:effectLst/>
              <a:latin typeface="Noe-display"/>
            </a:endParaRPr>
          </a:p>
          <a:p>
            <a:pPr algn="l"/>
            <a:r>
              <a:rPr lang="en-NZ" b="1" i="0" dirty="0">
                <a:solidFill>
                  <a:srgbClr val="003D59"/>
                </a:solidFill>
                <a:effectLst/>
                <a:latin typeface="Noe-display"/>
              </a:rPr>
              <a:t>The guide to local climate change risk assessments - useful</a:t>
            </a:r>
          </a:p>
          <a:p>
            <a:pPr algn="l"/>
            <a:r>
              <a:rPr lang="en-NZ" b="0" i="0" dirty="0">
                <a:solidFill>
                  <a:srgbClr val="003D59"/>
                </a:solidFill>
                <a:effectLst/>
                <a:latin typeface="Noe-display"/>
              </a:rPr>
              <a:t>sets out a framework for local government and community use, which is broadly consistent with the </a:t>
            </a:r>
            <a:r>
              <a:rPr lang="en-NZ" b="0" i="0" u="none" strike="noStrike" dirty="0">
                <a:solidFill>
                  <a:srgbClr val="002EF4"/>
                </a:solidFill>
                <a:effectLst/>
                <a:latin typeface="Noe-display"/>
                <a:hlinkClick r:id="rId3"/>
              </a:rPr>
              <a:t>National Climate Change Risk Assessment Framework</a:t>
            </a:r>
            <a:r>
              <a:rPr lang="en-NZ" b="0" i="0" dirty="0">
                <a:solidFill>
                  <a:srgbClr val="003D59"/>
                </a:solidFill>
                <a:effectLst/>
                <a:latin typeface="Noe-display"/>
              </a:rPr>
              <a:t>. The guide outlines the context for risk assessments within adaptation planning </a:t>
            </a:r>
          </a:p>
          <a:p>
            <a:pPr algn="l"/>
            <a:endParaRPr lang="en-NZ" b="0" i="0" dirty="0">
              <a:solidFill>
                <a:srgbClr val="003D59"/>
              </a:solidFill>
              <a:effectLst/>
              <a:latin typeface="Noe-display"/>
            </a:endParaRPr>
          </a:p>
          <a:p>
            <a:pPr algn="l"/>
            <a:r>
              <a:rPr lang="en-NZ" b="1" i="0" dirty="0">
                <a:solidFill>
                  <a:srgbClr val="4D4D4D"/>
                </a:solidFill>
                <a:effectLst/>
                <a:latin typeface="Gustan Light"/>
              </a:rPr>
              <a:t>Emissions Reduction Plan</a:t>
            </a:r>
          </a:p>
          <a:p>
            <a:pPr algn="l"/>
            <a:r>
              <a:rPr lang="en-NZ" b="0" i="0" dirty="0">
                <a:solidFill>
                  <a:srgbClr val="4D4D4D"/>
                </a:solidFill>
                <a:effectLst/>
                <a:latin typeface="Gustan Light"/>
              </a:rPr>
              <a:t>The Government has released Aotearoa New Zealand’s first Emissions Reduction Plan, which outlines the actions to be taken across sectors to reduce our emissions. This is one of the steps to meet our 2050 net-zero greenhouse gas (GHG) emissions goal.</a:t>
            </a:r>
            <a:r>
              <a:rPr lang="en-NZ" b="0" i="0" dirty="0">
                <a:solidFill>
                  <a:srgbClr val="003D59"/>
                </a:solidFill>
                <a:effectLst/>
                <a:latin typeface="Stabil-grotesk"/>
              </a:rPr>
              <a:t> The plan contains strategies, policies and actions for achieving our first emissions budget and contributing to global efforts to limit global temperature rise to 1.5˚C above pre-industrial levels.</a:t>
            </a:r>
            <a:br>
              <a:rPr lang="en-NZ" dirty="0"/>
            </a:br>
            <a:endParaRPr lang="en-NZ" dirty="0"/>
          </a:p>
          <a:p>
            <a:pPr algn="l"/>
            <a:r>
              <a:rPr lang="en-NZ" b="1" i="0" dirty="0">
                <a:solidFill>
                  <a:srgbClr val="003D59"/>
                </a:solidFill>
                <a:effectLst/>
                <a:latin typeface="Stabil-grotesk"/>
              </a:rPr>
              <a:t>The emissions reduction plan sets out targets on how Aotearoa New Zealand will reduce our impact on the climate</a:t>
            </a:r>
          </a:p>
          <a:p>
            <a:pPr algn="l"/>
            <a:r>
              <a:rPr lang="en-NZ" b="1" i="0" dirty="0">
                <a:solidFill>
                  <a:srgbClr val="003D59"/>
                </a:solidFill>
                <a:effectLst/>
                <a:latin typeface="Stabil-grotesk"/>
              </a:rPr>
              <a:t>By 2050:</a:t>
            </a:r>
          </a:p>
          <a:p>
            <a:pPr algn="l">
              <a:buFont typeface="Arial" panose="020B0604020202020204" pitchFamily="34" charset="0"/>
              <a:buChar char="•"/>
            </a:pPr>
            <a:r>
              <a:rPr lang="en-NZ" b="1" i="0" dirty="0">
                <a:solidFill>
                  <a:srgbClr val="003D59"/>
                </a:solidFill>
                <a:effectLst/>
                <a:latin typeface="Stabil-grotesk"/>
              </a:rPr>
              <a:t>Long-lived greenhouse gas emissions are net zero</a:t>
            </a:r>
          </a:p>
          <a:p>
            <a:pPr algn="l">
              <a:buFont typeface="Arial" panose="020B0604020202020204" pitchFamily="34" charset="0"/>
              <a:buChar char="•"/>
            </a:pPr>
            <a:r>
              <a:rPr lang="en-NZ" b="1" i="0" dirty="0">
                <a:solidFill>
                  <a:srgbClr val="003D59"/>
                </a:solidFill>
                <a:effectLst/>
                <a:latin typeface="Stabil-grotesk"/>
              </a:rPr>
              <a:t>Biogenic methane emissions are 24–47% below 2017 levels.</a:t>
            </a:r>
          </a:p>
          <a:p>
            <a:pPr algn="l"/>
            <a:endParaRPr lang="en-NZ" b="0" i="0" dirty="0">
              <a:solidFill>
                <a:srgbClr val="003D59"/>
              </a:solidFill>
              <a:effectLst/>
              <a:latin typeface="Stabil-grotesk"/>
            </a:endParaRPr>
          </a:p>
          <a:p>
            <a:pPr algn="l"/>
            <a:r>
              <a:rPr lang="en-NZ" b="0" i="0" dirty="0">
                <a:solidFill>
                  <a:srgbClr val="003D59"/>
                </a:solidFill>
                <a:effectLst/>
                <a:latin typeface="Stabil-grotesk"/>
              </a:rPr>
              <a:t>The emissions reduction plan puts Aotearoa New Zealand on a path to achieve our </a:t>
            </a:r>
            <a:r>
              <a:rPr lang="en-NZ" b="0" i="0" dirty="0" err="1">
                <a:solidFill>
                  <a:srgbClr val="003D59"/>
                </a:solidFill>
                <a:effectLst/>
                <a:latin typeface="Stabil-grotesk"/>
              </a:rPr>
              <a:t>longterm</a:t>
            </a:r>
            <a:r>
              <a:rPr lang="en-NZ" b="0" i="0" dirty="0">
                <a:solidFill>
                  <a:srgbClr val="003D59"/>
                </a:solidFill>
                <a:effectLst/>
                <a:latin typeface="Stabil-grotesk"/>
              </a:rPr>
              <a:t> targets and contribute to global efforts to limit temperature rise to 1.5˚C above pre-industrial levels. The actions in this plan enable us to meet our first emissions budget. This requires Aotearoa to reduce our emissions by an extra 11.5 </a:t>
            </a:r>
            <a:r>
              <a:rPr lang="en-NZ" b="0" i="0" dirty="0" err="1">
                <a:solidFill>
                  <a:srgbClr val="003D59"/>
                </a:solidFill>
                <a:effectLst/>
                <a:latin typeface="Stabil-grotesk"/>
              </a:rPr>
              <a:t>megatonnes</a:t>
            </a:r>
            <a:r>
              <a:rPr lang="en-NZ" b="0" i="0" dirty="0">
                <a:solidFill>
                  <a:srgbClr val="003D59"/>
                </a:solidFill>
                <a:effectLst/>
                <a:latin typeface="Stabil-grotesk"/>
              </a:rPr>
              <a:t> of carbon dioxide equivalent (Mt CO</a:t>
            </a:r>
            <a:r>
              <a:rPr lang="en-NZ" b="0" i="0" baseline="-25000" dirty="0">
                <a:solidFill>
                  <a:srgbClr val="003D59"/>
                </a:solidFill>
                <a:effectLst/>
                <a:latin typeface="Stabil-grotesk"/>
              </a:rPr>
              <a:t>2</a:t>
            </a:r>
            <a:r>
              <a:rPr lang="en-NZ" b="0" i="0" dirty="0">
                <a:solidFill>
                  <a:srgbClr val="003D59"/>
                </a:solidFill>
                <a:effectLst/>
                <a:latin typeface="Stabil-grotesk"/>
              </a:rPr>
              <a:t>-e) between 2022 and 2025. This is the emissions equivalent of approximately 4.3 to 5.5 million petrol-based cars driving 10,000 kilometres a year.</a:t>
            </a:r>
          </a:p>
          <a:p>
            <a:pPr algn="l"/>
            <a:endParaRPr lang="en-NZ" b="1" i="0" dirty="0">
              <a:solidFill>
                <a:srgbClr val="3F4647"/>
              </a:solidFill>
              <a:effectLst/>
              <a:latin typeface="SourceSans"/>
            </a:endParaRPr>
          </a:p>
          <a:p>
            <a:pPr algn="l"/>
            <a:r>
              <a:rPr lang="en-NZ" b="1" i="0" dirty="0">
                <a:solidFill>
                  <a:srgbClr val="3F4647"/>
                </a:solidFill>
                <a:effectLst/>
                <a:latin typeface="SourceSans"/>
              </a:rPr>
              <a:t>2022 Emissions Budget</a:t>
            </a:r>
          </a:p>
          <a:p>
            <a:pPr algn="l"/>
            <a:r>
              <a:rPr lang="en-NZ" b="1" i="0" dirty="0">
                <a:solidFill>
                  <a:srgbClr val="3F4647"/>
                </a:solidFill>
                <a:effectLst/>
                <a:latin typeface="SourceSans"/>
              </a:rPr>
              <a:t>Climate Change Minister James Shaw in May 2022 announced New Zealand’s first three emissions budgets, another milestone on of the journey toward a zero-carbon future.</a:t>
            </a:r>
          </a:p>
          <a:p>
            <a:pPr algn="l"/>
            <a:r>
              <a:rPr lang="en-NZ" b="1" i="0" dirty="0">
                <a:solidFill>
                  <a:srgbClr val="3F4647"/>
                </a:solidFill>
                <a:effectLst/>
                <a:latin typeface="SourceSans"/>
              </a:rPr>
              <a:t>He said: “these budgets will help to create new industries and high-value jobs; lower household energy bills; a more climate-friendly agriculture sector; warmer, drier homes; exciting new technologies; the protection of native species and eco-systems; cost savings for businesses; and greater resilience in the face of increasing global uncertainty,” </a:t>
            </a:r>
          </a:p>
          <a:p>
            <a:pPr algn="l"/>
            <a:endParaRPr lang="en-NZ" b="1" i="0" dirty="0">
              <a:solidFill>
                <a:srgbClr val="3F4647"/>
              </a:solidFill>
              <a:effectLst/>
              <a:latin typeface="SourceSans"/>
            </a:endParaRPr>
          </a:p>
          <a:p>
            <a:pPr algn="l"/>
            <a:r>
              <a:rPr lang="en-NZ" b="1" i="0" dirty="0">
                <a:solidFill>
                  <a:srgbClr val="3F4647"/>
                </a:solidFill>
                <a:effectLst/>
                <a:latin typeface="SourceSans"/>
              </a:rPr>
              <a:t>These budgets set out the total amount of emissions New Zealand must cut over the next 14 years. The Zero Carbon Act requires that emissions budgets are met through domestic action alone.</a:t>
            </a:r>
          </a:p>
          <a:p>
            <a:pPr marL="0" marR="0" lvl="0" indent="0" algn="l" defTabSz="914400" rtl="0" eaLnBrk="1" fontAlgn="auto" latinLnBrk="0" hangingPunct="1">
              <a:lnSpc>
                <a:spcPct val="100000"/>
              </a:lnSpc>
              <a:spcBef>
                <a:spcPts val="0"/>
              </a:spcBef>
              <a:spcAft>
                <a:spcPts val="0"/>
              </a:spcAft>
              <a:buClrTx/>
              <a:buSzTx/>
              <a:buFontTx/>
              <a:buNone/>
              <a:tabLst/>
              <a:defRPr/>
            </a:pPr>
            <a:r>
              <a:rPr lang="en-NZ" b="0" i="0" dirty="0">
                <a:solidFill>
                  <a:srgbClr val="3F4647"/>
                </a:solidFill>
                <a:effectLst/>
                <a:latin typeface="SourceSans"/>
              </a:rPr>
              <a:t>Rather than setting a target for emissions to reach a certain level in a single year, an emissions budget represents a multi-year target. The budget-based approach the Government established through the Zero Carbon Act is better for the climate, as it is not only emissions in a single year that impact climate outcomes.</a:t>
            </a:r>
          </a:p>
          <a:p>
            <a:pPr marL="0" lvl="0" indent="0">
              <a:lnSpc>
                <a:spcPct val="107000"/>
              </a:lnSpc>
              <a:buFont typeface="Symbol" panose="05050102010706020507" pitchFamily="18" charset="2"/>
              <a:buNone/>
            </a:pPr>
            <a:endParaRPr lang="en-NZ" b="1" i="0" dirty="0">
              <a:solidFill>
                <a:srgbClr val="202124"/>
              </a:solidFill>
              <a:effectLst/>
              <a:latin typeface="arial" panose="020B0604020202020204" pitchFamily="34" charset="0"/>
            </a:endParaRPr>
          </a:p>
          <a:p>
            <a:pPr marL="0" lvl="0" indent="0">
              <a:lnSpc>
                <a:spcPct val="107000"/>
              </a:lnSpc>
              <a:buFont typeface="Symbol" panose="05050102010706020507" pitchFamily="18" charset="2"/>
              <a:buNone/>
            </a:pPr>
            <a:r>
              <a:rPr lang="en-NZ" b="1" i="0" dirty="0">
                <a:solidFill>
                  <a:srgbClr val="202124"/>
                </a:solidFill>
                <a:effectLst/>
                <a:latin typeface="arial" panose="020B0604020202020204" pitchFamily="34" charset="0"/>
              </a:rPr>
              <a:t>New Zealand ratified the Paris Agreement on 4 October 2016</a:t>
            </a:r>
            <a:r>
              <a:rPr lang="en-NZ" b="0" i="0" dirty="0">
                <a:solidFill>
                  <a:srgbClr val="202124"/>
                </a:solidFill>
                <a:effectLst/>
                <a:latin typeface="arial" panose="020B0604020202020204" pitchFamily="34" charset="0"/>
              </a:rPr>
              <a:t> (New York time). The Paris Agreement entered into force on 4 November 2016 and took effect in 2020. This means New Zealand's commitments to reduce greenhouse gas emissions apply from 2021.</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800" b="1" dirty="0">
                <a:effectLst/>
                <a:latin typeface="Calibri" panose="020F0502020204030204" pitchFamily="34" charset="0"/>
                <a:ea typeface="Calibri" panose="020F0502020204030204" pitchFamily="34" charset="0"/>
              </a:rPr>
              <a:t>New Zealand’s first Nationally Determined Contribution (NDC1) was updated on 31 October 2021. The new NDC sets a headline target of a 50 per cent reduction of net emissions below our gross 2005 level by 2030. Our NDC covers the period 2021-2030.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0" i="0" dirty="0">
              <a:solidFill>
                <a:srgbClr val="3F4647"/>
              </a:solidFill>
              <a:effectLst/>
              <a:latin typeface="Source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b="0" i="0" dirty="0">
                <a:solidFill>
                  <a:srgbClr val="3F4647"/>
                </a:solidFill>
                <a:effectLst/>
                <a:latin typeface="SourceSans"/>
              </a:rPr>
              <a:t>New Zealand’s Nationally Determined Contribution (NDC) under the Paris Agreement, which is also managed as a multi-year emissions budget (from 2021 to 2030). The Paris Agreement, recognises that while countries need to take action at home, they can also work with other nations to cut emissions. That is why New Zealand’s new NDC goes beyond the domestic emissions budgets above.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NZ" b="0" i="0" dirty="0">
              <a:solidFill>
                <a:srgbClr val="3F4647"/>
              </a:solidFill>
              <a:effectLst/>
              <a:latin typeface="SourceSans"/>
            </a:endParaRPr>
          </a:p>
          <a:p>
            <a:pPr algn="l"/>
            <a:endParaRPr lang="en-NZ" b="0" i="1" dirty="0">
              <a:solidFill>
                <a:srgbClr val="3F4647"/>
              </a:solidFill>
              <a:effectLst/>
              <a:latin typeface="SourceSans"/>
            </a:endParaRPr>
          </a:p>
          <a:p>
            <a:pPr algn="l"/>
            <a:r>
              <a:rPr lang="en-NZ" b="1" i="1" dirty="0">
                <a:solidFill>
                  <a:srgbClr val="3F4647"/>
                </a:solidFill>
                <a:effectLst/>
                <a:latin typeface="SourceSans"/>
              </a:rPr>
              <a:t>Further Emissions Budget Information</a:t>
            </a:r>
            <a:endParaRPr lang="en-NZ" b="0" i="1" dirty="0">
              <a:solidFill>
                <a:srgbClr val="3F4647"/>
              </a:solidFill>
              <a:effectLst/>
              <a:latin typeface="SourceSans"/>
            </a:endParaRPr>
          </a:p>
          <a:p>
            <a:pPr algn="l"/>
            <a:r>
              <a:rPr lang="en-NZ" b="0" i="1" dirty="0">
                <a:solidFill>
                  <a:srgbClr val="3F4647"/>
                </a:solidFill>
                <a:effectLst/>
                <a:latin typeface="SourceSans"/>
              </a:rPr>
              <a:t>Cabinet has agreed that the first three emissions budgets will be:</a:t>
            </a:r>
          </a:p>
          <a:p>
            <a:pPr algn="l">
              <a:buFont typeface="Arial" panose="020B0604020202020204" pitchFamily="34" charset="0"/>
              <a:buChar char="•"/>
            </a:pPr>
            <a:r>
              <a:rPr lang="en-NZ" b="0" i="1" dirty="0">
                <a:solidFill>
                  <a:srgbClr val="3F4647"/>
                </a:solidFill>
                <a:effectLst/>
                <a:latin typeface="SourceSans"/>
              </a:rPr>
              <a:t>Emissions Budget 1 (2022–2025): 290 </a:t>
            </a:r>
            <a:r>
              <a:rPr lang="en-NZ" b="0" i="1" dirty="0" err="1">
                <a:solidFill>
                  <a:srgbClr val="3F4647"/>
                </a:solidFill>
                <a:effectLst/>
                <a:latin typeface="SourceSans"/>
              </a:rPr>
              <a:t>megatonnes</a:t>
            </a:r>
            <a:r>
              <a:rPr lang="en-NZ" b="0" i="1" dirty="0">
                <a:solidFill>
                  <a:srgbClr val="3F4647"/>
                </a:solidFill>
                <a:effectLst/>
                <a:latin typeface="SourceSans"/>
              </a:rPr>
              <a:t> of carbon dioxide equivalent greenhouse gasses (72.4 </a:t>
            </a:r>
            <a:r>
              <a:rPr lang="en-NZ" b="0" i="1" dirty="0" err="1">
                <a:solidFill>
                  <a:srgbClr val="3F4647"/>
                </a:solidFill>
                <a:effectLst/>
                <a:latin typeface="SourceSans"/>
              </a:rPr>
              <a:t>megatonnes</a:t>
            </a:r>
            <a:r>
              <a:rPr lang="en-NZ" b="0" i="1" dirty="0">
                <a:solidFill>
                  <a:srgbClr val="3F4647"/>
                </a:solidFill>
                <a:effectLst/>
                <a:latin typeface="SourceSans"/>
              </a:rPr>
              <a:t> per year)</a:t>
            </a:r>
          </a:p>
          <a:p>
            <a:pPr algn="l">
              <a:buFont typeface="Arial" panose="020B0604020202020204" pitchFamily="34" charset="0"/>
              <a:buChar char="•"/>
            </a:pPr>
            <a:r>
              <a:rPr lang="en-NZ" b="0" i="1" dirty="0">
                <a:solidFill>
                  <a:srgbClr val="3F4647"/>
                </a:solidFill>
                <a:effectLst/>
                <a:latin typeface="SourceSans"/>
              </a:rPr>
              <a:t>Emissions Budget 2 (2026–2030): 305 </a:t>
            </a:r>
            <a:r>
              <a:rPr lang="en-NZ" b="0" i="1" dirty="0" err="1">
                <a:solidFill>
                  <a:srgbClr val="3F4647"/>
                </a:solidFill>
                <a:effectLst/>
                <a:latin typeface="SourceSans"/>
              </a:rPr>
              <a:t>megatones</a:t>
            </a:r>
            <a:r>
              <a:rPr lang="en-NZ" b="0" i="1" dirty="0">
                <a:solidFill>
                  <a:srgbClr val="3F4647"/>
                </a:solidFill>
                <a:effectLst/>
                <a:latin typeface="SourceSans"/>
              </a:rPr>
              <a:t> (averages 61 </a:t>
            </a:r>
            <a:r>
              <a:rPr lang="en-NZ" b="0" i="1" dirty="0" err="1">
                <a:solidFill>
                  <a:srgbClr val="3F4647"/>
                </a:solidFill>
                <a:effectLst/>
                <a:latin typeface="SourceSans"/>
              </a:rPr>
              <a:t>megatonnes</a:t>
            </a:r>
            <a:r>
              <a:rPr lang="en-NZ" b="0" i="1" dirty="0">
                <a:solidFill>
                  <a:srgbClr val="3F4647"/>
                </a:solidFill>
                <a:effectLst/>
                <a:latin typeface="SourceSans"/>
              </a:rPr>
              <a:t> per year) [in principle]</a:t>
            </a:r>
          </a:p>
          <a:p>
            <a:pPr algn="l">
              <a:buFont typeface="Arial" panose="020B0604020202020204" pitchFamily="34" charset="0"/>
              <a:buChar char="•"/>
            </a:pPr>
            <a:r>
              <a:rPr lang="en-NZ" b="0" i="1" dirty="0">
                <a:solidFill>
                  <a:srgbClr val="3F4647"/>
                </a:solidFill>
                <a:effectLst/>
                <a:latin typeface="SourceSans"/>
              </a:rPr>
              <a:t>Emissions Budget 3 (2031–2035): 240 </a:t>
            </a:r>
            <a:r>
              <a:rPr lang="en-NZ" b="0" i="1" dirty="0" err="1">
                <a:solidFill>
                  <a:srgbClr val="3F4647"/>
                </a:solidFill>
                <a:effectLst/>
                <a:latin typeface="SourceSans"/>
              </a:rPr>
              <a:t>megatonnes</a:t>
            </a:r>
            <a:r>
              <a:rPr lang="en-NZ" b="0" i="1" dirty="0">
                <a:solidFill>
                  <a:srgbClr val="3F4647"/>
                </a:solidFill>
                <a:effectLst/>
                <a:latin typeface="SourceSans"/>
              </a:rPr>
              <a:t> (48 </a:t>
            </a:r>
            <a:r>
              <a:rPr lang="en-NZ" b="0" i="1" dirty="0" err="1">
                <a:solidFill>
                  <a:srgbClr val="3F4647"/>
                </a:solidFill>
                <a:effectLst/>
                <a:latin typeface="SourceSans"/>
              </a:rPr>
              <a:t>megatonnes</a:t>
            </a:r>
            <a:r>
              <a:rPr lang="en-NZ" b="0" i="1" dirty="0">
                <a:solidFill>
                  <a:srgbClr val="3F4647"/>
                </a:solidFill>
                <a:effectLst/>
                <a:latin typeface="SourceSans"/>
              </a:rPr>
              <a:t> per year) [in principle]</a:t>
            </a:r>
          </a:p>
          <a:p>
            <a:pPr algn="l"/>
            <a:r>
              <a:rPr lang="en-NZ" b="0" i="1" dirty="0">
                <a:solidFill>
                  <a:srgbClr val="3F4647"/>
                </a:solidFill>
                <a:effectLst/>
                <a:latin typeface="SourceSans"/>
              </a:rPr>
              <a:t>Emissions budget 1 averages out at 72.4 </a:t>
            </a:r>
            <a:r>
              <a:rPr lang="en-NZ" b="0" i="1" dirty="0" err="1">
                <a:solidFill>
                  <a:srgbClr val="3F4647"/>
                </a:solidFill>
                <a:effectLst/>
                <a:latin typeface="SourceSans"/>
              </a:rPr>
              <a:t>megatonnes</a:t>
            </a:r>
            <a:r>
              <a:rPr lang="en-NZ" b="0" i="1" dirty="0">
                <a:solidFill>
                  <a:srgbClr val="3F4647"/>
                </a:solidFill>
                <a:effectLst/>
                <a:latin typeface="SourceSans"/>
              </a:rPr>
              <a:t> per year. That equates to two </a:t>
            </a:r>
            <a:r>
              <a:rPr lang="en-NZ" b="0" i="1" dirty="0" err="1">
                <a:solidFill>
                  <a:srgbClr val="3F4647"/>
                </a:solidFill>
                <a:effectLst/>
                <a:latin typeface="SourceSans"/>
              </a:rPr>
              <a:t>megatonnes</a:t>
            </a:r>
            <a:r>
              <a:rPr lang="en-NZ" b="0" i="1" dirty="0">
                <a:solidFill>
                  <a:srgbClr val="3F4647"/>
                </a:solidFill>
                <a:effectLst/>
                <a:latin typeface="SourceSans"/>
              </a:rPr>
              <a:t> per year less than the five-year average leading up to this point (2017-2021), and 3.1 </a:t>
            </a:r>
            <a:r>
              <a:rPr lang="en-NZ" b="0" i="1" dirty="0" err="1">
                <a:solidFill>
                  <a:srgbClr val="3F4647"/>
                </a:solidFill>
                <a:effectLst/>
                <a:latin typeface="SourceSans"/>
              </a:rPr>
              <a:t>megatonnes</a:t>
            </a:r>
            <a:r>
              <a:rPr lang="en-NZ" b="0" i="1" dirty="0">
                <a:solidFill>
                  <a:srgbClr val="3F4647"/>
                </a:solidFill>
                <a:effectLst/>
                <a:latin typeface="SourceSans"/>
              </a:rPr>
              <a:t> less than projected emissions for 2022 to 2025.</a:t>
            </a:r>
          </a:p>
          <a:p>
            <a:pPr algn="l"/>
            <a:r>
              <a:rPr lang="en-NZ" b="0" i="1" dirty="0">
                <a:solidFill>
                  <a:srgbClr val="3F4647"/>
                </a:solidFill>
                <a:effectLst/>
                <a:latin typeface="SourceSans"/>
              </a:rPr>
              <a:t>Emissions budget 2 averages out at 61 </a:t>
            </a:r>
            <a:r>
              <a:rPr lang="en-NZ" b="0" i="1" dirty="0" err="1">
                <a:solidFill>
                  <a:srgbClr val="3F4647"/>
                </a:solidFill>
                <a:effectLst/>
                <a:latin typeface="SourceSans"/>
              </a:rPr>
              <a:t>megatonnes</a:t>
            </a:r>
            <a:r>
              <a:rPr lang="en-NZ" b="0" i="1" dirty="0">
                <a:solidFill>
                  <a:srgbClr val="3F4647"/>
                </a:solidFill>
                <a:effectLst/>
                <a:latin typeface="SourceSans"/>
              </a:rPr>
              <a:t> per year. That equates to an average of 13.4 </a:t>
            </a:r>
            <a:r>
              <a:rPr lang="en-NZ" b="0" i="1" dirty="0" err="1">
                <a:solidFill>
                  <a:srgbClr val="3F4647"/>
                </a:solidFill>
                <a:effectLst/>
                <a:latin typeface="SourceSans"/>
              </a:rPr>
              <a:t>megattones</a:t>
            </a:r>
            <a:r>
              <a:rPr lang="en-NZ" b="0" i="1" dirty="0">
                <a:solidFill>
                  <a:srgbClr val="3F4647"/>
                </a:solidFill>
                <a:effectLst/>
                <a:latin typeface="SourceSans"/>
              </a:rPr>
              <a:t> per annum, nearly twenty percent below average annual emissions from 2017 to 2021.</a:t>
            </a:r>
          </a:p>
          <a:p>
            <a:pPr algn="l"/>
            <a:r>
              <a:rPr lang="en-NZ" b="0" i="1" dirty="0">
                <a:solidFill>
                  <a:srgbClr val="3F4647"/>
                </a:solidFill>
                <a:effectLst/>
                <a:latin typeface="SourceSans"/>
              </a:rPr>
              <a:t>Emissions budget 3 averages out at 48 </a:t>
            </a:r>
            <a:r>
              <a:rPr lang="en-NZ" b="0" i="1" dirty="0" err="1">
                <a:solidFill>
                  <a:srgbClr val="3F4647"/>
                </a:solidFill>
                <a:effectLst/>
                <a:latin typeface="SourceSans"/>
              </a:rPr>
              <a:t>megatonnes</a:t>
            </a:r>
            <a:r>
              <a:rPr lang="en-NZ" b="0" i="1" dirty="0">
                <a:solidFill>
                  <a:srgbClr val="3F4647"/>
                </a:solidFill>
                <a:effectLst/>
                <a:latin typeface="SourceSans"/>
              </a:rPr>
              <a:t> per year, which equates to an average of 26.4 </a:t>
            </a:r>
            <a:r>
              <a:rPr lang="en-NZ" b="0" i="1" dirty="0" err="1">
                <a:solidFill>
                  <a:srgbClr val="3F4647"/>
                </a:solidFill>
                <a:effectLst/>
                <a:latin typeface="SourceSans"/>
              </a:rPr>
              <a:t>megatonnes</a:t>
            </a:r>
            <a:r>
              <a:rPr lang="en-NZ" b="0" i="1" dirty="0">
                <a:solidFill>
                  <a:srgbClr val="3F4647"/>
                </a:solidFill>
                <a:effectLst/>
                <a:latin typeface="SourceSans"/>
              </a:rPr>
              <a:t> per annum, or about thirty-five per cent, less than the average annual emissions from 2017 to 2021.</a:t>
            </a:r>
          </a:p>
          <a:p>
            <a:pPr algn="l"/>
            <a:endParaRPr lang="en-NZ" b="0" i="0" dirty="0">
              <a:solidFill>
                <a:srgbClr val="003D59"/>
              </a:solidFill>
              <a:effectLst/>
              <a:latin typeface="Noe-display"/>
            </a:endParaRPr>
          </a:p>
          <a:p>
            <a:pPr algn="l"/>
            <a:endParaRPr lang="en-NZ" b="0" i="0" dirty="0">
              <a:solidFill>
                <a:srgbClr val="003D59"/>
              </a:solidFill>
              <a:effectLst/>
              <a:latin typeface="Noe-display"/>
            </a:endParaRPr>
          </a:p>
          <a:p>
            <a:endParaRPr lang="en-US" dirty="0"/>
          </a:p>
        </p:txBody>
      </p:sp>
      <p:sp>
        <p:nvSpPr>
          <p:cNvPr id="4" name="Slide Number Placeholder 3"/>
          <p:cNvSpPr>
            <a:spLocks noGrp="1"/>
          </p:cNvSpPr>
          <p:nvPr>
            <p:ph type="sldNum" sz="quarter" idx="5"/>
          </p:nvPr>
        </p:nvSpPr>
        <p:spPr/>
        <p:txBody>
          <a:bodyPr/>
          <a:lstStyle/>
          <a:p>
            <a:fld id="{389E15F8-35C7-4F4C-986A-ED79DCE9C8EB}" type="slidenum">
              <a:rPr lang="en-US" smtClean="0"/>
              <a:t>20</a:t>
            </a:fld>
            <a:endParaRPr lang="en-US"/>
          </a:p>
        </p:txBody>
      </p:sp>
    </p:spTree>
    <p:extLst>
      <p:ext uri="{BB962C8B-B14F-4D97-AF65-F5344CB8AC3E}">
        <p14:creationId xmlns:p14="http://schemas.microsoft.com/office/powerpoint/2010/main" val="250842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NZ" dirty="0">
                <a:latin typeface="Arial" panose="020B0604020202020204" pitchFamily="34" charset="0"/>
                <a:cs typeface="Arial" panose="020B0604020202020204" pitchFamily="34" charset="0"/>
              </a:rPr>
              <a:t>You might be familiar with these climate scenarios.  These scenarios are developed by the Network for Greening the Financial Sector (NGFS), which are among the most widely used scenarios in the world.  </a:t>
            </a:r>
            <a:r>
              <a:rPr lang="en-NZ" b="1" dirty="0">
                <a:latin typeface="Arial" panose="020B0604020202020204" pitchFamily="34" charset="0"/>
                <a:cs typeface="Arial" panose="020B0604020202020204" pitchFamily="34" charset="0"/>
              </a:rPr>
              <a:t>The key takeaways here are imminent transition, delayed transition and a Hot House World</a:t>
            </a:r>
            <a:r>
              <a:rPr lang="en-NZ" dirty="0">
                <a:latin typeface="Arial" panose="020B0604020202020204" pitchFamily="34" charset="0"/>
                <a:cs typeface="Arial" panose="020B0604020202020204" pitchFamily="34" charset="0"/>
              </a:rPr>
              <a:t>	</a:t>
            </a:r>
            <a:endParaRPr lang="en-NZ" dirty="0">
              <a:effectLst/>
              <a:latin typeface="Arial" panose="020B0604020202020204" pitchFamily="34" charset="0"/>
              <a:ea typeface="Arial" panose="020B0604020202020204" pitchFamily="34" charset="0"/>
              <a:cs typeface="Arial" panose="020B0604020202020204" pitchFamily="34" charset="0"/>
            </a:endParaRPr>
          </a:p>
          <a:p>
            <a:r>
              <a:rPr lang="en-NZ"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4CA4356-421D-4949-9BC2-219FF93306B1}" type="slidenum">
              <a:rPr lang="en-US" smtClean="0"/>
              <a:t>21</a:t>
            </a:fld>
            <a:endParaRPr lang="en-US"/>
          </a:p>
        </p:txBody>
      </p:sp>
    </p:spTree>
    <p:extLst>
      <p:ext uri="{BB962C8B-B14F-4D97-AF65-F5344CB8AC3E}">
        <p14:creationId xmlns:p14="http://schemas.microsoft.com/office/powerpoint/2010/main" val="4045042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b="1" dirty="0">
                <a:effectLst/>
                <a:latin typeface="Calibri" panose="020F0502020204030204" pitchFamily="34" charset="0"/>
                <a:ea typeface="Calibri" panose="020F0502020204030204" pitchFamily="34" charset="0"/>
                <a:cs typeface="Times New Roman" panose="02020603050405020304" pitchFamily="18" charset="0"/>
              </a:rPr>
              <a:t>This is the 2</a:t>
            </a:r>
            <a:r>
              <a:rPr lang="en-US" b="1"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US" b="1" dirty="0">
                <a:effectLst/>
                <a:latin typeface="Calibri" panose="020F0502020204030204" pitchFamily="34" charset="0"/>
                <a:ea typeface="Calibri" panose="020F0502020204030204" pitchFamily="34" charset="0"/>
                <a:cs typeface="Times New Roman" panose="02020603050405020304" pitchFamily="18" charset="0"/>
              </a:rPr>
              <a:t> thing I would like you to takeaway in your notes:</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b="1" dirty="0">
                <a:effectLst/>
                <a:latin typeface="Calibri" panose="020F0502020204030204" pitchFamily="34" charset="0"/>
                <a:ea typeface="Calibri" panose="020F0502020204030204" pitchFamily="34" charset="0"/>
                <a:cs typeface="Times New Roman" panose="02020603050405020304" pitchFamily="18" charset="0"/>
              </a:rPr>
              <a:t>The Zero Carbon Act of 2019 already includes a reporting obligation for all public sector </a:t>
            </a:r>
            <a:r>
              <a:rPr lang="en-US" b="1" dirty="0" err="1">
                <a:effectLst/>
                <a:latin typeface="Calibri" panose="020F0502020204030204" pitchFamily="34" charset="0"/>
                <a:ea typeface="Calibri" panose="020F0502020204030204" pitchFamily="34" charset="0"/>
                <a:cs typeface="Times New Roman" panose="02020603050405020304" pitchFamily="18" charset="0"/>
              </a:rPr>
              <a:t>organisations</a:t>
            </a:r>
            <a:r>
              <a:rPr lang="en-US" b="1" dirty="0">
                <a:effectLst/>
                <a:latin typeface="Calibri" panose="020F0502020204030204" pitchFamily="34" charset="0"/>
                <a:ea typeface="Calibri" panose="020F0502020204030204" pitchFamily="34" charset="0"/>
                <a:cs typeface="Times New Roman" panose="02020603050405020304" pitchFamily="18" charset="0"/>
              </a:rPr>
              <a:t> in New Zealand – as well as for lifeline utilities in transport, water, power and other sectors.  Last year, NZ Parliament passed legislation mandating climate-related disclosures for banks, insurers, and larger companies listed on the New Zealand stock exchange. Those requirements kick in in this year.</a:t>
            </a:r>
          </a:p>
          <a:p>
            <a:pPr marL="0" lvl="0" indent="0">
              <a:lnSpc>
                <a:spcPct val="107000"/>
              </a:lnSpc>
              <a:buFont typeface="Symbol" panose="05050102010706020507" pitchFamily="18" charset="2"/>
              <a:buNone/>
            </a:pPr>
            <a:endParaRPr lang="en-NZ" b="0" i="0" dirty="0">
              <a:solidFill>
                <a:srgbClr val="202124"/>
              </a:solidFill>
              <a:effectLst/>
              <a:latin typeface="arial" panose="020B0604020202020204" pitchFamily="34" charset="0"/>
            </a:endParaRPr>
          </a:p>
          <a:p>
            <a:pPr fontAlgn="t"/>
            <a:r>
              <a:rPr lang="en-NZ" b="1" dirty="0">
                <a:effectLst/>
              </a:rPr>
              <a:t>Aotearoa New Zealand has become the first country in the world to introduce a law that requires the financial sector to disclose the impacts of climate change on their business and explain how they will manage climate-related risks and opportunities. The Financial Sector (Climate-related Disclosure and Other Matters) Amendment Bill has just been past by Parliament  </a:t>
            </a:r>
          </a:p>
          <a:p>
            <a:pPr fontAlgn="t"/>
            <a:endParaRPr lang="en-NZ" b="1" dirty="0">
              <a:effectLst/>
            </a:endParaRPr>
          </a:p>
          <a:p>
            <a:pPr fontAlgn="t"/>
            <a:r>
              <a:rPr lang="en-NZ" b="1" dirty="0">
                <a:effectLst/>
              </a:rPr>
              <a:t>What does this mean? This mandatory requirement will put a spotlight on government and business. There are activities and assets that these businesses are involved in that will not hold their value in a low carbon world, simply because they emit too much climate pollution and contribute to the climate crisis. Similarly, there are technologies and activities that will cut emissions and become hugely valuable to the low carbon economy of the future.</a:t>
            </a:r>
          </a:p>
          <a:p>
            <a:pPr fontAlgn="t"/>
            <a:endParaRPr lang="en-NZ" b="1" dirty="0">
              <a:effectLst/>
            </a:endParaRPr>
          </a:p>
          <a:p>
            <a:pPr fontAlgn="t"/>
            <a:endParaRPr lang="en-NZ" dirty="0">
              <a:effectLst/>
            </a:endParaRPr>
          </a:p>
          <a:p>
            <a:pPr fontAlgn="t"/>
            <a:r>
              <a:rPr lang="en-NZ" b="1" i="1" dirty="0">
                <a:effectLst/>
              </a:rPr>
              <a:t>Future Information</a:t>
            </a:r>
            <a:endParaRPr lang="en-NZ" i="1" dirty="0">
              <a:effectLst/>
            </a:endParaRPr>
          </a:p>
          <a:p>
            <a:pPr fontAlgn="t"/>
            <a:r>
              <a:rPr lang="en-NZ" i="1" dirty="0">
                <a:effectLst/>
              </a:rPr>
              <a:t>There are four main elements to the Bill:</a:t>
            </a:r>
          </a:p>
          <a:p>
            <a:pPr fontAlgn="t">
              <a:buFont typeface="Arial" panose="020B0604020202020204" pitchFamily="34" charset="0"/>
              <a:buChar char="•"/>
            </a:pPr>
            <a:r>
              <a:rPr lang="en-NZ" i="1" dirty="0">
                <a:effectLst/>
              </a:rPr>
              <a:t>It introduces mandatory climate-related disclosures for most listed issuers, along with large registered banks, licensed insurers and registered managers of investment schemes.</a:t>
            </a:r>
          </a:p>
          <a:p>
            <a:pPr fontAlgn="t">
              <a:buFont typeface="Arial" panose="020B0604020202020204" pitchFamily="34" charset="0"/>
              <a:buChar char="•"/>
            </a:pPr>
            <a:r>
              <a:rPr lang="en-NZ" i="1" dirty="0">
                <a:effectLst/>
              </a:rPr>
              <a:t>It requires the disclosures to be made in accordance with climate standards that will be issued by the External Reporting Board, or XRB.</a:t>
            </a:r>
          </a:p>
          <a:p>
            <a:pPr fontAlgn="t">
              <a:buFont typeface="Arial" panose="020B0604020202020204" pitchFamily="34" charset="0"/>
              <a:buChar char="•"/>
            </a:pPr>
            <a:r>
              <a:rPr lang="en-NZ" i="1" dirty="0">
                <a:effectLst/>
              </a:rPr>
              <a:t>The Financial Markets Authority will be responsible for the independent monitoring and enforcement of the relevant reporting entities’ compliance with the new reporting standards.</a:t>
            </a:r>
          </a:p>
          <a:p>
            <a:pPr fontAlgn="t">
              <a:buFont typeface="Arial" panose="020B0604020202020204" pitchFamily="34" charset="0"/>
              <a:buChar char="•"/>
            </a:pPr>
            <a:r>
              <a:rPr lang="en-NZ" i="1" dirty="0">
                <a:effectLst/>
              </a:rPr>
              <a:t>The XRB will be able to issue guidance material on environmental, social and governance reporting and other wider aspects of non-financial reporting.</a:t>
            </a:r>
          </a:p>
          <a:p>
            <a:pPr fontAlgn="t"/>
            <a:r>
              <a:rPr lang="en-NZ" i="1" dirty="0">
                <a:effectLst/>
              </a:rPr>
              <a:t>More information available at: </a:t>
            </a:r>
            <a:r>
              <a:rPr lang="en-NZ" i="1" u="none" strike="noStrike" dirty="0">
                <a:solidFill>
                  <a:srgbClr val="AE282B"/>
                </a:solidFill>
                <a:effectLst/>
                <a:hlinkClick r:id="rId3"/>
              </a:rPr>
              <a:t>https://www.mbie.govt.nz/business-and-employment/business/regulating-entities/mandatory-climate-related-financial-disclosures</a:t>
            </a:r>
            <a:endParaRPr lang="en-NZ" i="1" dirty="0">
              <a:effectLst/>
            </a:endParaRPr>
          </a:p>
          <a:p>
            <a:pPr marL="0" indent="-171450" algn="l" defTabSz="914400" rtl="0" eaLnBrk="1" fontAlgn="t" latinLnBrk="0" hangingPunct="1">
              <a:buFont typeface="Arial" panose="020B0604020202020204" pitchFamily="34" charset="0"/>
              <a:buChar char="•"/>
            </a:pPr>
            <a:r>
              <a:rPr lang="en-NZ" sz="1200" i="1" kern="1200" dirty="0">
                <a:solidFill>
                  <a:schemeClr val="tx1"/>
                </a:solidFill>
                <a:effectLst/>
                <a:latin typeface="+mn-lt"/>
                <a:ea typeface="+mn-ea"/>
                <a:cs typeface="+mn-cs"/>
              </a:rPr>
              <a:t>Climate Change Commission’s advice is as a warning that high-carbon investments will be increasingly risky as we get closer to meeting the Government’s climate targets of net-zero carbon emissions by 2050. This law will bring climate risks and resilience into the heart of financial and business decision making.</a:t>
            </a:r>
          </a:p>
          <a:p>
            <a:pPr marL="0" indent="-171450" algn="l" defTabSz="914400" rtl="0" eaLnBrk="1" fontAlgn="t" latinLnBrk="0" hangingPunct="1">
              <a:buFont typeface="Arial" panose="020B0604020202020204" pitchFamily="34" charset="0"/>
              <a:buChar char="•"/>
            </a:pPr>
            <a:r>
              <a:rPr lang="en-NZ" sz="1200" i="1" kern="1200" dirty="0">
                <a:solidFill>
                  <a:schemeClr val="tx1"/>
                </a:solidFill>
                <a:effectLst/>
                <a:latin typeface="+mn-lt"/>
                <a:ea typeface="+mn-ea"/>
                <a:cs typeface="+mn-cs"/>
              </a:rPr>
              <a:t>Reporting is based on the Task Force on Climate-related Financial Disclosures (TCFD) framework, which is widely acknowledged as international best practice.</a:t>
            </a:r>
          </a:p>
          <a:p>
            <a:pPr marL="0" lvl="0" indent="0">
              <a:lnSpc>
                <a:spcPct val="107000"/>
              </a:lnSpc>
              <a:spcAft>
                <a:spcPts val="800"/>
              </a:spcAft>
              <a:buFont typeface="Symbol" panose="05050102010706020507" pitchFamily="18" charset="2"/>
              <a:buNone/>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89E15F8-35C7-4F4C-986A-ED79DCE9C8EB}" type="slidenum">
              <a:rPr lang="en-US" smtClean="0"/>
              <a:t>22</a:t>
            </a:fld>
            <a:endParaRPr lang="en-US"/>
          </a:p>
        </p:txBody>
      </p:sp>
    </p:spTree>
    <p:extLst>
      <p:ext uri="{BB962C8B-B14F-4D97-AF65-F5344CB8AC3E}">
        <p14:creationId xmlns:p14="http://schemas.microsoft.com/office/powerpoint/2010/main" val="699897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1200" b="1" dirty="0">
                <a:effectLst/>
                <a:latin typeface="Calibri" panose="020F0502020204030204" pitchFamily="34" charset="0"/>
                <a:ea typeface="Times New Roman" panose="02020603050405020304" pitchFamily="18" charset="0"/>
              </a:rPr>
              <a:t>TCFD is the newest process used to assess climate risks  You will need to know this:</a:t>
            </a:r>
          </a:p>
          <a:p>
            <a:pPr marL="0" lvl="0" indent="0">
              <a:buFont typeface="Arial" panose="020B0604020202020204" pitchFamily="34" charset="0"/>
              <a:buNone/>
            </a:pPr>
            <a:endParaRPr lang="en-NZ" sz="1200" dirty="0">
              <a:effectLst/>
              <a:latin typeface="Arial" panose="020B0604020202020204" pitchFamily="34" charset="0"/>
              <a:ea typeface="Times New Roman" panose="02020603050405020304" pitchFamily="18" charset="0"/>
              <a:cs typeface="Arial" panose="020B0604020202020204" pitchFamily="34" charset="0"/>
            </a:endParaRPr>
          </a:p>
          <a:p>
            <a:pPr marL="0" lvl="0" indent="0">
              <a:buFont typeface="Arial" panose="020B0604020202020204" pitchFamily="34" charset="0"/>
              <a:buNone/>
            </a:pPr>
            <a:r>
              <a:rPr lang="en-NZ" sz="1200" dirty="0">
                <a:effectLst/>
                <a:latin typeface="Arial" panose="020B0604020202020204" pitchFamily="34" charset="0"/>
                <a:ea typeface="Times New Roman" panose="02020603050405020304" pitchFamily="18" charset="0"/>
                <a:cs typeface="Arial" panose="020B0604020202020204" pitchFamily="34" charset="0"/>
              </a:rPr>
              <a:t>At this point want to acknowledge my colleague Mr Matt </a:t>
            </a:r>
            <a:r>
              <a:rPr lang="en-NZ" sz="1200" dirty="0" err="1">
                <a:effectLst/>
                <a:latin typeface="Arial" panose="020B0604020202020204" pitchFamily="34" charset="0"/>
                <a:ea typeface="Times New Roman" panose="02020603050405020304" pitchFamily="18" charset="0"/>
                <a:cs typeface="Arial" panose="020B0604020202020204" pitchFamily="34" charset="0"/>
              </a:rPr>
              <a:t>Reaburn</a:t>
            </a:r>
            <a:r>
              <a:rPr lang="en-NZ" sz="1200" dirty="0">
                <a:effectLst/>
                <a:latin typeface="Arial" panose="020B0604020202020204" pitchFamily="34" charset="0"/>
                <a:ea typeface="Times New Roman" panose="02020603050405020304" pitchFamily="18" charset="0"/>
                <a:cs typeface="Arial" panose="020B0604020202020204" pitchFamily="34" charset="0"/>
              </a:rPr>
              <a:t>, who is the guru in this area, formerly a Ministry for the Environment leader, now at WSP, Matt developed and implemented climate-related disclosures in Aotearoa NZ, Matt is working with many government organisations on TCFD reporting and has examples he can share with you. Climate risk-related reporting is already changing NZ, and we believe it will drive economic transformation in this country.</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US" sz="1200" b="1"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US" sz="1200" b="1" dirty="0">
              <a:effectLst/>
              <a:latin typeface="Calibri" panose="020F0502020204030204" pitchFamily="34" charset="0"/>
              <a:ea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200" b="1" dirty="0">
                <a:effectLst/>
                <a:latin typeface="Calibri" panose="020F0502020204030204" pitchFamily="34" charset="0"/>
                <a:ea typeface="Times New Roman" panose="02020603050405020304" pitchFamily="18" charset="0"/>
              </a:rPr>
              <a:t>The Task Force on Climate-Related Financial Disclosures framework (or TCFD framework) is the internationally recognised framework for climate related reporting. </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lang="en-US" sz="1200" b="1" dirty="0">
              <a:effectLst/>
              <a:latin typeface="Calibri" panose="020F0502020204030204" pitchFamily="34" charset="0"/>
              <a:ea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NZ" sz="1200" b="1" kern="1200" dirty="0">
                <a:solidFill>
                  <a:schemeClr val="tx1"/>
                </a:solidFill>
                <a:effectLst/>
                <a:latin typeface="Calibri" panose="020F0502020204030204" pitchFamily="34" charset="0"/>
                <a:cs typeface="+mn-cs"/>
              </a:rPr>
              <a:t>the TCFD framework takes very complex areas of climate-related risks – with all of their inherent uncertainties – and attempts to simplify them.</a:t>
            </a:r>
            <a:r>
              <a:rPr lang="en-NZ" sz="1200" b="1" kern="1200" dirty="0">
                <a:solidFill>
                  <a:schemeClr val="tx1"/>
                </a:solidFill>
                <a:effectLst/>
                <a:latin typeface="Arial" panose="020B0604020202020204" pitchFamily="34" charset="0"/>
                <a:cs typeface="Arial" panose="020B0604020202020204" pitchFamily="34" charset="0"/>
              </a:rPr>
              <a:t> </a:t>
            </a:r>
            <a:r>
              <a:rPr lang="en-NZ" b="1" dirty="0">
                <a:latin typeface="Arial" panose="020B0604020202020204" pitchFamily="34" charset="0"/>
                <a:cs typeface="Arial" panose="020B0604020202020204" pitchFamily="34" charset="0"/>
              </a:rPr>
              <a:t>The TCFD framework uses sub-categories of transition risks, physical risks, and opportunities</a:t>
            </a: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b="1" dirty="0">
                <a:effectLst/>
                <a:latin typeface="Arial" panose="020B0604020202020204" pitchFamily="34" charset="0"/>
                <a:ea typeface="Calibri" panose="020F0502020204030204" pitchFamily="34" charset="0"/>
                <a:cs typeface="Arial" panose="020B0604020202020204" pitchFamily="34" charset="0"/>
              </a:rPr>
              <a:t>Climate scenario analysis is a key aspect of the TCFD reporting process. </a:t>
            </a:r>
            <a:r>
              <a:rPr lang="en-NZ" b="1" dirty="0">
                <a:latin typeface="Arial" panose="020B0604020202020204" pitchFamily="34" charset="0"/>
                <a:cs typeface="Arial" panose="020B0604020202020204" pitchFamily="34" charset="0"/>
              </a:rPr>
              <a:t>Here’s what those three scenarios look like over time scales and with a Y axis showing whether the physical or transition risks from climate change are more of the focus. NZ – will be more ambitious, requiring companies to use at least one scenario aligned with 1.5 degrees of warming and one high warming scenario.</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NZ" sz="1200" b="1" kern="1200" dirty="0">
              <a:solidFill>
                <a:schemeClr val="tx1"/>
              </a:solidFill>
              <a:effectLst/>
              <a:latin typeface="Calibri" panose="020F0502020204030204" pitchFamily="34" charset="0"/>
              <a:cs typeface="+mn-cs"/>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NZ" sz="1200" b="1" kern="1200" dirty="0">
                <a:solidFill>
                  <a:schemeClr val="tx1"/>
                </a:solidFill>
                <a:effectLst/>
                <a:latin typeface="Calibri" panose="020F0502020204030204" pitchFamily="34" charset="0"/>
                <a:cs typeface="+mn-cs"/>
              </a:rPr>
              <a:t>The reason this TCFD framework exists is to provide transparency – to inform investors, stakeholders, clients and customers about how an organisation is handling its risks and opportunities related to climate change – and particularly financial risks (that’s the F in TCFD). </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lang="en-US" sz="1200" b="1" dirty="0">
              <a:effectLst/>
              <a:latin typeface="Calibri" panose="020F0502020204030204" pitchFamily="34" charset="0"/>
              <a:ea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200" b="1" dirty="0">
                <a:effectLst/>
                <a:latin typeface="Calibri" panose="020F0502020204030204" pitchFamily="34" charset="0"/>
                <a:ea typeface="Times New Roman" panose="02020603050405020304" pitchFamily="18" charset="0"/>
              </a:rPr>
              <a:t>Reporting using the TCFD framework is required for many New Zealand companies, and the TCFD framework is aligned with reporting requirements for public sector agencies under the Zero Carbon Act. </a:t>
            </a:r>
          </a:p>
          <a:p>
            <a:br>
              <a:rPr lang="en-NZ" dirty="0">
                <a:effectLst/>
              </a:rPr>
            </a:br>
            <a:endParaRPr lang="en-US" dirty="0">
              <a:effectLst/>
              <a:latin typeface="Arial" panose="020B0604020202020204" pitchFamily="34" charset="0"/>
              <a:ea typeface="Times New Roman" panose="02020603050405020304" pitchFamily="18"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89E15F8-35C7-4F4C-986A-ED79DCE9C8EB}" type="slidenum">
              <a:rPr lang="en-US" smtClean="0"/>
              <a:t>23</a:t>
            </a:fld>
            <a:endParaRPr lang="en-US"/>
          </a:p>
        </p:txBody>
      </p:sp>
    </p:spTree>
    <p:extLst>
      <p:ext uri="{BB962C8B-B14F-4D97-AF65-F5344CB8AC3E}">
        <p14:creationId xmlns:p14="http://schemas.microsoft.com/office/powerpoint/2010/main" val="1464782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We believe we are planning adequately for resilience, route security and lifelines, but each and every time we are caught out.  Our planning scenarios are not extreme enough.  The link is direct between global warming and increased severe weather events, increased rainfall or drought, temperature and sea rise.</a:t>
            </a:r>
          </a:p>
          <a:p>
            <a:endParaRPr lang="en-NZ" dirty="0"/>
          </a:p>
          <a:p>
            <a:r>
              <a:rPr lang="en-NZ" dirty="0"/>
              <a:t>Importantly the resulting effect on people is as devastating as the effect on our infrastructure.  Repeated severe weather events and natural hazards takes a toll on everyone, the people who have lost their lives and homes and livelihood and those who are responsible for response and recovery and those people that support them.  The entire nation is affected and that to me provides a very compelling WHY.</a:t>
            </a:r>
            <a:endParaRPr lang="en-US" dirty="0"/>
          </a:p>
        </p:txBody>
      </p:sp>
      <p:sp>
        <p:nvSpPr>
          <p:cNvPr id="4" name="Slide Number Placeholder 3"/>
          <p:cNvSpPr>
            <a:spLocks noGrp="1"/>
          </p:cNvSpPr>
          <p:nvPr>
            <p:ph type="sldNum" sz="quarter" idx="5"/>
          </p:nvPr>
        </p:nvSpPr>
        <p:spPr/>
        <p:txBody>
          <a:bodyPr/>
          <a:lstStyle/>
          <a:p>
            <a:fld id="{48D7D4DC-F03A-804D-A6A3-CCE7CA418031}" type="slidenum">
              <a:rPr lang="en-US" smtClean="0"/>
              <a:t>24</a:t>
            </a:fld>
            <a:endParaRPr lang="en-US"/>
          </a:p>
        </p:txBody>
      </p:sp>
    </p:spTree>
    <p:extLst>
      <p:ext uri="{BB962C8B-B14F-4D97-AF65-F5344CB8AC3E}">
        <p14:creationId xmlns:p14="http://schemas.microsoft.com/office/powerpoint/2010/main" val="5222546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NZ" dirty="0"/>
              <a:t>The small community of Wairoa February 2023</a:t>
            </a:r>
          </a:p>
        </p:txBody>
      </p:sp>
      <p:sp>
        <p:nvSpPr>
          <p:cNvPr id="4" name="Slide Number Placeholder 3"/>
          <p:cNvSpPr>
            <a:spLocks noGrp="1"/>
          </p:cNvSpPr>
          <p:nvPr>
            <p:ph type="sldNum" sz="quarter" idx="5"/>
          </p:nvPr>
        </p:nvSpPr>
        <p:spPr/>
        <p:txBody>
          <a:bodyPr/>
          <a:lstStyle/>
          <a:p>
            <a:fld id="{64CA4356-421D-4949-9BC2-219FF93306B1}" type="slidenum">
              <a:rPr lang="en-US" smtClean="0"/>
              <a:t>25</a:t>
            </a:fld>
            <a:endParaRPr lang="en-US"/>
          </a:p>
        </p:txBody>
      </p:sp>
    </p:spTree>
    <p:extLst>
      <p:ext uri="{BB962C8B-B14F-4D97-AF65-F5344CB8AC3E}">
        <p14:creationId xmlns:p14="http://schemas.microsoft.com/office/powerpoint/2010/main" val="210736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NZ" b="1" i="0" dirty="0">
                <a:solidFill>
                  <a:srgbClr val="003D59"/>
                </a:solidFill>
                <a:effectLst/>
                <a:latin typeface="Stabil-grotesk"/>
              </a:rPr>
              <a:t>Let us examine how Climate change affects Māori</a:t>
            </a:r>
          </a:p>
          <a:p>
            <a:pPr algn="l"/>
            <a:r>
              <a:rPr lang="en-NZ" b="0" i="0" dirty="0">
                <a:solidFill>
                  <a:srgbClr val="003D59"/>
                </a:solidFill>
                <a:effectLst/>
                <a:latin typeface="Stabil-grotesk"/>
              </a:rPr>
              <a:t>Because of their close relationship with the environment and its resources, </a:t>
            </a:r>
            <a:r>
              <a:rPr lang="en-NZ" b="0" i="0" dirty="0" err="1">
                <a:solidFill>
                  <a:srgbClr val="003D59"/>
                </a:solidFill>
                <a:effectLst/>
                <a:latin typeface="Stabil-grotesk"/>
              </a:rPr>
              <a:t>Māori</a:t>
            </a:r>
            <a:r>
              <a:rPr lang="en-NZ" b="0" i="0" dirty="0">
                <a:solidFill>
                  <a:srgbClr val="003D59"/>
                </a:solidFill>
                <a:effectLst/>
                <a:latin typeface="Stabil-grotesk"/>
              </a:rPr>
              <a:t> people are among the first to be directly affected by climate change.</a:t>
            </a:r>
          </a:p>
          <a:p>
            <a:pPr algn="l"/>
            <a:r>
              <a:rPr lang="en-NZ" b="0" i="0" dirty="0" err="1">
                <a:solidFill>
                  <a:srgbClr val="003D59"/>
                </a:solidFill>
                <a:effectLst/>
                <a:latin typeface="Stabil-grotesk"/>
              </a:rPr>
              <a:t>Māori</a:t>
            </a:r>
            <a:r>
              <a:rPr lang="en-NZ" b="0" i="0" dirty="0">
                <a:solidFill>
                  <a:srgbClr val="003D59"/>
                </a:solidFill>
                <a:effectLst/>
                <a:latin typeface="Stabil-grotesk"/>
              </a:rPr>
              <a:t> face the loss of important cultural sites and taonga species. These changes would impact the spiritual, physical, intellectual and social values that are integral to the health and wellbeing of </a:t>
            </a:r>
            <a:r>
              <a:rPr lang="en-NZ" b="0" i="0" dirty="0" err="1">
                <a:solidFill>
                  <a:srgbClr val="003D59"/>
                </a:solidFill>
                <a:effectLst/>
                <a:latin typeface="Stabil-grotesk"/>
              </a:rPr>
              <a:t>Māori</a:t>
            </a:r>
            <a:r>
              <a:rPr lang="en-NZ" b="0" i="0" dirty="0">
                <a:solidFill>
                  <a:srgbClr val="003D59"/>
                </a:solidFill>
                <a:effectLst/>
                <a:latin typeface="Stabil-grotesk"/>
              </a:rPr>
              <a:t> identity.</a:t>
            </a:r>
          </a:p>
          <a:p>
            <a:pPr algn="l"/>
            <a:endParaRPr lang="en-NZ" b="0" i="0" dirty="0">
              <a:solidFill>
                <a:srgbClr val="003D59"/>
              </a:solidFill>
              <a:effectLst/>
              <a:latin typeface="Stabil-grotesk"/>
            </a:endParaRPr>
          </a:p>
          <a:p>
            <a:pPr algn="l"/>
            <a:r>
              <a:rPr lang="en-NZ" b="0" i="0" dirty="0">
                <a:solidFill>
                  <a:srgbClr val="003D59"/>
                </a:solidFill>
                <a:effectLst/>
                <a:latin typeface="Stabil-grotesk"/>
              </a:rPr>
              <a:t>e whenua (land), </a:t>
            </a:r>
            <a:r>
              <a:rPr lang="en-NZ" b="0" i="0" dirty="0" err="1">
                <a:solidFill>
                  <a:srgbClr val="003D59"/>
                </a:solidFill>
                <a:effectLst/>
                <a:latin typeface="Stabil-grotesk"/>
              </a:rPr>
              <a:t>te</a:t>
            </a:r>
            <a:r>
              <a:rPr lang="en-NZ" b="0" i="0" dirty="0">
                <a:solidFill>
                  <a:srgbClr val="003D59"/>
                </a:solidFill>
                <a:effectLst/>
                <a:latin typeface="Stabil-grotesk"/>
              </a:rPr>
              <a:t> </a:t>
            </a:r>
            <a:r>
              <a:rPr lang="en-NZ" b="0" i="0" dirty="0" err="1">
                <a:solidFill>
                  <a:srgbClr val="003D59"/>
                </a:solidFill>
                <a:effectLst/>
                <a:latin typeface="Stabil-grotesk"/>
              </a:rPr>
              <a:t>wai</a:t>
            </a:r>
            <a:r>
              <a:rPr lang="en-NZ" b="0" i="0" dirty="0">
                <a:solidFill>
                  <a:srgbClr val="003D59"/>
                </a:solidFill>
                <a:effectLst/>
                <a:latin typeface="Stabil-grotesk"/>
              </a:rPr>
              <a:t> (water), and taonga (treasured) species are being affected by climate change, which threatens traditional practices connected to Māori identity and wellbeing.</a:t>
            </a:r>
          </a:p>
          <a:p>
            <a:pPr algn="l"/>
            <a:endParaRPr lang="en-NZ" b="0" i="0" dirty="0">
              <a:solidFill>
                <a:srgbClr val="003D59"/>
              </a:solidFill>
              <a:effectLst/>
              <a:latin typeface="Stabil-grotesk"/>
            </a:endParaRPr>
          </a:p>
          <a:p>
            <a:pPr algn="l"/>
            <a:r>
              <a:rPr lang="en-NZ" b="1" i="0" dirty="0">
                <a:solidFill>
                  <a:srgbClr val="003D59"/>
                </a:solidFill>
                <a:effectLst/>
                <a:latin typeface="Stabil-grotesk"/>
              </a:rPr>
              <a:t>Culturally significant places are at risk</a:t>
            </a:r>
          </a:p>
          <a:p>
            <a:pPr algn="l"/>
            <a:r>
              <a:rPr lang="en-NZ" b="0" i="0" dirty="0">
                <a:solidFill>
                  <a:srgbClr val="003D59"/>
                </a:solidFill>
                <a:effectLst/>
                <a:latin typeface="Stabil-grotesk"/>
              </a:rPr>
              <a:t>Numerous </a:t>
            </a:r>
            <a:r>
              <a:rPr lang="en-NZ" b="0" i="0" dirty="0" err="1">
                <a:solidFill>
                  <a:srgbClr val="003D59"/>
                </a:solidFill>
                <a:effectLst/>
                <a:latin typeface="Stabil-grotesk"/>
              </a:rPr>
              <a:t>Māori</a:t>
            </a:r>
            <a:r>
              <a:rPr lang="en-NZ" b="0" i="0" dirty="0">
                <a:solidFill>
                  <a:srgbClr val="003D59"/>
                </a:solidFill>
                <a:effectLst/>
                <a:latin typeface="Stabil-grotesk"/>
              </a:rPr>
              <a:t> cultural heritage sites – such as marae (meeting places) and </a:t>
            </a:r>
            <a:r>
              <a:rPr lang="en-NZ" b="0" i="0" dirty="0" err="1">
                <a:solidFill>
                  <a:srgbClr val="003D59"/>
                </a:solidFill>
                <a:effectLst/>
                <a:latin typeface="Stabil-grotesk"/>
              </a:rPr>
              <a:t>urupa</a:t>
            </a:r>
            <a:r>
              <a:rPr lang="en-NZ" b="0" i="0" dirty="0">
                <a:solidFill>
                  <a:srgbClr val="003D59"/>
                </a:solidFill>
                <a:effectLst/>
                <a:latin typeface="Stabil-grotesk"/>
              </a:rPr>
              <a:t>̄ (burial grounds) – are situated in coastal low-lying areas.</a:t>
            </a:r>
          </a:p>
          <a:p>
            <a:pPr algn="l"/>
            <a:r>
              <a:rPr lang="en-NZ" b="0" i="0" dirty="0">
                <a:solidFill>
                  <a:srgbClr val="003D59"/>
                </a:solidFill>
                <a:effectLst/>
                <a:latin typeface="Stabil-grotesk"/>
              </a:rPr>
              <a:t>These places are deeply connected with </a:t>
            </a:r>
            <a:r>
              <a:rPr lang="en-NZ" b="0" i="0" dirty="0" err="1">
                <a:solidFill>
                  <a:srgbClr val="003D59"/>
                </a:solidFill>
                <a:effectLst/>
                <a:latin typeface="Stabil-grotesk"/>
              </a:rPr>
              <a:t>Māori</a:t>
            </a:r>
            <a:r>
              <a:rPr lang="en-NZ" b="0" i="0" dirty="0">
                <a:solidFill>
                  <a:srgbClr val="003D59"/>
                </a:solidFill>
                <a:effectLst/>
                <a:latin typeface="Stabil-grotesk"/>
              </a:rPr>
              <a:t> identity and are especially exposed to impacts from climate change because of their location.</a:t>
            </a:r>
          </a:p>
          <a:p>
            <a:pPr algn="l"/>
            <a:r>
              <a:rPr lang="en-NZ" b="0" i="0" dirty="0">
                <a:solidFill>
                  <a:srgbClr val="003D59"/>
                </a:solidFill>
                <a:effectLst/>
                <a:latin typeface="Stabil-grotesk"/>
              </a:rPr>
              <a:t>Hundreds of coastal </a:t>
            </a:r>
            <a:r>
              <a:rPr lang="en-NZ" b="0" i="0" dirty="0" err="1">
                <a:solidFill>
                  <a:srgbClr val="003D59"/>
                </a:solidFill>
                <a:effectLst/>
                <a:latin typeface="Stabil-grotesk"/>
              </a:rPr>
              <a:t>urupa</a:t>
            </a:r>
            <a:r>
              <a:rPr lang="en-NZ" b="0" i="0" dirty="0">
                <a:solidFill>
                  <a:srgbClr val="003D59"/>
                </a:solidFill>
                <a:effectLst/>
                <a:latin typeface="Stabil-grotesk"/>
              </a:rPr>
              <a:t>̄ across the country are threatened by rising seas and more severe storms.</a:t>
            </a:r>
          </a:p>
          <a:p>
            <a:pPr algn="l"/>
            <a:endParaRPr lang="en-NZ" b="1" i="0" dirty="0">
              <a:solidFill>
                <a:srgbClr val="003D59"/>
              </a:solidFill>
              <a:effectLst/>
              <a:latin typeface="Stabil-grotesk"/>
            </a:endParaRPr>
          </a:p>
          <a:p>
            <a:pPr algn="l"/>
            <a:r>
              <a:rPr lang="en-NZ" b="1" i="0" dirty="0">
                <a:solidFill>
                  <a:srgbClr val="003D59"/>
                </a:solidFill>
                <a:effectLst/>
                <a:latin typeface="Stabil-grotesk"/>
              </a:rPr>
              <a:t>The loss of taonga (treasured) species</a:t>
            </a:r>
            <a:endParaRPr lang="en-NZ" b="0" i="0" dirty="0">
              <a:solidFill>
                <a:srgbClr val="003D59"/>
              </a:solidFill>
              <a:effectLst/>
              <a:latin typeface="Stabil-grotesk"/>
            </a:endParaRPr>
          </a:p>
          <a:p>
            <a:pPr algn="l"/>
            <a:r>
              <a:rPr lang="en-NZ" b="0" i="0" dirty="0">
                <a:solidFill>
                  <a:srgbClr val="003D59"/>
                </a:solidFill>
                <a:effectLst/>
                <a:latin typeface="Stabil-grotesk"/>
              </a:rPr>
              <a:t>Taonga species such as tuna (eels), </a:t>
            </a:r>
            <a:r>
              <a:rPr lang="en-NZ" b="0" i="0" dirty="0" err="1">
                <a:solidFill>
                  <a:srgbClr val="003D59"/>
                </a:solidFill>
                <a:effectLst/>
                <a:latin typeface="Stabil-grotesk"/>
              </a:rPr>
              <a:t>kōura</a:t>
            </a:r>
            <a:r>
              <a:rPr lang="en-NZ" b="0" i="0" dirty="0">
                <a:solidFill>
                  <a:srgbClr val="003D59"/>
                </a:solidFill>
                <a:effectLst/>
                <a:latin typeface="Stabil-grotesk"/>
              </a:rPr>
              <a:t> (crayfish) and </a:t>
            </a:r>
            <a:r>
              <a:rPr lang="en-NZ" b="0" i="0" dirty="0" err="1">
                <a:solidFill>
                  <a:srgbClr val="003D59"/>
                </a:solidFill>
                <a:effectLst/>
                <a:latin typeface="Stabil-grotesk"/>
              </a:rPr>
              <a:t>kākahi</a:t>
            </a:r>
            <a:r>
              <a:rPr lang="en-NZ" b="0" i="0" dirty="0">
                <a:solidFill>
                  <a:srgbClr val="003D59"/>
                </a:solidFill>
                <a:effectLst/>
                <a:latin typeface="Stabil-grotesk"/>
              </a:rPr>
              <a:t> (mussels) are central to the identity and wellbeing of many </a:t>
            </a:r>
            <a:r>
              <a:rPr lang="en-NZ" b="0" i="0" dirty="0" err="1">
                <a:solidFill>
                  <a:srgbClr val="003D59"/>
                </a:solidFill>
                <a:effectLst/>
                <a:latin typeface="Stabil-grotesk"/>
              </a:rPr>
              <a:t>Māori</a:t>
            </a:r>
            <a:r>
              <a:rPr lang="en-NZ" b="0" i="0" dirty="0">
                <a:solidFill>
                  <a:srgbClr val="003D59"/>
                </a:solidFill>
                <a:effectLst/>
                <a:latin typeface="Stabil-grotesk"/>
              </a:rPr>
              <a:t>.</a:t>
            </a:r>
          </a:p>
          <a:p>
            <a:pPr algn="l"/>
            <a:r>
              <a:rPr lang="en-NZ" b="0" i="0" dirty="0">
                <a:solidFill>
                  <a:srgbClr val="003D59"/>
                </a:solidFill>
                <a:effectLst/>
                <a:latin typeface="Stabil-grotesk"/>
              </a:rPr>
              <a:t>For generations these species have been the source of physical and spiritual sustenance for </a:t>
            </a:r>
            <a:r>
              <a:rPr lang="en-NZ" b="0" i="0" dirty="0" err="1">
                <a:solidFill>
                  <a:srgbClr val="003D59"/>
                </a:solidFill>
                <a:effectLst/>
                <a:latin typeface="Stabil-grotesk"/>
              </a:rPr>
              <a:t>whānau</a:t>
            </a:r>
            <a:r>
              <a:rPr lang="en-NZ" b="0" i="0" dirty="0">
                <a:solidFill>
                  <a:srgbClr val="003D59"/>
                </a:solidFill>
                <a:effectLst/>
                <a:latin typeface="Stabil-grotesk"/>
              </a:rPr>
              <a:t>, </a:t>
            </a:r>
            <a:r>
              <a:rPr lang="en-NZ" b="0" i="0" dirty="0" err="1">
                <a:solidFill>
                  <a:srgbClr val="003D59"/>
                </a:solidFill>
                <a:effectLst/>
                <a:latin typeface="Stabil-grotesk"/>
              </a:rPr>
              <a:t>hapu</a:t>
            </a:r>
            <a:r>
              <a:rPr lang="en-NZ" b="0" i="0" dirty="0">
                <a:solidFill>
                  <a:srgbClr val="003D59"/>
                </a:solidFill>
                <a:effectLst/>
                <a:latin typeface="Stabil-grotesk"/>
              </a:rPr>
              <a:t>̄, and iwi and have helped transfer customary practices and knowledge from one generation to the next.</a:t>
            </a:r>
          </a:p>
          <a:p>
            <a:pPr algn="l"/>
            <a:r>
              <a:rPr lang="en-NZ" b="0" i="0" dirty="0">
                <a:solidFill>
                  <a:srgbClr val="003D59"/>
                </a:solidFill>
                <a:effectLst/>
                <a:latin typeface="Stabil-grotesk"/>
              </a:rPr>
              <a:t>Climate change is affecting our environment and the species that live here - many taonga species face extinction if things don't change.</a:t>
            </a:r>
          </a:p>
          <a:p>
            <a:pPr algn="l"/>
            <a:endParaRPr lang="en-NZ" b="1" i="0" dirty="0">
              <a:solidFill>
                <a:srgbClr val="003D59"/>
              </a:solidFill>
              <a:effectLst/>
              <a:latin typeface="Stabil-grotesk"/>
            </a:endParaRPr>
          </a:p>
          <a:p>
            <a:pPr algn="l"/>
            <a:r>
              <a:rPr lang="en-NZ" b="1" i="0" dirty="0">
                <a:solidFill>
                  <a:srgbClr val="003D59"/>
                </a:solidFill>
                <a:effectLst/>
                <a:latin typeface="Stabil-grotesk"/>
              </a:rPr>
              <a:t>The timing of </a:t>
            </a:r>
            <a:r>
              <a:rPr lang="en-NZ" b="1" i="0" dirty="0" err="1">
                <a:solidFill>
                  <a:srgbClr val="003D59"/>
                </a:solidFill>
                <a:effectLst/>
                <a:latin typeface="Stabil-grotesk"/>
              </a:rPr>
              <a:t>tohu</a:t>
            </a:r>
            <a:r>
              <a:rPr lang="en-NZ" b="1" i="0" dirty="0">
                <a:solidFill>
                  <a:srgbClr val="003D59"/>
                </a:solidFill>
                <a:effectLst/>
                <a:latin typeface="Stabil-grotesk"/>
              </a:rPr>
              <a:t> (environmental indicators) is changing</a:t>
            </a:r>
          </a:p>
          <a:p>
            <a:pPr algn="l"/>
            <a:r>
              <a:rPr lang="en-NZ" b="0" i="0" dirty="0">
                <a:solidFill>
                  <a:srgbClr val="003D59"/>
                </a:solidFill>
                <a:effectLst/>
                <a:latin typeface="Stabil-grotesk"/>
              </a:rPr>
              <a:t>Alongside the loss of taonga species, climate change is also shifting </a:t>
            </a:r>
            <a:r>
              <a:rPr lang="en-NZ" b="0" i="0" dirty="0" err="1">
                <a:solidFill>
                  <a:srgbClr val="003D59"/>
                </a:solidFill>
                <a:effectLst/>
                <a:latin typeface="Stabil-grotesk"/>
              </a:rPr>
              <a:t>tohu</a:t>
            </a:r>
            <a:r>
              <a:rPr lang="en-NZ" b="0" i="0" dirty="0">
                <a:solidFill>
                  <a:srgbClr val="003D59"/>
                </a:solidFill>
                <a:effectLst/>
                <a:latin typeface="Stabil-grotesk"/>
              </a:rPr>
              <a:t> (environmental indicators) that </a:t>
            </a:r>
            <a:r>
              <a:rPr lang="en-NZ" b="0" i="0" dirty="0" err="1">
                <a:solidFill>
                  <a:srgbClr val="003D59"/>
                </a:solidFill>
                <a:effectLst/>
                <a:latin typeface="Stabil-grotesk"/>
              </a:rPr>
              <a:t>Māori</a:t>
            </a:r>
            <a:r>
              <a:rPr lang="en-NZ" b="0" i="0" dirty="0">
                <a:solidFill>
                  <a:srgbClr val="003D59"/>
                </a:solidFill>
                <a:effectLst/>
                <a:latin typeface="Stabil-grotesk"/>
              </a:rPr>
              <a:t> have observed and relied on for generations.                                       </a:t>
            </a:r>
          </a:p>
          <a:p>
            <a:pPr algn="l"/>
            <a:r>
              <a:rPr lang="en-NZ" b="1" i="0" dirty="0">
                <a:solidFill>
                  <a:srgbClr val="003D59"/>
                </a:solidFill>
                <a:effectLst/>
                <a:latin typeface="Stabil-grotesk"/>
              </a:rPr>
              <a:t>In the far north of the North Island one fisher noted, “I realised about two years ago things are changing. Things [plants] are blooming out of season. Fishing is all out of kilter. Mullet never came till winter and now you’ve got mullet coming any old time, sort of thing. It’s really changed.” (Te </a:t>
            </a:r>
            <a:r>
              <a:rPr lang="en-NZ" b="1" i="0" dirty="0" err="1">
                <a:solidFill>
                  <a:srgbClr val="003D59"/>
                </a:solidFill>
                <a:effectLst/>
                <a:latin typeface="Stabil-grotesk"/>
              </a:rPr>
              <a:t>Hiku</a:t>
            </a:r>
            <a:r>
              <a:rPr lang="en-NZ" b="1" i="0" dirty="0">
                <a:solidFill>
                  <a:srgbClr val="003D59"/>
                </a:solidFill>
                <a:effectLst/>
                <a:latin typeface="Stabil-grotesk"/>
              </a:rPr>
              <a:t> o </a:t>
            </a:r>
            <a:r>
              <a:rPr lang="en-NZ" b="1" i="0" dirty="0" err="1">
                <a:solidFill>
                  <a:srgbClr val="003D59"/>
                </a:solidFill>
                <a:effectLst/>
                <a:latin typeface="Stabil-grotesk"/>
              </a:rPr>
              <a:t>te</a:t>
            </a:r>
            <a:r>
              <a:rPr lang="en-NZ" b="1" i="0" dirty="0">
                <a:solidFill>
                  <a:srgbClr val="003D59"/>
                </a:solidFill>
                <a:effectLst/>
                <a:latin typeface="Stabil-grotesk"/>
              </a:rPr>
              <a:t> </a:t>
            </a:r>
            <a:r>
              <a:rPr lang="en-NZ" b="1" i="0" dirty="0" err="1">
                <a:solidFill>
                  <a:srgbClr val="003D59"/>
                </a:solidFill>
                <a:effectLst/>
                <a:latin typeface="Stabil-grotesk"/>
              </a:rPr>
              <a:t>Ika</a:t>
            </a:r>
            <a:r>
              <a:rPr lang="en-NZ" b="1" i="0" dirty="0">
                <a:solidFill>
                  <a:srgbClr val="003D59"/>
                </a:solidFill>
                <a:effectLst/>
                <a:latin typeface="Stabil-grotesk"/>
              </a:rPr>
              <a:t> Development Trust, 2018).</a:t>
            </a:r>
          </a:p>
          <a:p>
            <a:pPr algn="l"/>
            <a:endParaRPr lang="en-NZ" b="1" i="0" dirty="0">
              <a:solidFill>
                <a:srgbClr val="003D59"/>
              </a:solidFill>
              <a:effectLst/>
              <a:latin typeface="Stabil-grotesk"/>
            </a:endParaRPr>
          </a:p>
          <a:p>
            <a:pPr algn="l"/>
            <a:r>
              <a:rPr lang="en-NZ" b="1" i="0" dirty="0" err="1">
                <a:solidFill>
                  <a:srgbClr val="003D59"/>
                </a:solidFill>
                <a:effectLst/>
                <a:latin typeface="Stabil-grotesk"/>
              </a:rPr>
              <a:t>Mātauranga</a:t>
            </a:r>
            <a:r>
              <a:rPr lang="en-NZ" b="1" i="0" dirty="0">
                <a:solidFill>
                  <a:srgbClr val="003D59"/>
                </a:solidFill>
                <a:effectLst/>
                <a:latin typeface="Stabil-grotesk"/>
              </a:rPr>
              <a:t> </a:t>
            </a:r>
            <a:r>
              <a:rPr lang="en-NZ" b="1" i="0" dirty="0" err="1">
                <a:solidFill>
                  <a:srgbClr val="003D59"/>
                </a:solidFill>
                <a:effectLst/>
                <a:latin typeface="Stabil-grotesk"/>
              </a:rPr>
              <a:t>Māori</a:t>
            </a:r>
            <a:r>
              <a:rPr lang="en-NZ" b="1" i="0" dirty="0">
                <a:solidFill>
                  <a:srgbClr val="003D59"/>
                </a:solidFill>
                <a:effectLst/>
                <a:latin typeface="Stabil-grotesk"/>
              </a:rPr>
              <a:t> (knowledge) may not be passed onto future generations</a:t>
            </a:r>
          </a:p>
          <a:p>
            <a:pPr algn="l"/>
            <a:r>
              <a:rPr lang="en-NZ" b="0" i="0" dirty="0" err="1">
                <a:solidFill>
                  <a:srgbClr val="003D59"/>
                </a:solidFill>
                <a:effectLst/>
                <a:latin typeface="Stabil-grotesk"/>
              </a:rPr>
              <a:t>Mātauranga</a:t>
            </a:r>
            <a:r>
              <a:rPr lang="en-NZ" b="0" i="0" dirty="0">
                <a:solidFill>
                  <a:srgbClr val="003D59"/>
                </a:solidFill>
                <a:effectLst/>
                <a:latin typeface="Stabil-grotesk"/>
              </a:rPr>
              <a:t> </a:t>
            </a:r>
            <a:r>
              <a:rPr lang="en-NZ" b="0" i="0" dirty="0" err="1">
                <a:solidFill>
                  <a:srgbClr val="003D59"/>
                </a:solidFill>
                <a:effectLst/>
                <a:latin typeface="Stabil-grotesk"/>
              </a:rPr>
              <a:t>Māori</a:t>
            </a:r>
            <a:r>
              <a:rPr lang="en-NZ" b="0" i="0" dirty="0">
                <a:solidFill>
                  <a:srgbClr val="003D59"/>
                </a:solidFill>
                <a:effectLst/>
                <a:latin typeface="Stabil-grotesk"/>
              </a:rPr>
              <a:t> is knowledge in its broadest sense. It is part of </a:t>
            </a:r>
            <a:r>
              <a:rPr lang="en-NZ" b="0" i="0" dirty="0" err="1">
                <a:solidFill>
                  <a:srgbClr val="003D59"/>
                </a:solidFill>
                <a:effectLst/>
                <a:latin typeface="Stabil-grotesk"/>
              </a:rPr>
              <a:t>Māori</a:t>
            </a:r>
            <a:r>
              <a:rPr lang="en-NZ" b="0" i="0" dirty="0">
                <a:solidFill>
                  <a:srgbClr val="003D59"/>
                </a:solidFill>
                <a:effectLst/>
                <a:latin typeface="Stabil-grotesk"/>
              </a:rPr>
              <a:t> culture, linked to </a:t>
            </a:r>
            <a:r>
              <a:rPr lang="en-NZ" b="0" i="0" dirty="0" err="1">
                <a:solidFill>
                  <a:srgbClr val="003D59"/>
                </a:solidFill>
                <a:effectLst/>
                <a:latin typeface="Stabil-grotesk"/>
              </a:rPr>
              <a:t>Māori</a:t>
            </a:r>
            <a:r>
              <a:rPr lang="en-NZ" b="0" i="0" dirty="0">
                <a:solidFill>
                  <a:srgbClr val="003D59"/>
                </a:solidFill>
                <a:effectLst/>
                <a:latin typeface="Stabil-grotesk"/>
              </a:rPr>
              <a:t> identity and is considered by some as a unique part of the identity of all New Zealanders.</a:t>
            </a:r>
          </a:p>
          <a:p>
            <a:pPr algn="l"/>
            <a:r>
              <a:rPr lang="en-NZ" b="0" i="0" dirty="0">
                <a:solidFill>
                  <a:srgbClr val="003D59"/>
                </a:solidFill>
                <a:effectLst/>
                <a:latin typeface="Stabil-grotesk"/>
              </a:rPr>
              <a:t>Climate change can contribute to degradation in the mauri (life force) of ecosystems and taonga species and jeopardise the </a:t>
            </a:r>
            <a:r>
              <a:rPr lang="en-NZ" b="0" i="0" dirty="0" err="1">
                <a:solidFill>
                  <a:srgbClr val="003D59"/>
                </a:solidFill>
                <a:effectLst/>
                <a:latin typeface="Stabil-grotesk"/>
              </a:rPr>
              <a:t>mātauranga</a:t>
            </a:r>
            <a:r>
              <a:rPr lang="en-NZ" b="0" i="0" dirty="0">
                <a:solidFill>
                  <a:srgbClr val="003D59"/>
                </a:solidFill>
                <a:effectLst/>
                <a:latin typeface="Stabil-grotesk"/>
              </a:rPr>
              <a:t> associated with them. When a taonga species is lost the whakapapa (lineage or ties) between iwi, </a:t>
            </a:r>
            <a:r>
              <a:rPr lang="en-NZ" b="0" i="0" dirty="0" err="1">
                <a:solidFill>
                  <a:srgbClr val="003D59"/>
                </a:solidFill>
                <a:effectLst/>
                <a:latin typeface="Stabil-grotesk"/>
              </a:rPr>
              <a:t>hapu</a:t>
            </a:r>
            <a:r>
              <a:rPr lang="en-NZ" b="0" i="0" dirty="0">
                <a:solidFill>
                  <a:srgbClr val="003D59"/>
                </a:solidFill>
                <a:effectLst/>
                <a:latin typeface="Stabil-grotesk"/>
              </a:rPr>
              <a:t>̄, whenua (land) and taonga is severed.</a:t>
            </a:r>
          </a:p>
          <a:p>
            <a:pPr algn="l"/>
            <a:r>
              <a:rPr lang="en-NZ" b="0" i="0" dirty="0">
                <a:solidFill>
                  <a:srgbClr val="003D59"/>
                </a:solidFill>
                <a:effectLst/>
                <a:latin typeface="Stabil-grotesk"/>
              </a:rPr>
              <a:t>The ability of </a:t>
            </a:r>
            <a:r>
              <a:rPr lang="en-NZ" b="0" i="0" dirty="0" err="1">
                <a:solidFill>
                  <a:srgbClr val="003D59"/>
                </a:solidFill>
                <a:effectLst/>
                <a:latin typeface="Stabil-grotesk"/>
              </a:rPr>
              <a:t>tangata</a:t>
            </a:r>
            <a:r>
              <a:rPr lang="en-NZ" b="0" i="0" dirty="0">
                <a:solidFill>
                  <a:srgbClr val="003D59"/>
                </a:solidFill>
                <a:effectLst/>
                <a:latin typeface="Stabil-grotesk"/>
              </a:rPr>
              <a:t> whenua to act as kaitiaki (guardians) over the taonga and engage in </a:t>
            </a:r>
            <a:r>
              <a:rPr lang="en-NZ" b="0" i="0" dirty="0" err="1">
                <a:solidFill>
                  <a:srgbClr val="003D59"/>
                </a:solidFill>
                <a:effectLst/>
                <a:latin typeface="Stabil-grotesk"/>
              </a:rPr>
              <a:t>mahinga</a:t>
            </a:r>
            <a:r>
              <a:rPr lang="en-NZ" b="0" i="0" dirty="0">
                <a:solidFill>
                  <a:srgbClr val="003D59"/>
                </a:solidFill>
                <a:effectLst/>
                <a:latin typeface="Stabil-grotesk"/>
              </a:rPr>
              <a:t> kai practices within their </a:t>
            </a:r>
            <a:r>
              <a:rPr lang="en-NZ" b="0" i="0" dirty="0" err="1">
                <a:solidFill>
                  <a:srgbClr val="003D59"/>
                </a:solidFill>
                <a:effectLst/>
                <a:latin typeface="Stabil-grotesk"/>
              </a:rPr>
              <a:t>rohe</a:t>
            </a:r>
            <a:r>
              <a:rPr lang="en-NZ" b="0" i="0" dirty="0">
                <a:solidFill>
                  <a:srgbClr val="003D59"/>
                </a:solidFill>
                <a:effectLst/>
                <a:latin typeface="Stabil-grotesk"/>
              </a:rPr>
              <a:t> (region) can also be degraded. Te </a:t>
            </a:r>
            <a:r>
              <a:rPr lang="en-NZ" b="0" i="0" dirty="0" err="1">
                <a:solidFill>
                  <a:srgbClr val="003D59"/>
                </a:solidFill>
                <a:effectLst/>
                <a:latin typeface="Stabil-grotesk"/>
              </a:rPr>
              <a:t>reo</a:t>
            </a:r>
            <a:r>
              <a:rPr lang="en-NZ" b="0" i="0" dirty="0">
                <a:solidFill>
                  <a:srgbClr val="003D59"/>
                </a:solidFill>
                <a:effectLst/>
                <a:latin typeface="Stabil-grotesk"/>
              </a:rPr>
              <a:t> me </a:t>
            </a:r>
            <a:r>
              <a:rPr lang="en-NZ" b="0" i="0" dirty="0" err="1">
                <a:solidFill>
                  <a:srgbClr val="003D59"/>
                </a:solidFill>
                <a:effectLst/>
                <a:latin typeface="Stabil-grotesk"/>
              </a:rPr>
              <a:t>nga</a:t>
            </a:r>
            <a:r>
              <a:rPr lang="en-NZ" b="0" i="0" dirty="0">
                <a:solidFill>
                  <a:srgbClr val="003D59"/>
                </a:solidFill>
                <a:effectLst/>
                <a:latin typeface="Stabil-grotesk"/>
              </a:rPr>
              <a:t>̄ tikanga (language and customs) and interactions between generations to share the </a:t>
            </a:r>
            <a:r>
              <a:rPr lang="en-NZ" b="0" i="0" dirty="0" err="1">
                <a:solidFill>
                  <a:srgbClr val="003D59"/>
                </a:solidFill>
                <a:effectLst/>
                <a:latin typeface="Stabil-grotesk"/>
              </a:rPr>
              <a:t>mātauranga</a:t>
            </a:r>
            <a:r>
              <a:rPr lang="en-NZ" b="0" i="0" dirty="0">
                <a:solidFill>
                  <a:srgbClr val="003D59"/>
                </a:solidFill>
                <a:effectLst/>
                <a:latin typeface="Stabil-grotesk"/>
              </a:rPr>
              <a:t> can also be reduced.</a:t>
            </a:r>
          </a:p>
          <a:p>
            <a:pPr algn="l"/>
            <a:endParaRPr lang="en-NZ" b="1" i="0" dirty="0">
              <a:solidFill>
                <a:srgbClr val="003D59"/>
              </a:solidFill>
              <a:effectLst/>
              <a:latin typeface="Stabil-grotesk"/>
            </a:endParaRPr>
          </a:p>
          <a:p>
            <a:pPr algn="l"/>
            <a:r>
              <a:rPr lang="en-NZ" b="1" i="0" dirty="0">
                <a:solidFill>
                  <a:srgbClr val="003D59"/>
                </a:solidFill>
                <a:effectLst/>
                <a:latin typeface="Stabil-grotesk"/>
              </a:rPr>
              <a:t>Ability to </a:t>
            </a:r>
            <a:r>
              <a:rPr lang="en-NZ" b="1" i="0" dirty="0" err="1">
                <a:solidFill>
                  <a:srgbClr val="003D59"/>
                </a:solidFill>
                <a:effectLst/>
                <a:latin typeface="Stabil-grotesk"/>
              </a:rPr>
              <a:t>manaaki</a:t>
            </a:r>
            <a:r>
              <a:rPr lang="en-NZ" b="1" i="0" dirty="0">
                <a:solidFill>
                  <a:srgbClr val="003D59"/>
                </a:solidFill>
                <a:effectLst/>
                <a:latin typeface="Stabil-grotesk"/>
              </a:rPr>
              <a:t> (hospitality) is threatened</a:t>
            </a:r>
          </a:p>
          <a:p>
            <a:pPr algn="l"/>
            <a:r>
              <a:rPr lang="en-NZ" b="0" i="0" dirty="0" err="1">
                <a:solidFill>
                  <a:srgbClr val="003D59"/>
                </a:solidFill>
                <a:effectLst/>
                <a:latin typeface="Stabil-grotesk"/>
              </a:rPr>
              <a:t>Manaakitanga</a:t>
            </a:r>
            <a:r>
              <a:rPr lang="en-NZ" b="0" i="0" dirty="0">
                <a:solidFill>
                  <a:srgbClr val="003D59"/>
                </a:solidFill>
                <a:effectLst/>
                <a:latin typeface="Stabil-grotesk"/>
              </a:rPr>
              <a:t> describes the responsibility of a host to care for </a:t>
            </a:r>
            <a:r>
              <a:rPr lang="en-NZ" b="0" i="0" dirty="0" err="1">
                <a:solidFill>
                  <a:srgbClr val="003D59"/>
                </a:solidFill>
                <a:effectLst/>
                <a:latin typeface="Stabil-grotesk"/>
              </a:rPr>
              <a:t>whānau</a:t>
            </a:r>
            <a:r>
              <a:rPr lang="en-NZ" b="0" i="0" dirty="0">
                <a:solidFill>
                  <a:srgbClr val="003D59"/>
                </a:solidFill>
                <a:effectLst/>
                <a:latin typeface="Stabil-grotesk"/>
              </a:rPr>
              <a:t> and manuhiri (visitors) through nurturing relationships and by providing shelter, food, and resources. </a:t>
            </a:r>
          </a:p>
          <a:p>
            <a:pPr algn="l"/>
            <a:r>
              <a:rPr lang="en-NZ" b="0" i="0" dirty="0">
                <a:solidFill>
                  <a:srgbClr val="003D59"/>
                </a:solidFill>
                <a:effectLst/>
                <a:latin typeface="Stabil-grotesk"/>
              </a:rPr>
              <a:t>For </a:t>
            </a:r>
            <a:r>
              <a:rPr lang="en-NZ" b="0" i="0" dirty="0" err="1">
                <a:solidFill>
                  <a:srgbClr val="003D59"/>
                </a:solidFill>
                <a:effectLst/>
                <a:latin typeface="Stabil-grotesk"/>
              </a:rPr>
              <a:t>Māori</a:t>
            </a:r>
            <a:r>
              <a:rPr lang="en-NZ" b="0" i="0" dirty="0">
                <a:solidFill>
                  <a:srgbClr val="003D59"/>
                </a:solidFill>
                <a:effectLst/>
                <a:latin typeface="Stabil-grotesk"/>
              </a:rPr>
              <a:t>, </a:t>
            </a:r>
            <a:r>
              <a:rPr lang="en-NZ" b="0" i="0" dirty="0" err="1">
                <a:solidFill>
                  <a:srgbClr val="003D59"/>
                </a:solidFill>
                <a:effectLst/>
                <a:latin typeface="Stabil-grotesk"/>
              </a:rPr>
              <a:t>manaakitanga</a:t>
            </a:r>
            <a:r>
              <a:rPr lang="en-NZ" b="0" i="0" dirty="0">
                <a:solidFill>
                  <a:srgbClr val="003D59"/>
                </a:solidFill>
                <a:effectLst/>
                <a:latin typeface="Stabil-grotesk"/>
              </a:rPr>
              <a:t> is a way of life that can be shown in many ways. In homes, workplaces and everyday interactions, </a:t>
            </a:r>
            <a:r>
              <a:rPr lang="en-NZ" b="0" i="0" dirty="0" err="1">
                <a:solidFill>
                  <a:srgbClr val="003D59"/>
                </a:solidFill>
                <a:effectLst/>
                <a:latin typeface="Stabil-grotesk"/>
              </a:rPr>
              <a:t>Māori</a:t>
            </a:r>
            <a:r>
              <a:rPr lang="en-NZ" b="0" i="0" dirty="0">
                <a:solidFill>
                  <a:srgbClr val="003D59"/>
                </a:solidFill>
                <a:effectLst/>
                <a:latin typeface="Stabil-grotesk"/>
              </a:rPr>
              <a:t> people take great pride in caring for the wellbeing of others.                 </a:t>
            </a:r>
          </a:p>
          <a:p>
            <a:pPr algn="l"/>
            <a:r>
              <a:rPr lang="en-NZ" b="0" i="0" dirty="0" err="1">
                <a:solidFill>
                  <a:srgbClr val="003D59"/>
                </a:solidFill>
                <a:effectLst/>
                <a:latin typeface="Stabil-grotesk"/>
              </a:rPr>
              <a:t>Tangata</a:t>
            </a:r>
            <a:r>
              <a:rPr lang="en-NZ" b="0" i="0" dirty="0">
                <a:solidFill>
                  <a:srgbClr val="003D59"/>
                </a:solidFill>
                <a:effectLst/>
                <a:latin typeface="Stabil-grotesk"/>
              </a:rPr>
              <a:t> whenua usually do all they can to show generosity and kindness to their guests by sharing stories, singing </a:t>
            </a:r>
            <a:r>
              <a:rPr lang="en-NZ" b="0" i="0" dirty="0" err="1">
                <a:solidFill>
                  <a:srgbClr val="003D59"/>
                </a:solidFill>
                <a:effectLst/>
                <a:latin typeface="Stabil-grotesk"/>
              </a:rPr>
              <a:t>waiata</a:t>
            </a:r>
            <a:r>
              <a:rPr lang="en-NZ" b="0" i="0" dirty="0">
                <a:solidFill>
                  <a:srgbClr val="003D59"/>
                </a:solidFill>
                <a:effectLst/>
                <a:latin typeface="Stabil-grotesk"/>
              </a:rPr>
              <a:t> and treating them to the local delicacies for which their area is known. Climate change is likely to affect marae and customary harvesting grounds and cause major shifts in how </a:t>
            </a:r>
            <a:r>
              <a:rPr lang="en-NZ" b="0" i="0" dirty="0" err="1">
                <a:solidFill>
                  <a:srgbClr val="003D59"/>
                </a:solidFill>
                <a:effectLst/>
                <a:latin typeface="Stabil-grotesk"/>
              </a:rPr>
              <a:t>whānau</a:t>
            </a:r>
            <a:r>
              <a:rPr lang="en-NZ" b="0" i="0" dirty="0">
                <a:solidFill>
                  <a:srgbClr val="003D59"/>
                </a:solidFill>
                <a:effectLst/>
                <a:latin typeface="Stabil-grotesk"/>
              </a:rPr>
              <a:t> practice </a:t>
            </a:r>
            <a:r>
              <a:rPr lang="en-NZ" b="0" i="0" dirty="0" err="1">
                <a:solidFill>
                  <a:srgbClr val="003D59"/>
                </a:solidFill>
                <a:effectLst/>
                <a:latin typeface="Stabil-grotesk"/>
              </a:rPr>
              <a:t>manaakitanga</a:t>
            </a:r>
            <a:r>
              <a:rPr lang="en-NZ" b="0" i="0" dirty="0">
                <a:solidFill>
                  <a:srgbClr val="003D59"/>
                </a:solidFill>
                <a:effectLst/>
                <a:latin typeface="Stabil-grotesk"/>
              </a:rPr>
              <a:t>.      </a:t>
            </a:r>
          </a:p>
          <a:p>
            <a:pPr algn="l"/>
            <a:endParaRPr lang="en-NZ" b="0" i="0" dirty="0">
              <a:solidFill>
                <a:srgbClr val="003D59"/>
              </a:solidFill>
              <a:effectLst/>
              <a:latin typeface="Stabil-grotesk"/>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NZ" dirty="0"/>
          </a:p>
        </p:txBody>
      </p:sp>
      <p:sp>
        <p:nvSpPr>
          <p:cNvPr id="4" name="Slide Number Placeholder 3"/>
          <p:cNvSpPr>
            <a:spLocks noGrp="1"/>
          </p:cNvSpPr>
          <p:nvPr>
            <p:ph type="sldNum" sz="quarter" idx="5"/>
          </p:nvPr>
        </p:nvSpPr>
        <p:spPr/>
        <p:txBody>
          <a:bodyPr/>
          <a:lstStyle/>
          <a:p>
            <a:fld id="{64CA4356-421D-4949-9BC2-219FF93306B1}" type="slidenum">
              <a:rPr lang="en-US" smtClean="0"/>
              <a:t>26</a:t>
            </a:fld>
            <a:endParaRPr lang="en-US"/>
          </a:p>
        </p:txBody>
      </p:sp>
    </p:spTree>
    <p:extLst>
      <p:ext uri="{BB962C8B-B14F-4D97-AF65-F5344CB8AC3E}">
        <p14:creationId xmlns:p14="http://schemas.microsoft.com/office/powerpoint/2010/main" val="13427987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600"/>
              </a:spcBef>
              <a:spcAft>
                <a:spcPts val="600"/>
              </a:spcAft>
              <a:buClrTx/>
              <a:buSzTx/>
              <a:buFont typeface="Symbol" panose="05050102010706020507" pitchFamily="18" charset="2"/>
              <a:buNone/>
              <a:tabLst/>
              <a:defRPr/>
            </a:pPr>
            <a:endParaRPr lang="en-NZ" b="1" dirty="0">
              <a:effectLst/>
              <a:latin typeface="Arial" panose="020B0604020202020204" pitchFamily="34" charset="0"/>
              <a:ea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15000"/>
              </a:lnSpc>
              <a:spcBef>
                <a:spcPts val="600"/>
              </a:spcBef>
              <a:spcAft>
                <a:spcPts val="600"/>
              </a:spcAft>
              <a:buClrTx/>
              <a:buSzTx/>
              <a:buFont typeface="Symbol" panose="05050102010706020507" pitchFamily="18" charset="2"/>
              <a:buNone/>
              <a:tabLst/>
              <a:defRPr/>
            </a:pPr>
            <a:r>
              <a:rPr lang="en-NZ" b="1" dirty="0">
                <a:effectLst/>
                <a:latin typeface="Arial" panose="020B0604020202020204" pitchFamily="34" charset="0"/>
                <a:ea typeface="Arial" panose="020B0604020202020204" pitchFamily="34" charset="0"/>
                <a:cs typeface="Times New Roman" panose="02020603050405020304" pitchFamily="18" charset="0"/>
              </a:rPr>
              <a:t>Ensuring TCFD reporting is mandatory in NZ is a game changer.  There are over 150 private sector organisations required to do TCFD reporting, over 600 public sector organisations incentivised to under the Zero Carbon Act. </a:t>
            </a:r>
            <a:r>
              <a:rPr lang="en-NZ" b="1" dirty="0"/>
              <a:t>Without using a climate change lens to identify and manage risks – climate-related risks like these may be missed with potential for significant and material consequences to all New Zealanders, TCFD is a real evidence based assessment which highlights good and not so good practices.</a:t>
            </a:r>
          </a:p>
          <a:p>
            <a:pPr marL="0" marR="0" lvl="0" indent="0" algn="l" defTabSz="914400" rtl="0" eaLnBrk="1" fontAlgn="auto" latinLnBrk="0" hangingPunct="1">
              <a:lnSpc>
                <a:spcPct val="115000"/>
              </a:lnSpc>
              <a:spcBef>
                <a:spcPts val="600"/>
              </a:spcBef>
              <a:spcAft>
                <a:spcPts val="600"/>
              </a:spcAft>
              <a:buClrTx/>
              <a:buSzTx/>
              <a:buFont typeface="Symbol" panose="05050102010706020507" pitchFamily="18" charset="2"/>
              <a:buNone/>
              <a:tabLst/>
              <a:defRPr/>
            </a:pPr>
            <a:endParaRPr lang="en-US" b="1" dirty="0">
              <a:effectLst/>
              <a:latin typeface="Arial" panose="020B0604020202020204" pitchFamily="34" charset="0"/>
              <a:ea typeface="Arial" panose="020B0604020202020204" pitchFamily="34" charset="0"/>
              <a:cs typeface="Times New Roman" panose="02020603050405020304" pitchFamily="18" charset="0"/>
            </a:endParaRPr>
          </a:p>
          <a:p>
            <a:pPr marL="0" indent="0">
              <a:buFontTx/>
              <a:buNone/>
            </a:pPr>
            <a:r>
              <a:rPr lang="en-US" b="1" dirty="0"/>
              <a:t>We have a multitude of Acts, Policy, National Frameworks.  But a general lack of tangible implementation actions as described in our official scorecard.  For example although guides for local government and community urban development have been created recently.  Its light on a nationalized approach, and open to interpretation by different sectors involved in urban form.  Can we continue to build and settle communities in coastal areas with sea level rise?  Can we manage retreat and is retreat an option for many existing towns and cities in New Zealand?</a:t>
            </a:r>
          </a:p>
          <a:p>
            <a:pPr marL="171450" indent="-171450">
              <a:buFontTx/>
              <a:buChar char="-"/>
            </a:pPr>
            <a:endParaRPr lang="en-US" b="1" dirty="0"/>
          </a:p>
          <a:p>
            <a:pPr marL="0" indent="0">
              <a:buFontTx/>
              <a:buNone/>
            </a:pPr>
            <a:r>
              <a:rPr lang="en-US" b="1" dirty="0"/>
              <a:t>Clearly there is more work to be done on our Agricultural Sector – I don’t have the answer to that, we are a nation of primary producers.  I see pockets of innovation in some production areas including 100% electrification and reducing or removing fossil fuel based operations.  Balancing energy use and decarbonization is a fine balance.  NZ has a head start there with embodied carbon from energy generation is lower than many other countries.</a:t>
            </a:r>
          </a:p>
          <a:p>
            <a:pPr marL="171450" indent="-171450">
              <a:buFontTx/>
              <a:buChar char="-"/>
            </a:pPr>
            <a:endParaRPr lang="en-NZ" b="1" dirty="0"/>
          </a:p>
          <a:p>
            <a:pPr marL="0" indent="0">
              <a:buFontTx/>
              <a:buNone/>
            </a:pPr>
            <a:r>
              <a:rPr lang="en-NZ" b="1" dirty="0"/>
              <a:t>We have the Te </a:t>
            </a:r>
            <a:r>
              <a:rPr lang="en-NZ" b="1" dirty="0" err="1"/>
              <a:t>Tiriti</a:t>
            </a:r>
            <a:r>
              <a:rPr lang="en-NZ" b="1" dirty="0"/>
              <a:t> o Waitangi (Treaty of Waitangi) governs our Partnership with </a:t>
            </a:r>
            <a:r>
              <a:rPr lang="en-NZ" b="1" dirty="0" err="1"/>
              <a:t>Maori</a:t>
            </a:r>
            <a:r>
              <a:rPr lang="en-NZ" b="1" dirty="0"/>
              <a:t> to really achieve sustainable low carbon outcomes in New Zealand.   A traditional and customary lens can be innovative.  </a:t>
            </a:r>
            <a:r>
              <a:rPr lang="en-NZ" b="1" dirty="0" err="1"/>
              <a:t>Maori</a:t>
            </a:r>
            <a:r>
              <a:rPr lang="en-NZ" b="1" dirty="0"/>
              <a:t> have upheld sustainable and resilient practices for hundreds of years Te </a:t>
            </a:r>
            <a:r>
              <a:rPr lang="en-NZ" b="1" dirty="0" err="1"/>
              <a:t>Ao</a:t>
            </a:r>
            <a:r>
              <a:rPr lang="en-NZ" b="1" dirty="0"/>
              <a:t> </a:t>
            </a:r>
            <a:r>
              <a:rPr lang="en-NZ" b="1" dirty="0" err="1"/>
              <a:t>Maori</a:t>
            </a:r>
            <a:r>
              <a:rPr lang="en-NZ" b="1" dirty="0"/>
              <a:t> which</a:t>
            </a:r>
            <a:r>
              <a:rPr lang="en-NZ" b="1" i="0" dirty="0">
                <a:solidFill>
                  <a:srgbClr val="202124"/>
                </a:solidFill>
                <a:effectLst/>
                <a:latin typeface="arial" panose="020B0604020202020204" pitchFamily="34" charset="0"/>
              </a:rPr>
              <a:t> acknowledges the interconnectedness and interrelationship of all living &amp; non-living things. The Māori world view.</a:t>
            </a:r>
            <a:r>
              <a:rPr lang="en-NZ" b="1" dirty="0"/>
              <a:t> </a:t>
            </a:r>
          </a:p>
          <a:p>
            <a:pPr marL="0" indent="0">
              <a:buFontTx/>
              <a:buNone/>
            </a:pPr>
            <a:endParaRPr lang="en-NZ" dirty="0"/>
          </a:p>
          <a:p>
            <a:pPr marL="3829050" lvl="8" indent="-171450">
              <a:buFontTx/>
              <a:buChar char="-"/>
            </a:pPr>
            <a:endParaRPr lang="en-NZ" dirty="0"/>
          </a:p>
          <a:p>
            <a:pPr algn="l"/>
            <a:endParaRPr lang="en-NZ" sz="1200" b="1" i="0" dirty="0">
              <a:solidFill>
                <a:srgbClr val="003D59"/>
              </a:solidFill>
              <a:effectLst/>
              <a:latin typeface="Stabil-grotesk"/>
            </a:endParaRPr>
          </a:p>
          <a:p>
            <a:pPr algn="l"/>
            <a:r>
              <a:rPr lang="en-NZ" sz="1200" b="1" i="1" dirty="0">
                <a:solidFill>
                  <a:srgbClr val="003D59"/>
                </a:solidFill>
                <a:effectLst/>
                <a:latin typeface="Stabil-grotesk"/>
              </a:rPr>
              <a:t>Further Information: How does New Zealand plan to meet its NDC</a:t>
            </a:r>
          </a:p>
          <a:p>
            <a:pPr algn="l"/>
            <a:r>
              <a:rPr lang="en-NZ" sz="1200" b="0" i="1" dirty="0">
                <a:solidFill>
                  <a:srgbClr val="003D59"/>
                </a:solidFill>
                <a:effectLst/>
                <a:latin typeface="Stabil-grotesk"/>
              </a:rPr>
              <a:t>Our NDCs under the Paris Agreement drive our contribution to the global effort. NDCs are international targets that can be met through a combination of domestic action and additional international cooperation.</a:t>
            </a:r>
          </a:p>
          <a:p>
            <a:pPr algn="l"/>
            <a:r>
              <a:rPr lang="en-NZ" sz="1200" b="0" i="1" dirty="0">
                <a:solidFill>
                  <a:srgbClr val="003D59"/>
                </a:solidFill>
                <a:effectLst/>
                <a:latin typeface="Stabil-grotesk"/>
              </a:rPr>
              <a:t>New Zealand’s first priority will be domestic climate action to help meet New Zealand’s climate change targets, including the NDC. This includes:</a:t>
            </a:r>
          </a:p>
          <a:p>
            <a:pPr algn="l">
              <a:buFont typeface="Arial" panose="020B0604020202020204" pitchFamily="34" charset="0"/>
              <a:buChar char="•"/>
            </a:pPr>
            <a:r>
              <a:rPr lang="en-NZ" sz="1200" b="0" i="1" dirty="0">
                <a:solidFill>
                  <a:srgbClr val="003D59"/>
                </a:solidFill>
                <a:effectLst/>
                <a:latin typeface="Stabil-grotesk"/>
              </a:rPr>
              <a:t>reductions in New Zealand’s domestic emissions, including all sectors and all GHGs, as reported under Paris Agreement following methodologies from the 2006 IPCC guidelines</a:t>
            </a:r>
          </a:p>
          <a:p>
            <a:pPr algn="l">
              <a:buFont typeface="Arial" panose="020B0604020202020204" pitchFamily="34" charset="0"/>
              <a:buChar char="•"/>
            </a:pPr>
            <a:r>
              <a:rPr lang="en-NZ" sz="1200" b="0" i="1" dirty="0">
                <a:solidFill>
                  <a:srgbClr val="003D59"/>
                </a:solidFill>
                <a:effectLst/>
                <a:latin typeface="Stabil-grotesk"/>
              </a:rPr>
              <a:t>removal of carbon dioxide by forests, using an accounting approach based on a long-term average carbon stock for plantation forests.</a:t>
            </a:r>
          </a:p>
          <a:p>
            <a:pPr algn="l"/>
            <a:r>
              <a:rPr lang="en-NZ" sz="1200" b="0" i="1" dirty="0">
                <a:solidFill>
                  <a:srgbClr val="003D59"/>
                </a:solidFill>
                <a:effectLst/>
                <a:latin typeface="Stabil-grotesk"/>
              </a:rPr>
              <a:t>In addition to taking domestic action, New Zealand plans to use offshore mitigation with environmental integrity towards meeting our NDC. By cooperating with other countries to reduce emissions offshore, we can increase our contribution to global emissions reductions while managing the impacts on the New Zealand economy. Currently</a:t>
            </a:r>
          </a:p>
          <a:p>
            <a:pPr algn="l">
              <a:buFont typeface="Arial" panose="020B0604020202020204" pitchFamily="34" charset="0"/>
              <a:buChar char="•"/>
            </a:pPr>
            <a:r>
              <a:rPr lang="en-NZ" sz="1200" b="0" i="1" dirty="0">
                <a:solidFill>
                  <a:srgbClr val="003D59"/>
                </a:solidFill>
                <a:effectLst/>
                <a:latin typeface="Stabil-grotesk"/>
              </a:rPr>
              <a:t>New Zealand is exploring a range of potential options for sourcing offshore mitigation with environmental integrity and prioritising partnering with countries in the Asia-Pacific region in ways that promote sustainable development outcomes and resilience.</a:t>
            </a:r>
          </a:p>
          <a:p>
            <a:pPr algn="l">
              <a:buFont typeface="Arial" panose="020B0604020202020204" pitchFamily="34" charset="0"/>
              <a:buChar char="•"/>
            </a:pPr>
            <a:r>
              <a:rPr lang="en-NZ" sz="1200" b="0" i="1" dirty="0">
                <a:solidFill>
                  <a:srgbClr val="003D59"/>
                </a:solidFill>
                <a:effectLst/>
                <a:latin typeface="Stabil-grotesk"/>
              </a:rPr>
              <a:t>New Zealand is also exploring linking the New Zealand ETS to international markets with environmental integrity.</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lang="en-US" sz="1000" dirty="0">
              <a:effectLst/>
              <a:latin typeface="Calibri" panose="020F0502020204030204" pitchFamily="34" charset="0"/>
              <a:ea typeface="Calibri" panose="020F0502020204030204" pitchFamily="34" charset="0"/>
            </a:endParaRPr>
          </a:p>
          <a:p>
            <a:pPr marL="342900" lvl="0" indent="-342900">
              <a:lnSpc>
                <a:spcPct val="107000"/>
              </a:lnSpc>
              <a:buFont typeface="Symbol" panose="05050102010706020507" pitchFamily="18" charset="2"/>
              <a:buChar char=""/>
            </a:pP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endParaRPr lang="en-NZ" dirty="0"/>
          </a:p>
          <a:p>
            <a:endParaRPr lang="en-US" dirty="0"/>
          </a:p>
        </p:txBody>
      </p:sp>
      <p:sp>
        <p:nvSpPr>
          <p:cNvPr id="4" name="Slide Number Placeholder 3"/>
          <p:cNvSpPr>
            <a:spLocks noGrp="1"/>
          </p:cNvSpPr>
          <p:nvPr>
            <p:ph type="sldNum" sz="quarter" idx="5"/>
          </p:nvPr>
        </p:nvSpPr>
        <p:spPr/>
        <p:txBody>
          <a:bodyPr/>
          <a:lstStyle/>
          <a:p>
            <a:fld id="{64CA4356-421D-4949-9BC2-219FF93306B1}" type="slidenum">
              <a:rPr lang="en-US" smtClean="0"/>
              <a:t>27</a:t>
            </a:fld>
            <a:endParaRPr lang="en-US"/>
          </a:p>
        </p:txBody>
      </p:sp>
    </p:spTree>
    <p:extLst>
      <p:ext uri="{BB962C8B-B14F-4D97-AF65-F5344CB8AC3E}">
        <p14:creationId xmlns:p14="http://schemas.microsoft.com/office/powerpoint/2010/main" val="3447554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600"/>
              </a:spcBef>
              <a:spcAft>
                <a:spcPts val="600"/>
              </a:spcAft>
              <a:buClrTx/>
              <a:buSzTx/>
              <a:buFont typeface="Symbol" panose="05050102010706020507" pitchFamily="18" charset="2"/>
              <a:buNone/>
              <a:tabLst/>
              <a:defRPr/>
            </a:pPr>
            <a:r>
              <a:rPr lang="en-NZ" b="1" dirty="0">
                <a:effectLst/>
                <a:latin typeface="Arial" panose="020B0604020202020204" pitchFamily="34" charset="0"/>
                <a:ea typeface="Arial" panose="020B0604020202020204" pitchFamily="34" charset="0"/>
                <a:cs typeface="Times New Roman" panose="02020603050405020304" pitchFamily="18" charset="0"/>
              </a:rPr>
              <a:t>You will recall that NZ needed to save 7.6% carbon emissions every year between 2020 and 2030 to meet the goal of temperatures exceeding 1.5% degrees.  If I can then please I encourage you to consider if a personal commitment to emission reduction is part of your Why. Check out this Climate Calculator climatehero.me.  If I make a few small changes to my lifestyle – a 25% carbon reduction could be achieved.</a:t>
            </a:r>
          </a:p>
          <a:p>
            <a:pPr marL="0" marR="0" lvl="0" indent="0" algn="l" defTabSz="914400" rtl="0" eaLnBrk="1" fontAlgn="auto" latinLnBrk="0" hangingPunct="1">
              <a:lnSpc>
                <a:spcPct val="115000"/>
              </a:lnSpc>
              <a:spcBef>
                <a:spcPts val="600"/>
              </a:spcBef>
              <a:spcAft>
                <a:spcPts val="600"/>
              </a:spcAft>
              <a:buClrTx/>
              <a:buSzTx/>
              <a:buFont typeface="Symbol" panose="05050102010706020507" pitchFamily="18" charset="2"/>
              <a:buNone/>
              <a:tabLst/>
              <a:defRPr/>
            </a:pPr>
            <a:endParaRPr lang="en-NZ" b="1" dirty="0">
              <a:effectLst/>
              <a:latin typeface="Arial" panose="020B0604020202020204" pitchFamily="34" charset="0"/>
              <a:ea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4CA4356-421D-4949-9BC2-219FF93306B1}" type="slidenum">
              <a:rPr lang="en-US" smtClean="0"/>
              <a:t>28</a:t>
            </a:fld>
            <a:endParaRPr lang="en-US"/>
          </a:p>
        </p:txBody>
      </p:sp>
    </p:spTree>
    <p:extLst>
      <p:ext uri="{BB962C8B-B14F-4D97-AF65-F5344CB8AC3E}">
        <p14:creationId xmlns:p14="http://schemas.microsoft.com/office/powerpoint/2010/main" val="9784476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b="1" dirty="0">
                <a:effectLst/>
                <a:latin typeface="Arial" panose="020B0604020202020204" pitchFamily="34" charset="0"/>
                <a:ea typeface="Arial" panose="020B0604020202020204" pitchFamily="34" charset="0"/>
                <a:cs typeface="Times New Roman" panose="02020603050405020304" pitchFamily="18" charset="0"/>
              </a:rPr>
              <a:t>Just to remind you of the story I have shared a few images of what climate change is doing to NZ</a:t>
            </a:r>
          </a:p>
          <a:p>
            <a:endParaRPr lang="en-US" dirty="0"/>
          </a:p>
        </p:txBody>
      </p:sp>
      <p:sp>
        <p:nvSpPr>
          <p:cNvPr id="4" name="Slide Number Placeholder 3"/>
          <p:cNvSpPr>
            <a:spLocks noGrp="1"/>
          </p:cNvSpPr>
          <p:nvPr>
            <p:ph type="sldNum" sz="quarter" idx="5"/>
          </p:nvPr>
        </p:nvSpPr>
        <p:spPr/>
        <p:txBody>
          <a:bodyPr/>
          <a:lstStyle/>
          <a:p>
            <a:fld id="{48D7D4DC-F03A-804D-A6A3-CCE7CA418031}" type="slidenum">
              <a:rPr lang="en-US" smtClean="0"/>
              <a:t>29</a:t>
            </a:fld>
            <a:endParaRPr lang="en-US"/>
          </a:p>
        </p:txBody>
      </p:sp>
    </p:spTree>
    <p:extLst>
      <p:ext uri="{BB962C8B-B14F-4D97-AF65-F5344CB8AC3E}">
        <p14:creationId xmlns:p14="http://schemas.microsoft.com/office/powerpoint/2010/main" val="3863771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NZ" b="1" i="0" dirty="0">
                <a:solidFill>
                  <a:srgbClr val="222222"/>
                </a:solidFill>
                <a:effectLst/>
                <a:latin typeface="Open Sans" panose="020B0606030504020204" pitchFamily="34" charset="0"/>
              </a:rPr>
              <a:t>What Is Your “Why”?</a:t>
            </a:r>
          </a:p>
          <a:p>
            <a:pPr algn="l"/>
            <a:endParaRPr lang="en-NZ" b="1" i="0" dirty="0">
              <a:solidFill>
                <a:srgbClr val="222222"/>
              </a:solidFill>
              <a:effectLst/>
              <a:latin typeface="Open Sans" panose="020B0606030504020204" pitchFamily="34" charset="0"/>
            </a:endParaRPr>
          </a:p>
          <a:p>
            <a:pPr algn="l"/>
            <a:r>
              <a:rPr lang="en-NZ" b="1" i="0" dirty="0">
                <a:solidFill>
                  <a:srgbClr val="222222"/>
                </a:solidFill>
                <a:effectLst/>
                <a:latin typeface="Open Sans" panose="020B0606030504020204" pitchFamily="34" charset="0"/>
              </a:rPr>
              <a:t>Your “Why” is a statement of purpose that describes why you do the work you do and why you live the lifestyle you do.  It is the core source of motivation for you and a reference point for all your decisions and actions, your conviction and perhaps your calling.  </a:t>
            </a:r>
          </a:p>
          <a:p>
            <a:pPr algn="l"/>
            <a:endParaRPr lang="en-NZ" b="1" i="0" dirty="0">
              <a:solidFill>
                <a:srgbClr val="222222"/>
              </a:solidFill>
              <a:effectLst/>
              <a:latin typeface="Open Sans" panose="020B0606030504020204" pitchFamily="34" charset="0"/>
            </a:endParaRPr>
          </a:p>
          <a:p>
            <a:pPr algn="l"/>
            <a:r>
              <a:rPr lang="en-NZ" b="1" i="0" dirty="0">
                <a:solidFill>
                  <a:srgbClr val="222222"/>
                </a:solidFill>
                <a:effectLst/>
                <a:latin typeface="Open Sans" panose="020B0606030504020204" pitchFamily="34" charset="0"/>
              </a:rPr>
              <a:t>The story I will tell you today will hopefully help you to think about your Why, why you are here at this forum in particular, and what climate change means for you, I hope you find this interesting and give you food for thought:</a:t>
            </a:r>
            <a:endParaRPr lang="en-NZ" b="0" i="1" dirty="0">
              <a:solidFill>
                <a:srgbClr val="222222"/>
              </a:solidFill>
              <a:effectLst/>
              <a:latin typeface="Open Sans" panose="020B0606030504020204" pitchFamily="34" charset="0"/>
            </a:endParaRPr>
          </a:p>
          <a:p>
            <a:pPr algn="l"/>
            <a:endParaRPr lang="en-NZ" b="0" i="1" dirty="0">
              <a:solidFill>
                <a:srgbClr val="222222"/>
              </a:solidFill>
              <a:effectLst/>
              <a:latin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48D7D4DC-F03A-804D-A6A3-CCE7CA418031}" type="slidenum">
              <a:rPr lang="en-US" smtClean="0"/>
              <a:t>3</a:t>
            </a:fld>
            <a:endParaRPr lang="en-US"/>
          </a:p>
        </p:txBody>
      </p:sp>
    </p:spTree>
    <p:extLst>
      <p:ext uri="{BB962C8B-B14F-4D97-AF65-F5344CB8AC3E}">
        <p14:creationId xmlns:p14="http://schemas.microsoft.com/office/powerpoint/2010/main" val="1320597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NZ" dirty="0"/>
          </a:p>
        </p:txBody>
      </p:sp>
      <p:sp>
        <p:nvSpPr>
          <p:cNvPr id="4" name="Slide Number Placeholder 3"/>
          <p:cNvSpPr>
            <a:spLocks noGrp="1"/>
          </p:cNvSpPr>
          <p:nvPr>
            <p:ph type="sldNum" sz="quarter" idx="5"/>
          </p:nvPr>
        </p:nvSpPr>
        <p:spPr/>
        <p:txBody>
          <a:bodyPr/>
          <a:lstStyle/>
          <a:p>
            <a:fld id="{64CA4356-421D-4949-9BC2-219FF93306B1}" type="slidenum">
              <a:rPr lang="en-US" smtClean="0"/>
              <a:t>30</a:t>
            </a:fld>
            <a:endParaRPr lang="en-US"/>
          </a:p>
        </p:txBody>
      </p:sp>
    </p:spTree>
    <p:extLst>
      <p:ext uri="{BB962C8B-B14F-4D97-AF65-F5344CB8AC3E}">
        <p14:creationId xmlns:p14="http://schemas.microsoft.com/office/powerpoint/2010/main" val="607526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NZ" dirty="0"/>
          </a:p>
        </p:txBody>
      </p:sp>
      <p:sp>
        <p:nvSpPr>
          <p:cNvPr id="4" name="Slide Number Placeholder 3"/>
          <p:cNvSpPr>
            <a:spLocks noGrp="1"/>
          </p:cNvSpPr>
          <p:nvPr>
            <p:ph type="sldNum" sz="quarter" idx="5"/>
          </p:nvPr>
        </p:nvSpPr>
        <p:spPr/>
        <p:txBody>
          <a:bodyPr/>
          <a:lstStyle/>
          <a:p>
            <a:fld id="{64CA4356-421D-4949-9BC2-219FF93306B1}" type="slidenum">
              <a:rPr lang="en-US" smtClean="0"/>
              <a:t>31</a:t>
            </a:fld>
            <a:endParaRPr lang="en-US"/>
          </a:p>
        </p:txBody>
      </p:sp>
    </p:spTree>
    <p:extLst>
      <p:ext uri="{BB962C8B-B14F-4D97-AF65-F5344CB8AC3E}">
        <p14:creationId xmlns:p14="http://schemas.microsoft.com/office/powerpoint/2010/main" val="652018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NZ" dirty="0"/>
          </a:p>
        </p:txBody>
      </p:sp>
      <p:sp>
        <p:nvSpPr>
          <p:cNvPr id="4" name="Slide Number Placeholder 3"/>
          <p:cNvSpPr>
            <a:spLocks noGrp="1"/>
          </p:cNvSpPr>
          <p:nvPr>
            <p:ph type="sldNum" sz="quarter" idx="5"/>
          </p:nvPr>
        </p:nvSpPr>
        <p:spPr/>
        <p:txBody>
          <a:bodyPr/>
          <a:lstStyle/>
          <a:p>
            <a:fld id="{64CA4356-421D-4949-9BC2-219FF93306B1}" type="slidenum">
              <a:rPr lang="en-US" smtClean="0"/>
              <a:t>32</a:t>
            </a:fld>
            <a:endParaRPr lang="en-US"/>
          </a:p>
        </p:txBody>
      </p:sp>
    </p:spTree>
    <p:extLst>
      <p:ext uri="{BB962C8B-B14F-4D97-AF65-F5344CB8AC3E}">
        <p14:creationId xmlns:p14="http://schemas.microsoft.com/office/powerpoint/2010/main" val="34461397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NZ" dirty="0"/>
          </a:p>
        </p:txBody>
      </p:sp>
      <p:sp>
        <p:nvSpPr>
          <p:cNvPr id="4" name="Slide Number Placeholder 3"/>
          <p:cNvSpPr>
            <a:spLocks noGrp="1"/>
          </p:cNvSpPr>
          <p:nvPr>
            <p:ph type="sldNum" sz="quarter" idx="5"/>
          </p:nvPr>
        </p:nvSpPr>
        <p:spPr/>
        <p:txBody>
          <a:bodyPr/>
          <a:lstStyle/>
          <a:p>
            <a:fld id="{64CA4356-421D-4949-9BC2-219FF93306B1}" type="slidenum">
              <a:rPr lang="en-US" smtClean="0"/>
              <a:t>33</a:t>
            </a:fld>
            <a:endParaRPr lang="en-US"/>
          </a:p>
        </p:txBody>
      </p:sp>
    </p:spTree>
    <p:extLst>
      <p:ext uri="{BB962C8B-B14F-4D97-AF65-F5344CB8AC3E}">
        <p14:creationId xmlns:p14="http://schemas.microsoft.com/office/powerpoint/2010/main" val="24161038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NZ" dirty="0"/>
          </a:p>
        </p:txBody>
      </p:sp>
      <p:sp>
        <p:nvSpPr>
          <p:cNvPr id="4" name="Slide Number Placeholder 3"/>
          <p:cNvSpPr>
            <a:spLocks noGrp="1"/>
          </p:cNvSpPr>
          <p:nvPr>
            <p:ph type="sldNum" sz="quarter" idx="5"/>
          </p:nvPr>
        </p:nvSpPr>
        <p:spPr/>
        <p:txBody>
          <a:bodyPr/>
          <a:lstStyle/>
          <a:p>
            <a:fld id="{64CA4356-421D-4949-9BC2-219FF93306B1}" type="slidenum">
              <a:rPr lang="en-US" smtClean="0"/>
              <a:t>34</a:t>
            </a:fld>
            <a:endParaRPr lang="en-US"/>
          </a:p>
        </p:txBody>
      </p:sp>
    </p:spTree>
    <p:extLst>
      <p:ext uri="{BB962C8B-B14F-4D97-AF65-F5344CB8AC3E}">
        <p14:creationId xmlns:p14="http://schemas.microsoft.com/office/powerpoint/2010/main" val="6878146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NZ" dirty="0"/>
          </a:p>
        </p:txBody>
      </p:sp>
      <p:sp>
        <p:nvSpPr>
          <p:cNvPr id="4" name="Slide Number Placeholder 3"/>
          <p:cNvSpPr>
            <a:spLocks noGrp="1"/>
          </p:cNvSpPr>
          <p:nvPr>
            <p:ph type="sldNum" sz="quarter" idx="5"/>
          </p:nvPr>
        </p:nvSpPr>
        <p:spPr/>
        <p:txBody>
          <a:bodyPr/>
          <a:lstStyle/>
          <a:p>
            <a:fld id="{64CA4356-421D-4949-9BC2-219FF93306B1}" type="slidenum">
              <a:rPr lang="en-US" smtClean="0"/>
              <a:t>35</a:t>
            </a:fld>
            <a:endParaRPr lang="en-US"/>
          </a:p>
        </p:txBody>
      </p:sp>
    </p:spTree>
    <p:extLst>
      <p:ext uri="{BB962C8B-B14F-4D97-AF65-F5344CB8AC3E}">
        <p14:creationId xmlns:p14="http://schemas.microsoft.com/office/powerpoint/2010/main" val="21218486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Aotearoa New Zealand’s first national adaptation plan will enable New Zealanders to build resilience and adapt </a:t>
            </a:r>
          </a:p>
          <a:p>
            <a:r>
              <a:rPr lang="en-NZ" dirty="0"/>
              <a:t>Our climate reality: why we need to adapt to the impacts of climate change. This plan is the first step in a long-term adaptation strategy and process </a:t>
            </a:r>
          </a:p>
          <a:p>
            <a:r>
              <a:rPr lang="en-NZ" dirty="0"/>
              <a:t>Our first national adaptation plan will enable New Zealanders to build resilience and adapt </a:t>
            </a:r>
          </a:p>
          <a:p>
            <a:r>
              <a:rPr lang="en-NZ" dirty="0"/>
              <a:t>The actions in this plan are focused on addressing the 43 priority risks New Zealand faces from the impact of climate change from 2020–26. </a:t>
            </a:r>
          </a:p>
          <a:p>
            <a:r>
              <a:rPr lang="en-NZ" dirty="0"/>
              <a:t>The goals are consistent with the Global Goal on Adaptation that was established under the Paris Agreement. </a:t>
            </a:r>
          </a:p>
          <a:p>
            <a:r>
              <a:rPr lang="en-NZ" dirty="0"/>
              <a:t>New Zealand is also signatory to several international agreements that support action to reduce vulnerability and enhance resilience. These include the Sendai Framework for Disaster Risk Reduction and the 2030 Agenda for Sustainable Development, as well as agreements under the United Nations Framework Convention on Climate Change (UNFCCC) process, including the Paris Agreement. </a:t>
            </a:r>
          </a:p>
          <a:p>
            <a:r>
              <a:rPr lang="en-NZ" b="1" dirty="0"/>
              <a:t>New Zealand’s first national adaptation plan has three focus areas: Focus area one: Reform institutions to be fit for a changing climate Focus area two: Provide data, information, tools and guidance to allow everyone to assess and reduce their own climate risks </a:t>
            </a:r>
          </a:p>
          <a:p>
            <a:r>
              <a:rPr lang="en-NZ" b="1" dirty="0"/>
              <a:t>Focus area three: Embed climate resilience across government strategies and policies </a:t>
            </a:r>
          </a:p>
          <a:p>
            <a:r>
              <a:rPr lang="en-NZ" b="0" i="0" dirty="0">
                <a:solidFill>
                  <a:srgbClr val="3A494F"/>
                </a:solidFill>
                <a:effectLst/>
                <a:latin typeface="Open Sans" panose="020B0606030504020204" pitchFamily="34" charset="0"/>
              </a:rPr>
              <a:t>New Zealand passed its Climate Change Response (Zero Carbon) Amendment Act in 2019, which sets a target for all greenhouse gases except for biogenic methane – methane from agriculture and waste – to reach net zero by 2050.  </a:t>
            </a:r>
          </a:p>
          <a:p>
            <a:pPr algn="l" fontAlgn="base"/>
            <a:r>
              <a:rPr lang="en-NZ" b="0" i="0" dirty="0">
                <a:solidFill>
                  <a:srgbClr val="000000"/>
                </a:solidFill>
                <a:effectLst/>
                <a:latin typeface="Times New Roman" panose="02020603050405020304" pitchFamily="18" charset="0"/>
              </a:rPr>
              <a:t>The target for emissions reduction (the </a:t>
            </a:r>
            <a:r>
              <a:rPr lang="en-NZ" b="1" i="0" dirty="0">
                <a:solidFill>
                  <a:srgbClr val="000000"/>
                </a:solidFill>
                <a:effectLst/>
                <a:latin typeface="Times New Roman" panose="02020603050405020304" pitchFamily="18" charset="0"/>
              </a:rPr>
              <a:t>2050 target</a:t>
            </a:r>
            <a:r>
              <a:rPr lang="en-NZ" b="0" i="0" dirty="0">
                <a:solidFill>
                  <a:srgbClr val="000000"/>
                </a:solidFill>
                <a:effectLst/>
                <a:latin typeface="Times New Roman" panose="02020603050405020304" pitchFamily="18" charset="0"/>
              </a:rPr>
              <a:t>) requires that—</a:t>
            </a:r>
          </a:p>
          <a:p>
            <a:pPr algn="just" fontAlgn="base"/>
            <a:r>
              <a:rPr lang="en-NZ" b="0" i="0" dirty="0">
                <a:solidFill>
                  <a:srgbClr val="000000"/>
                </a:solidFill>
                <a:effectLst/>
                <a:latin typeface="Times New Roman" panose="02020603050405020304" pitchFamily="18" charset="0"/>
              </a:rPr>
              <a:t>(a) net accounting emissions of greenhouse gases in a calendar year, other than biogenic methane, are zero by the calendar year beginning on 1 January 2050 and for each subsequent calendar year; and</a:t>
            </a:r>
          </a:p>
          <a:p>
            <a:pPr algn="just" fontAlgn="base"/>
            <a:r>
              <a:rPr lang="en-NZ" b="0" i="0" dirty="0">
                <a:solidFill>
                  <a:srgbClr val="000000"/>
                </a:solidFill>
                <a:effectLst/>
                <a:latin typeface="Times New Roman" panose="02020603050405020304" pitchFamily="18" charset="0"/>
              </a:rPr>
              <a:t>(b) emissions of biogenic methane in a calendar year—</a:t>
            </a:r>
          </a:p>
          <a:p>
            <a:pPr algn="just" fontAlgn="base"/>
            <a:r>
              <a:rPr lang="en-NZ" b="0" i="0" dirty="0">
                <a:solidFill>
                  <a:srgbClr val="000000"/>
                </a:solidFill>
                <a:effectLst/>
                <a:latin typeface="Times New Roman" panose="02020603050405020304" pitchFamily="18" charset="0"/>
              </a:rPr>
              <a:t>(</a:t>
            </a:r>
            <a:r>
              <a:rPr lang="en-NZ" b="0" i="0" dirty="0" err="1">
                <a:solidFill>
                  <a:srgbClr val="000000"/>
                </a:solidFill>
                <a:effectLst/>
                <a:latin typeface="Times New Roman" panose="02020603050405020304" pitchFamily="18" charset="0"/>
              </a:rPr>
              <a:t>i</a:t>
            </a:r>
            <a:r>
              <a:rPr lang="en-NZ" b="0" i="0" dirty="0">
                <a:solidFill>
                  <a:srgbClr val="000000"/>
                </a:solidFill>
                <a:effectLst/>
                <a:latin typeface="Times New Roman" panose="02020603050405020304" pitchFamily="18" charset="0"/>
              </a:rPr>
              <a:t>) are 10% less than 2017 emissions by the calendar year beginning on 1 January 2030; and</a:t>
            </a:r>
          </a:p>
          <a:p>
            <a:pPr algn="just" fontAlgn="base"/>
            <a:r>
              <a:rPr lang="en-NZ" b="0" i="0" dirty="0">
                <a:solidFill>
                  <a:srgbClr val="000000"/>
                </a:solidFill>
                <a:effectLst/>
                <a:latin typeface="Times New Roman" panose="02020603050405020304" pitchFamily="18" charset="0"/>
              </a:rPr>
              <a:t>(ii) are 24% to 47% less than 2017 emissions by the calendar year beginning on 1 January 2050 and for each subsequent calendar year.</a:t>
            </a:r>
          </a:p>
          <a:p>
            <a:endParaRPr lang="en-US" dirty="0"/>
          </a:p>
        </p:txBody>
      </p:sp>
      <p:sp>
        <p:nvSpPr>
          <p:cNvPr id="4" name="Slide Number Placeholder 3"/>
          <p:cNvSpPr>
            <a:spLocks noGrp="1"/>
          </p:cNvSpPr>
          <p:nvPr>
            <p:ph type="sldNum" sz="quarter" idx="5"/>
          </p:nvPr>
        </p:nvSpPr>
        <p:spPr/>
        <p:txBody>
          <a:bodyPr/>
          <a:lstStyle/>
          <a:p>
            <a:fld id="{D56C3F37-C8F8-45EF-B974-EBDD9F5311EE}" type="slidenum">
              <a:rPr lang="en-US" smtClean="0"/>
              <a:t>37</a:t>
            </a:fld>
            <a:endParaRPr lang="en-US"/>
          </a:p>
        </p:txBody>
      </p:sp>
    </p:spTree>
    <p:extLst>
      <p:ext uri="{BB962C8B-B14F-4D97-AF65-F5344CB8AC3E}">
        <p14:creationId xmlns:p14="http://schemas.microsoft.com/office/powerpoint/2010/main" val="25339034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US" b="1" dirty="0">
                <a:effectLst/>
                <a:latin typeface="Arial" panose="020B0604020202020204" pitchFamily="34" charset="0"/>
                <a:ea typeface="Calibri" panose="020F0502020204030204" pitchFamily="34" charset="0"/>
                <a:cs typeface="Arial" panose="020B0604020202020204" pitchFamily="34" charset="0"/>
              </a:rPr>
              <a:t>TCFD assesses these risks using climate scenario analysis</a:t>
            </a:r>
          </a:p>
          <a:p>
            <a:pPr marL="342900" lvl="0" indent="-342900">
              <a:lnSpc>
                <a:spcPct val="107000"/>
              </a:lnSpc>
              <a:buFont typeface="Symbol" panose="05050102010706020507" pitchFamily="18" charset="2"/>
              <a:buChar char=""/>
            </a:pPr>
            <a:r>
              <a:rPr lang="en-US" b="1" dirty="0">
                <a:effectLst/>
                <a:latin typeface="Arial" panose="020B0604020202020204" pitchFamily="34" charset="0"/>
                <a:ea typeface="Calibri" panose="020F0502020204030204" pitchFamily="34" charset="0"/>
                <a:cs typeface="Arial" panose="020B0604020202020204" pitchFamily="34" charset="0"/>
              </a:rPr>
              <a:t>Climate scenario analysis is a tool for understanding the consequences – both positive and negative - of climate change for businesses and for encouraging longer term strategic thinking about risks and opportunities.</a:t>
            </a:r>
          </a:p>
          <a:p>
            <a:pPr marL="342900" lvl="0" indent="-342900">
              <a:lnSpc>
                <a:spcPct val="107000"/>
              </a:lnSpc>
              <a:spcAft>
                <a:spcPts val="800"/>
              </a:spcAft>
              <a:buFont typeface="Symbol" panose="05050102010706020507" pitchFamily="18" charset="2"/>
              <a:buChar char=""/>
            </a:pPr>
            <a:r>
              <a:rPr lang="en-US" b="1" dirty="0">
                <a:effectLst/>
                <a:latin typeface="Arial" panose="020B0604020202020204" pitchFamily="34" charset="0"/>
                <a:ea typeface="Calibri" panose="020F0502020204030204" pitchFamily="34" charset="0"/>
                <a:cs typeface="Arial" panose="020B0604020202020204" pitchFamily="34" charset="0"/>
              </a:rPr>
              <a:t>Climate scenario analysis is a key aspect of the TCFD reporting process. </a:t>
            </a:r>
            <a:r>
              <a:rPr lang="en-NZ" b="1" dirty="0">
                <a:latin typeface="Arial" panose="020B0604020202020204" pitchFamily="34" charset="0"/>
                <a:cs typeface="Arial" panose="020B0604020202020204" pitchFamily="34" charset="0"/>
              </a:rPr>
              <a:t>Here’s what those three scenarios look like over time scales and with a Y axis showing whether the physical or transition risks from climate change are more of the focus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NZ" dirty="0">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NZ" b="1" dirty="0">
                <a:latin typeface="Arial" panose="020B0604020202020204" pitchFamily="34" charset="0"/>
                <a:cs typeface="Arial" panose="020B0604020202020204" pitchFamily="34" charset="0"/>
              </a:rPr>
              <a:t>The TCFD framework requires organisations to use at least one scenario aligned with the Paris Agreement’s </a:t>
            </a:r>
            <a:r>
              <a:rPr lang="en-US" b="1" dirty="0">
                <a:effectLst/>
                <a:latin typeface="Arial" panose="020B0604020202020204" pitchFamily="34" charset="0"/>
                <a:ea typeface="Calibri" panose="020F0502020204030204" pitchFamily="34" charset="0"/>
                <a:cs typeface="Arial" panose="020B0604020202020204" pitchFamily="34" charset="0"/>
              </a:rPr>
              <a:t>agreement to limit global warming to well below 2 degrees Celsius above pre-industrial levels. The Paris Agreement also has an aspirational target of limiting global warming to 1.5 degrees above pre-industrial levels.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NZ" b="1" dirty="0">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NZ" b="1" dirty="0">
                <a:latin typeface="Arial" panose="020B0604020202020204" pitchFamily="34" charset="0"/>
                <a:cs typeface="Arial" panose="020B0604020202020204" pitchFamily="34" charset="0"/>
              </a:rPr>
              <a:t>NZ – will be more ambitious, requiring companies to use at least one scenario aligned with 1.5 degrees of warming and one high warming scenario.</a:t>
            </a:r>
          </a:p>
          <a:p>
            <a:endParaRPr lang="en-NZ" dirty="0">
              <a:latin typeface="Arial" panose="020B0604020202020204" pitchFamily="34" charset="0"/>
              <a:cs typeface="Arial" panose="020B0604020202020204" pitchFamily="34" charset="0"/>
            </a:endParaRPr>
          </a:p>
          <a:p>
            <a:pPr marL="171450" indent="-171450">
              <a:buFontTx/>
              <a:buChar char="-"/>
            </a:pPr>
            <a:r>
              <a:rPr lang="en-NZ" b="1" dirty="0">
                <a:latin typeface="Arial" panose="020B0604020202020204" pitchFamily="34" charset="0"/>
                <a:cs typeface="Arial" panose="020B0604020202020204" pitchFamily="34" charset="0"/>
              </a:rPr>
              <a:t>Imminent Transition scenario – Very high transition risks in this scenario. In this scenario, ambitious and stringent climate policies are introduced immediately and enacted to limit global warming to </a:t>
            </a:r>
            <a:r>
              <a:rPr lang="en-NZ" b="1" dirty="0" err="1">
                <a:latin typeface="Arial" panose="020B0604020202020204" pitchFamily="34" charset="0"/>
                <a:cs typeface="Arial" panose="020B0604020202020204" pitchFamily="34" charset="0"/>
              </a:rPr>
              <a:t>1.5°C</a:t>
            </a:r>
            <a:r>
              <a:rPr lang="en-NZ" b="1" dirty="0">
                <a:latin typeface="Arial" panose="020B0604020202020204" pitchFamily="34" charset="0"/>
                <a:cs typeface="Arial" panose="020B0604020202020204" pitchFamily="34" charset="0"/>
              </a:rPr>
              <a:t>. Net Zero emissions is reached by 2050.</a:t>
            </a:r>
          </a:p>
          <a:p>
            <a:pPr marL="171450" indent="-171450">
              <a:buFontTx/>
              <a:buChar char="-"/>
            </a:pPr>
            <a:endParaRPr lang="en-NZ" b="1" dirty="0">
              <a:latin typeface="Arial" panose="020B0604020202020204" pitchFamily="34" charset="0"/>
              <a:cs typeface="Arial" panose="020B0604020202020204" pitchFamily="34" charset="0"/>
            </a:endParaRPr>
          </a:p>
          <a:p>
            <a:pPr marL="171450" indent="-171450">
              <a:buFontTx/>
              <a:buChar char="-"/>
            </a:pPr>
            <a:r>
              <a:rPr lang="en-NZ" b="1" dirty="0">
                <a:latin typeface="Arial" panose="020B0604020202020204" pitchFamily="34" charset="0"/>
                <a:cs typeface="Arial" panose="020B0604020202020204" pitchFamily="34" charset="0"/>
              </a:rPr>
              <a:t>Under the Delayed Transition – Also a very high transition risk scenario. But in this scenario, policy is not enacted immediately, causing emissions to increase until 2030. When policies are enacted around 2030, they are stringent and abrupt. Emissions exceed the Paris Agreement’s carbon budget temporarily and then decline rapidly after 2030.</a:t>
            </a:r>
          </a:p>
          <a:p>
            <a:pPr marL="171450" indent="-171450">
              <a:buFontTx/>
              <a:buChar char="-"/>
            </a:pPr>
            <a:endParaRPr lang="en-NZ" b="1" dirty="0">
              <a:latin typeface="Arial" panose="020B0604020202020204" pitchFamily="34" charset="0"/>
              <a:cs typeface="Arial" panose="020B0604020202020204" pitchFamily="34" charset="0"/>
            </a:endParaRPr>
          </a:p>
          <a:p>
            <a:pPr marL="171450" indent="-171450">
              <a:buFontTx/>
              <a:buChar char="-"/>
            </a:pPr>
            <a:r>
              <a:rPr lang="en-NZ" b="1" dirty="0">
                <a:latin typeface="Arial" panose="020B0604020202020204" pitchFamily="34" charset="0"/>
                <a:cs typeface="Arial" panose="020B0604020202020204" pitchFamily="34" charset="0"/>
              </a:rPr>
              <a:t>The hothouse scenario is exactly what you think it is and has very high physical risks from climate change</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4CA4356-421D-4949-9BC2-219FF93306B1}" type="slidenum">
              <a:rPr lang="en-US" smtClean="0"/>
              <a:t>38</a:t>
            </a:fld>
            <a:endParaRPr lang="en-US"/>
          </a:p>
        </p:txBody>
      </p:sp>
    </p:spTree>
    <p:extLst>
      <p:ext uri="{BB962C8B-B14F-4D97-AF65-F5344CB8AC3E}">
        <p14:creationId xmlns:p14="http://schemas.microsoft.com/office/powerpoint/2010/main" val="892323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l" defTabSz="914400" rtl="0" eaLnBrk="1" latinLnBrk="0" hangingPunct="1">
              <a:lnSpc>
                <a:spcPct val="107000"/>
              </a:lnSpc>
              <a:buFont typeface="Symbol" panose="05050102010706020507" pitchFamily="18" charset="2"/>
              <a:buChar char=""/>
            </a:pPr>
            <a:r>
              <a:rPr lang="en-NZ" sz="1200" b="1" kern="1200" dirty="0">
                <a:solidFill>
                  <a:schemeClr val="tx1"/>
                </a:solidFill>
                <a:effectLst/>
                <a:latin typeface="Calibri" panose="020F0502020204030204" pitchFamily="34" charset="0"/>
                <a:cs typeface="Times New Roman" panose="02020603050405020304" pitchFamily="18" charset="0"/>
              </a:rPr>
              <a:t>To assess your climate-related risks, it helps to have a consistent framework. The Task Force for Climate-Related Financial Disclosures (TCFD) has developed an internationally adopted framework for disclosing climate-related risks. The U.S. just agreed to adopt this very recently. </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lang="en-NZ" sz="1200" kern="1200" dirty="0">
                <a:solidFill>
                  <a:schemeClr val="tx1"/>
                </a:solidFill>
                <a:effectLst/>
                <a:latin typeface="Calibri" panose="020F0502020204030204" pitchFamily="34" charset="0"/>
                <a:cs typeface="Times New Roman" panose="02020603050405020304" pitchFamily="18" charset="0"/>
              </a:rPr>
              <a:t>the TCFD framework takes very complex areas of climate-related risks – with all of their inherent uncertainties – and attempts to simplify them.</a:t>
            </a:r>
            <a:endParaRPr lang="en-US" sz="1200" kern="1200" dirty="0">
              <a:solidFill>
                <a:schemeClr val="tx1"/>
              </a:solidFill>
              <a:effectLst/>
              <a:latin typeface="Calibri" panose="020F0502020204030204" pitchFamily="34" charset="0"/>
              <a:cs typeface="Times New Roman" panose="02020603050405020304" pitchFamily="18" charset="0"/>
            </a:endParaRPr>
          </a:p>
          <a:p>
            <a:pPr marL="342900" lvl="0" indent="-342900" algn="l" defTabSz="914400" rtl="0" eaLnBrk="1" latinLnBrk="0" hangingPunct="1">
              <a:lnSpc>
                <a:spcPct val="107000"/>
              </a:lnSpc>
              <a:buFont typeface="Symbol" panose="05050102010706020507" pitchFamily="18" charset="2"/>
              <a:buChar char=""/>
            </a:pPr>
            <a:r>
              <a:rPr lang="en-NZ" sz="1200" kern="1200" dirty="0">
                <a:solidFill>
                  <a:schemeClr val="tx1"/>
                </a:solidFill>
                <a:effectLst/>
                <a:latin typeface="Calibri" panose="020F0502020204030204" pitchFamily="34" charset="0"/>
                <a:cs typeface="Times New Roman" panose="02020603050405020304" pitchFamily="18" charset="0"/>
              </a:rPr>
              <a:t>The reason this TCFD framework exists is to provide transparency – to inform investors, stakeholders, clients and customers about how an organisation is handling its risks and opportunities related to climate change – and particularly financial risks (that’s the F in TCFD).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4CA4356-421D-4949-9BC2-219FF93306B1}" type="slidenum">
              <a:rPr lang="en-US" smtClean="0"/>
              <a:t>39</a:t>
            </a:fld>
            <a:endParaRPr lang="en-US"/>
          </a:p>
        </p:txBody>
      </p:sp>
    </p:spTree>
    <p:extLst>
      <p:ext uri="{BB962C8B-B14F-4D97-AF65-F5344CB8AC3E}">
        <p14:creationId xmlns:p14="http://schemas.microsoft.com/office/powerpoint/2010/main" val="1374006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NZ" b="1" dirty="0">
                <a:latin typeface="Arial" panose="020B0604020202020204" pitchFamily="34" charset="0"/>
                <a:cs typeface="Arial" panose="020B0604020202020204" pitchFamily="34" charset="0"/>
              </a:rPr>
              <a:t>The TCFD framework uses sub-categories of transition risks, physical risks, and opportunities. So what do those categories mean?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NZ"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NZ" b="1" dirty="0">
                <a:latin typeface="Arial" panose="020B0604020202020204" pitchFamily="34" charset="0"/>
                <a:cs typeface="Arial" panose="020B0604020202020204" pitchFamily="34" charset="0"/>
              </a:rPr>
              <a:t>Physical risks: Risks posed to the </a:t>
            </a:r>
            <a:r>
              <a:rPr lang="en-NZ" b="1" dirty="0" err="1">
                <a:latin typeface="Arial" panose="020B0604020202020204" pitchFamily="34" charset="0"/>
                <a:cs typeface="Arial" panose="020B0604020202020204" pitchFamily="34" charset="0"/>
              </a:rPr>
              <a:t>organsiation</a:t>
            </a:r>
            <a:r>
              <a:rPr lang="en-NZ" b="1" dirty="0">
                <a:latin typeface="Arial" panose="020B0604020202020204" pitchFamily="34" charset="0"/>
                <a:cs typeface="Arial" panose="020B0604020202020204" pitchFamily="34" charset="0"/>
              </a:rPr>
              <a:t> by potential physical impacts of climate change (e.g., acute risks like extreme weather events, chronic risks like coastal erosion and sea level rise). </a:t>
            </a:r>
          </a:p>
          <a:p>
            <a:pPr marL="171450" indent="-171450">
              <a:buFontTx/>
              <a:buChar char="-"/>
            </a:pPr>
            <a:endParaRPr lang="en-NZ" b="1" dirty="0">
              <a:latin typeface="Arial" panose="020B0604020202020204" pitchFamily="34" charset="0"/>
              <a:cs typeface="Arial" panose="020B0604020202020204" pitchFamily="34" charset="0"/>
            </a:endParaRPr>
          </a:p>
          <a:p>
            <a:pPr marL="171450" indent="-171450">
              <a:buFontTx/>
              <a:buChar char="-"/>
            </a:pPr>
            <a:r>
              <a:rPr lang="en-NZ" b="1" dirty="0">
                <a:latin typeface="Arial" panose="020B0604020202020204" pitchFamily="34" charset="0"/>
                <a:cs typeface="Arial" panose="020B0604020202020204" pitchFamily="34" charset="0"/>
              </a:rPr>
              <a:t>Transition risks: Risks posed to the organisation by transition to a net zero carbon economy (e.g., lawsuits, policy changes, whether technologies do or don’t appear, risks to a business’s markets and reputational risks.</a:t>
            </a:r>
          </a:p>
          <a:p>
            <a:pPr marL="171450" indent="-171450">
              <a:buFontTx/>
              <a:buChar char="-"/>
            </a:pPr>
            <a:endParaRPr lang="en-NZ" b="1" dirty="0">
              <a:latin typeface="Arial" panose="020B0604020202020204" pitchFamily="34" charset="0"/>
              <a:cs typeface="Arial" panose="020B0604020202020204" pitchFamily="34" charset="0"/>
            </a:endParaRPr>
          </a:p>
          <a:p>
            <a:pPr marL="171450" indent="-171450">
              <a:buFontTx/>
              <a:buChar char="-"/>
            </a:pPr>
            <a:r>
              <a:rPr lang="en-NZ" b="1" dirty="0">
                <a:latin typeface="Arial" panose="020B0604020202020204" pitchFamily="34" charset="0"/>
                <a:cs typeface="Arial" panose="020B0604020202020204" pitchFamily="34" charset="0"/>
              </a:rPr>
              <a:t>Opportunities: The potential financial opportunities that climate change may present (e.g., for innovation and new services). </a:t>
            </a:r>
          </a:p>
        </p:txBody>
      </p:sp>
      <p:sp>
        <p:nvSpPr>
          <p:cNvPr id="4" name="Slide Number Placeholder 3"/>
          <p:cNvSpPr>
            <a:spLocks noGrp="1"/>
          </p:cNvSpPr>
          <p:nvPr>
            <p:ph type="sldNum" sz="quarter" idx="5"/>
          </p:nvPr>
        </p:nvSpPr>
        <p:spPr/>
        <p:txBody>
          <a:bodyPr/>
          <a:lstStyle/>
          <a:p>
            <a:fld id="{64CA4356-421D-4949-9BC2-219FF93306B1}" type="slidenum">
              <a:rPr lang="en-US" smtClean="0"/>
              <a:t>40</a:t>
            </a:fld>
            <a:endParaRPr lang="en-US"/>
          </a:p>
        </p:txBody>
      </p:sp>
    </p:spTree>
    <p:extLst>
      <p:ext uri="{BB962C8B-B14F-4D97-AF65-F5344CB8AC3E}">
        <p14:creationId xmlns:p14="http://schemas.microsoft.com/office/powerpoint/2010/main" val="1858596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Every good Why starts with a story.  This story is not about carbon, its about motivation that brings about change, its real recent, and very human</a:t>
            </a:r>
            <a:endParaRPr lang="en-US" dirty="0"/>
          </a:p>
        </p:txBody>
      </p:sp>
      <p:sp>
        <p:nvSpPr>
          <p:cNvPr id="4" name="Slide Number Placeholder 3"/>
          <p:cNvSpPr>
            <a:spLocks noGrp="1"/>
          </p:cNvSpPr>
          <p:nvPr>
            <p:ph type="sldNum" sz="quarter" idx="5"/>
          </p:nvPr>
        </p:nvSpPr>
        <p:spPr/>
        <p:txBody>
          <a:bodyPr/>
          <a:lstStyle/>
          <a:p>
            <a:fld id="{48D7D4DC-F03A-804D-A6A3-CCE7CA418031}" type="slidenum">
              <a:rPr lang="en-US" smtClean="0"/>
              <a:t>4</a:t>
            </a:fld>
            <a:endParaRPr lang="en-US"/>
          </a:p>
        </p:txBody>
      </p:sp>
    </p:spTree>
    <p:extLst>
      <p:ext uri="{BB962C8B-B14F-4D97-AF65-F5344CB8AC3E}">
        <p14:creationId xmlns:p14="http://schemas.microsoft.com/office/powerpoint/2010/main" val="1940292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Cyclone Gabrielle Hits New Zealand, National State of Emergency declared in February 14</a:t>
            </a:r>
            <a:r>
              <a:rPr lang="en-NZ" baseline="30000" dirty="0"/>
              <a:t>th</a:t>
            </a:r>
            <a:r>
              <a:rPr lang="en-NZ" dirty="0"/>
              <a:t> 2023 by Prime Minister Chris </a:t>
            </a:r>
            <a:r>
              <a:rPr lang="en-NZ" dirty="0" err="1"/>
              <a:t>Hipkins</a:t>
            </a:r>
            <a:r>
              <a:rPr lang="en-NZ" dirty="0"/>
              <a:t>.  Only the third time in history this has occurred.  Two times in two weeks New Zealand was hit by two Category 3 Storms which created each occasion 1/100 year floods.</a:t>
            </a:r>
          </a:p>
          <a:p>
            <a:endParaRPr lang="en-NZ" dirty="0"/>
          </a:p>
          <a:p>
            <a:r>
              <a:rPr lang="en-NZ" dirty="0"/>
              <a:t>This story starts with my husband Rob who was deployed to be the national emergency response controller for Waka Kotahi (the New Zealand Transport Agency)  working with other national utility and services providers to complete the initial response and emergency management.  They started on shifts with teams rolling in and out every 48 hours.  Little did I know at the time, this was to last 7 weeks of being a national emergency response controller for my husband and testing times ahead….</a:t>
            </a:r>
            <a:endParaRPr lang="en-US" dirty="0"/>
          </a:p>
        </p:txBody>
      </p:sp>
      <p:sp>
        <p:nvSpPr>
          <p:cNvPr id="4" name="Slide Number Placeholder 3"/>
          <p:cNvSpPr>
            <a:spLocks noGrp="1"/>
          </p:cNvSpPr>
          <p:nvPr>
            <p:ph type="sldNum" sz="quarter" idx="5"/>
          </p:nvPr>
        </p:nvSpPr>
        <p:spPr/>
        <p:txBody>
          <a:bodyPr/>
          <a:lstStyle/>
          <a:p>
            <a:fld id="{48D7D4DC-F03A-804D-A6A3-CCE7CA418031}" type="slidenum">
              <a:rPr lang="en-US" smtClean="0"/>
              <a:t>5</a:t>
            </a:fld>
            <a:endParaRPr lang="en-US"/>
          </a:p>
        </p:txBody>
      </p:sp>
    </p:spTree>
    <p:extLst>
      <p:ext uri="{BB962C8B-B14F-4D97-AF65-F5344CB8AC3E}">
        <p14:creationId xmlns:p14="http://schemas.microsoft.com/office/powerpoint/2010/main" val="73018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NZ" dirty="0"/>
              <a:t>This is the NZ Government Beehive Bunker – National Civil Defence HQ during the Emergency Response, politics and emergency provision all interacting together</a:t>
            </a:r>
          </a:p>
        </p:txBody>
      </p:sp>
      <p:sp>
        <p:nvSpPr>
          <p:cNvPr id="4" name="Slide Number Placeholder 3"/>
          <p:cNvSpPr>
            <a:spLocks noGrp="1"/>
          </p:cNvSpPr>
          <p:nvPr>
            <p:ph type="sldNum" sz="quarter" idx="5"/>
          </p:nvPr>
        </p:nvSpPr>
        <p:spPr/>
        <p:txBody>
          <a:bodyPr/>
          <a:lstStyle/>
          <a:p>
            <a:fld id="{64CA4356-421D-4949-9BC2-219FF93306B1}" type="slidenum">
              <a:rPr lang="en-US" smtClean="0"/>
              <a:t>6</a:t>
            </a:fld>
            <a:endParaRPr lang="en-US"/>
          </a:p>
        </p:txBody>
      </p:sp>
    </p:spTree>
    <p:extLst>
      <p:ext uri="{BB962C8B-B14F-4D97-AF65-F5344CB8AC3E}">
        <p14:creationId xmlns:p14="http://schemas.microsoft.com/office/powerpoint/2010/main" val="627533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Until an emergency occurs we don’t tend to think about how to know where everyone is.  The Unaccounted people, started at 11,000 and by day three just six people unaccounted for, by day 6 all people accounted for, Tragically 11 people confirmed dead.  I recall Rob telling me, Priyani we just don’t know how many people there are out there dead or alive, they are searching all the rivers and shorelines for bodies…</a:t>
            </a:r>
            <a:endParaRPr lang="en-US" dirty="0"/>
          </a:p>
        </p:txBody>
      </p:sp>
      <p:sp>
        <p:nvSpPr>
          <p:cNvPr id="4" name="Slide Number Placeholder 3"/>
          <p:cNvSpPr>
            <a:spLocks noGrp="1"/>
          </p:cNvSpPr>
          <p:nvPr>
            <p:ph type="sldNum" sz="quarter" idx="5"/>
          </p:nvPr>
        </p:nvSpPr>
        <p:spPr/>
        <p:txBody>
          <a:bodyPr/>
          <a:lstStyle/>
          <a:p>
            <a:fld id="{48D7D4DC-F03A-804D-A6A3-CCE7CA418031}" type="slidenum">
              <a:rPr lang="en-US" smtClean="0"/>
              <a:t>7</a:t>
            </a:fld>
            <a:endParaRPr lang="en-US"/>
          </a:p>
        </p:txBody>
      </p:sp>
    </p:spTree>
    <p:extLst>
      <p:ext uri="{BB962C8B-B14F-4D97-AF65-F5344CB8AC3E}">
        <p14:creationId xmlns:p14="http://schemas.microsoft.com/office/powerpoint/2010/main" val="3469943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We all take for granted that we can go anywhere in this country.  Network resilience – highways and communities isolated for days and weeks, some communities only just now receiving access via alternative route or baily bridges.  Risk and hazard mapping by central and local government is not mature enough to deal with widespread destruction across multiple utilities and geographies.  Each day Rob was making decisions on which areas required what level of intervention, how lifelines would be opened and how and when communities would be made accessible.</a:t>
            </a:r>
          </a:p>
          <a:p>
            <a:endParaRPr lang="en-NZ" dirty="0"/>
          </a:p>
          <a:p>
            <a:endParaRPr lang="en-US" dirty="0"/>
          </a:p>
        </p:txBody>
      </p:sp>
      <p:sp>
        <p:nvSpPr>
          <p:cNvPr id="4" name="Slide Number Placeholder 3"/>
          <p:cNvSpPr>
            <a:spLocks noGrp="1"/>
          </p:cNvSpPr>
          <p:nvPr>
            <p:ph type="sldNum" sz="quarter" idx="5"/>
          </p:nvPr>
        </p:nvSpPr>
        <p:spPr/>
        <p:txBody>
          <a:bodyPr/>
          <a:lstStyle/>
          <a:p>
            <a:fld id="{48D7D4DC-F03A-804D-A6A3-CCE7CA418031}" type="slidenum">
              <a:rPr lang="en-US" smtClean="0"/>
              <a:t>8</a:t>
            </a:fld>
            <a:endParaRPr lang="en-US"/>
          </a:p>
        </p:txBody>
      </p:sp>
    </p:spTree>
    <p:extLst>
      <p:ext uri="{BB962C8B-B14F-4D97-AF65-F5344CB8AC3E}">
        <p14:creationId xmlns:p14="http://schemas.microsoft.com/office/powerpoint/2010/main" val="2667007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Two sides of the same coin, major tracts of our commercial forestry destroyed – our carbon sinks and primary industry – interesting that it was forestry offcuts that created much of the damage down stream.</a:t>
            </a:r>
            <a:endParaRPr lang="en-US" dirty="0"/>
          </a:p>
        </p:txBody>
      </p:sp>
      <p:sp>
        <p:nvSpPr>
          <p:cNvPr id="4" name="Slide Number Placeholder 3"/>
          <p:cNvSpPr>
            <a:spLocks noGrp="1"/>
          </p:cNvSpPr>
          <p:nvPr>
            <p:ph type="sldNum" sz="quarter" idx="5"/>
          </p:nvPr>
        </p:nvSpPr>
        <p:spPr/>
        <p:txBody>
          <a:bodyPr/>
          <a:lstStyle/>
          <a:p>
            <a:fld id="{48D7D4DC-F03A-804D-A6A3-CCE7CA418031}" type="slidenum">
              <a:rPr lang="en-US" smtClean="0"/>
              <a:t>9</a:t>
            </a:fld>
            <a:endParaRPr lang="en-US"/>
          </a:p>
        </p:txBody>
      </p:sp>
    </p:spTree>
    <p:extLst>
      <p:ext uri="{BB962C8B-B14F-4D97-AF65-F5344CB8AC3E}">
        <p14:creationId xmlns:p14="http://schemas.microsoft.com/office/powerpoint/2010/main" val="12512148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descr="A statue on a dock by a body of water with a city in the background&#10;&#10;Description automatically generated with medium confidence">
            <a:extLst>
              <a:ext uri="{FF2B5EF4-FFF2-40B4-BE49-F238E27FC236}">
                <a16:creationId xmlns:a16="http://schemas.microsoft.com/office/drawing/2014/main" id="{E674B582-A44A-544C-456C-63B3E5AF2950}"/>
              </a:ext>
            </a:extLst>
          </p:cNvPr>
          <p:cNvPicPr>
            <a:picLocks noChangeAspect="1"/>
          </p:cNvPicPr>
          <p:nvPr userDrawn="1"/>
        </p:nvPicPr>
        <p:blipFill rotWithShape="1">
          <a:blip r:embed="rId2"/>
          <a:srcRect r="15900"/>
          <a:stretch/>
        </p:blipFill>
        <p:spPr>
          <a:xfrm>
            <a:off x="-1630326" y="179710"/>
            <a:ext cx="7580576" cy="6760351"/>
          </a:xfrm>
          <a:prstGeom prst="rect">
            <a:avLst/>
          </a:prstGeom>
        </p:spPr>
      </p:pic>
      <p:sp>
        <p:nvSpPr>
          <p:cNvPr id="7" name="Rectangle 6">
            <a:extLst>
              <a:ext uri="{FF2B5EF4-FFF2-40B4-BE49-F238E27FC236}">
                <a16:creationId xmlns:a16="http://schemas.microsoft.com/office/drawing/2014/main" id="{DCDF8ABB-7807-1444-940E-86DE752B7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userDrawn="1">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8">
            <a:extLst>
              <a:ext uri="{FF2B5EF4-FFF2-40B4-BE49-F238E27FC236}">
                <a16:creationId xmlns:a16="http://schemas.microsoft.com/office/drawing/2014/main" id="{C3F0776C-A591-9A4A-BD5D-1B9466D552B8}"/>
              </a:ext>
            </a:extLst>
          </p:cNvPr>
          <p:cNvSpPr/>
          <p:nvPr userDrawn="1"/>
        </p:nvSpPr>
        <p:spPr>
          <a:xfrm>
            <a:off x="0" y="1"/>
            <a:ext cx="12190476" cy="197708"/>
          </a:xfrm>
          <a:prstGeom prst="rect">
            <a:avLst/>
          </a:prstGeom>
          <a:solidFill>
            <a:srgbClr val="AF0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C7D91CCC-75FA-4D43-A80F-FEC5E3CC8777}"/>
              </a:ext>
            </a:extLst>
          </p:cNvPr>
          <p:cNvCxnSpPr>
            <a:cxnSpLocks/>
          </p:cNvCxnSpPr>
          <p:nvPr userDrawn="1"/>
        </p:nvCxnSpPr>
        <p:spPr>
          <a:xfrm>
            <a:off x="1188586" y="3435177"/>
            <a:ext cx="298026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75CE2407-F683-574D-B2E8-D20058D5BB89}"/>
              </a:ext>
            </a:extLst>
          </p:cNvPr>
          <p:cNvGrpSpPr/>
          <p:nvPr userDrawn="1"/>
        </p:nvGrpSpPr>
        <p:grpSpPr>
          <a:xfrm>
            <a:off x="9671626" y="497264"/>
            <a:ext cx="2228138" cy="1087395"/>
            <a:chOff x="8013668" y="2029375"/>
            <a:chExt cx="2228138" cy="1087395"/>
          </a:xfrm>
        </p:grpSpPr>
        <p:sp>
          <p:nvSpPr>
            <p:cNvPr id="19" name="Rectangle 18">
              <a:extLst>
                <a:ext uri="{FF2B5EF4-FFF2-40B4-BE49-F238E27FC236}">
                  <a16:creationId xmlns:a16="http://schemas.microsoft.com/office/drawing/2014/main" id="{F6D3F773-CAEC-3E40-8336-3C28A062B8DA}"/>
                </a:ext>
              </a:extLst>
            </p:cNvPr>
            <p:cNvSpPr/>
            <p:nvPr/>
          </p:nvSpPr>
          <p:spPr>
            <a:xfrm>
              <a:off x="8013668" y="2029375"/>
              <a:ext cx="2228138" cy="10873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Text&#10;&#10;Description automatically generated">
              <a:extLst>
                <a:ext uri="{FF2B5EF4-FFF2-40B4-BE49-F238E27FC236}">
                  <a16:creationId xmlns:a16="http://schemas.microsoft.com/office/drawing/2014/main" id="{BAE9A14C-3EBA-A046-91A4-69C6B95A6039}"/>
                </a:ext>
              </a:extLst>
            </p:cNvPr>
            <p:cNvPicPr>
              <a:picLocks noChangeAspect="1"/>
            </p:cNvPicPr>
            <p:nvPr/>
          </p:nvPicPr>
          <p:blipFill>
            <a:blip r:embed="rId3"/>
            <a:stretch>
              <a:fillRect/>
            </a:stretch>
          </p:blipFill>
          <p:spPr>
            <a:xfrm>
              <a:off x="8212276" y="2233310"/>
              <a:ext cx="1830922" cy="679622"/>
            </a:xfrm>
            <a:prstGeom prst="rect">
              <a:avLst/>
            </a:prstGeom>
          </p:spPr>
        </p:pic>
      </p:grpSp>
      <p:sp>
        <p:nvSpPr>
          <p:cNvPr id="25" name="Title 24">
            <a:extLst>
              <a:ext uri="{FF2B5EF4-FFF2-40B4-BE49-F238E27FC236}">
                <a16:creationId xmlns:a16="http://schemas.microsoft.com/office/drawing/2014/main" id="{BB275D7C-0707-8441-B887-2B7A5FFA2B4A}"/>
              </a:ext>
            </a:extLst>
          </p:cNvPr>
          <p:cNvSpPr>
            <a:spLocks noGrp="1"/>
          </p:cNvSpPr>
          <p:nvPr>
            <p:ph type="title" hasCustomPrompt="1"/>
          </p:nvPr>
        </p:nvSpPr>
        <p:spPr>
          <a:xfrm>
            <a:off x="6144690" y="3217468"/>
            <a:ext cx="5591635" cy="584775"/>
          </a:xfrm>
          <a:prstGeom prst="rect">
            <a:avLst/>
          </a:prstGeom>
        </p:spPr>
        <p:txBody>
          <a:bodyPr/>
          <a:lstStyle>
            <a:lvl1pPr>
              <a:defRPr sz="3600" b="0" i="0">
                <a:latin typeface="Gotham Medium" panose="02000504050000020004" pitchFamily="2" charset="0"/>
              </a:defRPr>
            </a:lvl1pPr>
          </a:lstStyle>
          <a:p>
            <a:r>
              <a:rPr lang="en-GB" dirty="0"/>
              <a:t>Presentation Title Here</a:t>
            </a:r>
            <a:endParaRPr lang="en-US" dirty="0"/>
          </a:p>
        </p:txBody>
      </p:sp>
      <p:sp>
        <p:nvSpPr>
          <p:cNvPr id="27" name="Text Placeholder 26">
            <a:extLst>
              <a:ext uri="{FF2B5EF4-FFF2-40B4-BE49-F238E27FC236}">
                <a16:creationId xmlns:a16="http://schemas.microsoft.com/office/drawing/2014/main" id="{8E0FF9F4-5901-CF47-A76C-1F8E2C55723C}"/>
              </a:ext>
            </a:extLst>
          </p:cNvPr>
          <p:cNvSpPr>
            <a:spLocks noGrp="1"/>
          </p:cNvSpPr>
          <p:nvPr>
            <p:ph type="body" sz="quarter" idx="11" hasCustomPrompt="1"/>
          </p:nvPr>
        </p:nvSpPr>
        <p:spPr>
          <a:xfrm>
            <a:off x="6144690" y="4029854"/>
            <a:ext cx="3391672" cy="392112"/>
          </a:xfrm>
          <a:prstGeom prst="rect">
            <a:avLst/>
          </a:prstGeom>
        </p:spPr>
        <p:txBody>
          <a:bodyPr/>
          <a:lstStyle>
            <a:lvl1pPr marL="0" indent="0">
              <a:buNone/>
              <a:defRPr sz="2400" b="0" i="0">
                <a:latin typeface="GOTHAM-BOOK" panose="02000504050000020004" pitchFamily="2" charset="0"/>
              </a:defRPr>
            </a:lvl1pPr>
          </a:lstStyle>
          <a:p>
            <a:pPr lvl="0"/>
            <a:r>
              <a:rPr lang="en-GB" dirty="0"/>
              <a:t>Name | Organisation</a:t>
            </a:r>
            <a:endParaRPr lang="en-US" dirty="0"/>
          </a:p>
        </p:txBody>
      </p:sp>
    </p:spTree>
    <p:extLst>
      <p:ext uri="{BB962C8B-B14F-4D97-AF65-F5344CB8AC3E}">
        <p14:creationId xmlns:p14="http://schemas.microsoft.com/office/powerpoint/2010/main" val="143450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ag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D48387B-E6CD-5340-8E50-03C3360C9D17}"/>
              </a:ext>
            </a:extLst>
          </p:cNvPr>
          <p:cNvSpPr/>
          <p:nvPr userDrawn="1"/>
        </p:nvSpPr>
        <p:spPr>
          <a:xfrm>
            <a:off x="0" y="1"/>
            <a:ext cx="12190476" cy="197708"/>
          </a:xfrm>
          <a:prstGeom prst="rect">
            <a:avLst/>
          </a:prstGeom>
          <a:solidFill>
            <a:srgbClr val="AF0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14">
            <a:extLst>
              <a:ext uri="{FF2B5EF4-FFF2-40B4-BE49-F238E27FC236}">
                <a16:creationId xmlns:a16="http://schemas.microsoft.com/office/drawing/2014/main" id="{26B1C4CC-C1B7-A74F-B37A-D59C3A7A6673}"/>
              </a:ext>
            </a:extLst>
          </p:cNvPr>
          <p:cNvSpPr>
            <a:spLocks noGrp="1"/>
          </p:cNvSpPr>
          <p:nvPr>
            <p:ph sz="quarter" idx="11"/>
          </p:nvPr>
        </p:nvSpPr>
        <p:spPr>
          <a:xfrm>
            <a:off x="963613" y="1692876"/>
            <a:ext cx="8872537" cy="4448430"/>
          </a:xfrm>
          <a:prstGeom prst="rect">
            <a:avLst/>
          </a:prstGeom>
        </p:spPr>
        <p:txBody>
          <a:bodyPr/>
          <a:lstStyle>
            <a:lvl1pPr>
              <a:defRPr b="0" i="0">
                <a:latin typeface="GOTHAM-BOOK" panose="02000504050000020004" pitchFamily="2" charset="0"/>
              </a:defRPr>
            </a:lvl1pPr>
            <a:lvl2pPr>
              <a:defRPr b="0" i="0">
                <a:latin typeface="GOTHAM-BOOK" panose="02000504050000020004" pitchFamily="2" charset="0"/>
              </a:defRPr>
            </a:lvl2pPr>
            <a:lvl3pPr>
              <a:defRPr b="0" i="0">
                <a:latin typeface="GOTHAM-BOOK" panose="02000504050000020004" pitchFamily="2" charset="0"/>
              </a:defRPr>
            </a:lvl3pPr>
            <a:lvl4pPr>
              <a:defRPr b="0" i="0">
                <a:latin typeface="GOTHAM-BOOK" panose="02000504050000020004" pitchFamily="2" charset="0"/>
              </a:defRPr>
            </a:lvl4pPr>
            <a:lvl5pPr>
              <a:defRPr b="0" i="0">
                <a:latin typeface="GOTHAM-BOOK" panose="0200050405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24">
            <a:extLst>
              <a:ext uri="{FF2B5EF4-FFF2-40B4-BE49-F238E27FC236}">
                <a16:creationId xmlns:a16="http://schemas.microsoft.com/office/drawing/2014/main" id="{E03FD572-26E9-704D-8112-FE7960836C56}"/>
              </a:ext>
            </a:extLst>
          </p:cNvPr>
          <p:cNvSpPr>
            <a:spLocks noGrp="1"/>
          </p:cNvSpPr>
          <p:nvPr>
            <p:ph type="title" hasCustomPrompt="1"/>
          </p:nvPr>
        </p:nvSpPr>
        <p:spPr>
          <a:xfrm>
            <a:off x="963613" y="652905"/>
            <a:ext cx="5591635" cy="584775"/>
          </a:xfrm>
          <a:prstGeom prst="rect">
            <a:avLst/>
          </a:prstGeom>
        </p:spPr>
        <p:txBody>
          <a:bodyPr/>
          <a:lstStyle>
            <a:lvl1pPr>
              <a:defRPr sz="3600" b="0" i="0">
                <a:latin typeface="Gotham Medium" panose="02000504050000020004" pitchFamily="2" charset="0"/>
              </a:defRPr>
            </a:lvl1pPr>
          </a:lstStyle>
          <a:p>
            <a:r>
              <a:rPr lang="en-GB" dirty="0"/>
              <a:t>Page Title</a:t>
            </a:r>
            <a:endParaRPr lang="en-US" dirty="0"/>
          </a:p>
        </p:txBody>
      </p:sp>
    </p:spTree>
    <p:extLst>
      <p:ext uri="{BB962C8B-B14F-4D97-AF65-F5344CB8AC3E}">
        <p14:creationId xmlns:p14="http://schemas.microsoft.com/office/powerpoint/2010/main" val="3104246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E21837-B32F-7D45-AA89-EA89ACE3E8E9}"/>
              </a:ext>
            </a:extLst>
          </p:cNvPr>
          <p:cNvSpPr/>
          <p:nvPr userDrawn="1"/>
        </p:nvSpPr>
        <p:spPr>
          <a:xfrm>
            <a:off x="0" y="1"/>
            <a:ext cx="12190476" cy="197708"/>
          </a:xfrm>
          <a:prstGeom prst="rect">
            <a:avLst/>
          </a:prstGeom>
          <a:solidFill>
            <a:srgbClr val="AF0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526D92F-DA44-2044-9D2A-6E08F09254AD}"/>
              </a:ext>
            </a:extLst>
          </p:cNvPr>
          <p:cNvSpPr/>
          <p:nvPr userDrawn="1"/>
        </p:nvSpPr>
        <p:spPr>
          <a:xfrm>
            <a:off x="-2842" y="138692"/>
            <a:ext cx="5442350" cy="6719308"/>
          </a:xfrm>
          <a:prstGeom prst="rect">
            <a:avLst/>
          </a:prstGeom>
          <a:solidFill>
            <a:srgbClr val="AF0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12">
            <a:extLst>
              <a:ext uri="{FF2B5EF4-FFF2-40B4-BE49-F238E27FC236}">
                <a16:creationId xmlns:a16="http://schemas.microsoft.com/office/drawing/2014/main" id="{99AF4F86-4C81-EB44-87DB-DD9908DE4007}"/>
              </a:ext>
            </a:extLst>
          </p:cNvPr>
          <p:cNvSpPr>
            <a:spLocks noGrp="1"/>
          </p:cNvSpPr>
          <p:nvPr>
            <p:ph sz="quarter" idx="10"/>
          </p:nvPr>
        </p:nvSpPr>
        <p:spPr>
          <a:xfrm>
            <a:off x="704850" y="1557339"/>
            <a:ext cx="4435475" cy="4121516"/>
          </a:xfrm>
          <a:prstGeom prst="rect">
            <a:avLst/>
          </a:prstGeom>
        </p:spPr>
        <p:txBody>
          <a:bodyPr/>
          <a:lstStyle>
            <a:lvl1pPr>
              <a:defRPr b="0" i="0">
                <a:solidFill>
                  <a:schemeClr val="bg1"/>
                </a:solidFill>
                <a:latin typeface="GOTHAM-BOOK" panose="02000504050000020004" pitchFamily="2" charset="0"/>
              </a:defRPr>
            </a:lvl1pPr>
            <a:lvl2pPr>
              <a:defRPr b="0" i="0">
                <a:solidFill>
                  <a:schemeClr val="bg1"/>
                </a:solidFill>
                <a:latin typeface="GOTHAM-BOOK" panose="02000504050000020004" pitchFamily="2" charset="0"/>
              </a:defRPr>
            </a:lvl2pPr>
            <a:lvl3pPr>
              <a:defRPr b="0" i="0">
                <a:solidFill>
                  <a:schemeClr val="bg1"/>
                </a:solidFill>
                <a:latin typeface="GOTHAM-BOOK" panose="02000504050000020004" pitchFamily="2" charset="0"/>
              </a:defRPr>
            </a:lvl3pPr>
            <a:lvl4pPr>
              <a:defRPr b="0" i="0">
                <a:solidFill>
                  <a:schemeClr val="bg1"/>
                </a:solidFill>
                <a:latin typeface="GOTHAM-BOOK" panose="02000504050000020004" pitchFamily="2" charset="0"/>
              </a:defRPr>
            </a:lvl4pPr>
            <a:lvl5pPr>
              <a:defRPr b="0" i="0">
                <a:solidFill>
                  <a:schemeClr val="bg1"/>
                </a:solidFill>
                <a:latin typeface="GOTHAM-BOOK" panose="02000504050000020004"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24">
            <a:extLst>
              <a:ext uri="{FF2B5EF4-FFF2-40B4-BE49-F238E27FC236}">
                <a16:creationId xmlns:a16="http://schemas.microsoft.com/office/drawing/2014/main" id="{F6843D33-A693-0847-91B1-FF90122ADF43}"/>
              </a:ext>
            </a:extLst>
          </p:cNvPr>
          <p:cNvSpPr>
            <a:spLocks noGrp="1"/>
          </p:cNvSpPr>
          <p:nvPr>
            <p:ph type="title" hasCustomPrompt="1"/>
          </p:nvPr>
        </p:nvSpPr>
        <p:spPr>
          <a:xfrm>
            <a:off x="5745692" y="652905"/>
            <a:ext cx="5591635" cy="584775"/>
          </a:xfrm>
          <a:prstGeom prst="rect">
            <a:avLst/>
          </a:prstGeom>
        </p:spPr>
        <p:txBody>
          <a:bodyPr/>
          <a:lstStyle>
            <a:lvl1pPr>
              <a:defRPr sz="3600" b="0" i="0">
                <a:latin typeface="Gotham Medium" panose="02000504050000020004" pitchFamily="2" charset="0"/>
              </a:defRPr>
            </a:lvl1pPr>
          </a:lstStyle>
          <a:p>
            <a:r>
              <a:rPr lang="en-GB" dirty="0"/>
              <a:t>Page Title</a:t>
            </a:r>
            <a:endParaRPr lang="en-US" dirty="0"/>
          </a:p>
        </p:txBody>
      </p:sp>
      <p:sp>
        <p:nvSpPr>
          <p:cNvPr id="15" name="Content Placeholder 12">
            <a:extLst>
              <a:ext uri="{FF2B5EF4-FFF2-40B4-BE49-F238E27FC236}">
                <a16:creationId xmlns:a16="http://schemas.microsoft.com/office/drawing/2014/main" id="{B4AD196F-6F26-4C42-87D3-BD33DD63F34F}"/>
              </a:ext>
            </a:extLst>
          </p:cNvPr>
          <p:cNvSpPr>
            <a:spLocks noGrp="1"/>
          </p:cNvSpPr>
          <p:nvPr>
            <p:ph sz="quarter" idx="11"/>
          </p:nvPr>
        </p:nvSpPr>
        <p:spPr>
          <a:xfrm>
            <a:off x="5648065" y="1557337"/>
            <a:ext cx="5689262" cy="4471987"/>
          </a:xfrm>
          <a:prstGeom prst="rect">
            <a:avLst/>
          </a:prstGeom>
        </p:spPr>
        <p:txBody>
          <a:bodyPr/>
          <a:lstStyle>
            <a:lvl1pPr>
              <a:defRPr b="0" i="0">
                <a:latin typeface="GOTHAM-BOOK" panose="02000504050000020004" pitchFamily="2" charset="0"/>
              </a:defRPr>
            </a:lvl1pPr>
            <a:lvl2pPr>
              <a:defRPr b="0" i="0">
                <a:latin typeface="GOTHAM-BOOK" panose="02000504050000020004" pitchFamily="2" charset="0"/>
              </a:defRPr>
            </a:lvl2pPr>
            <a:lvl3pPr>
              <a:defRPr b="0" i="0">
                <a:latin typeface="GOTHAM-BOOK" panose="02000504050000020004" pitchFamily="2" charset="0"/>
              </a:defRPr>
            </a:lvl3pPr>
            <a:lvl4pPr>
              <a:defRPr b="0" i="0">
                <a:latin typeface="GOTHAM-BOOK" panose="02000504050000020004" pitchFamily="2" charset="0"/>
              </a:defRPr>
            </a:lvl4pPr>
            <a:lvl5pPr>
              <a:defRPr b="0" i="0">
                <a:latin typeface="GOTHAM-BOOK" panose="0200050405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9806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Page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08C710-749E-E04F-A7FA-4FBA898C8483}"/>
              </a:ext>
            </a:extLst>
          </p:cNvPr>
          <p:cNvSpPr/>
          <p:nvPr userDrawn="1"/>
        </p:nvSpPr>
        <p:spPr>
          <a:xfrm>
            <a:off x="0" y="1"/>
            <a:ext cx="12190476" cy="197708"/>
          </a:xfrm>
          <a:prstGeom prst="rect">
            <a:avLst/>
          </a:prstGeom>
          <a:solidFill>
            <a:srgbClr val="AF0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24">
            <a:extLst>
              <a:ext uri="{FF2B5EF4-FFF2-40B4-BE49-F238E27FC236}">
                <a16:creationId xmlns:a16="http://schemas.microsoft.com/office/drawing/2014/main" id="{F1310C0F-99AF-1C4F-A67B-9B521F78E185}"/>
              </a:ext>
            </a:extLst>
          </p:cNvPr>
          <p:cNvSpPr>
            <a:spLocks noGrp="1"/>
          </p:cNvSpPr>
          <p:nvPr>
            <p:ph type="title" hasCustomPrompt="1"/>
          </p:nvPr>
        </p:nvSpPr>
        <p:spPr>
          <a:xfrm>
            <a:off x="963613" y="652905"/>
            <a:ext cx="5591635" cy="584775"/>
          </a:xfrm>
          <a:prstGeom prst="rect">
            <a:avLst/>
          </a:prstGeom>
        </p:spPr>
        <p:txBody>
          <a:bodyPr/>
          <a:lstStyle>
            <a:lvl1pPr>
              <a:defRPr sz="3600" b="0" i="0">
                <a:latin typeface="Gotham Medium" panose="02000504050000020004" pitchFamily="2" charset="0"/>
              </a:defRPr>
            </a:lvl1pPr>
          </a:lstStyle>
          <a:p>
            <a:r>
              <a:rPr lang="en-GB" dirty="0"/>
              <a:t>Page Title</a:t>
            </a:r>
            <a:endParaRPr lang="en-US" dirty="0"/>
          </a:p>
        </p:txBody>
      </p:sp>
      <p:sp>
        <p:nvSpPr>
          <p:cNvPr id="14" name="Content Placeholder 14">
            <a:extLst>
              <a:ext uri="{FF2B5EF4-FFF2-40B4-BE49-F238E27FC236}">
                <a16:creationId xmlns:a16="http://schemas.microsoft.com/office/drawing/2014/main" id="{9F083428-5032-5846-AF9E-F55B3F02D23D}"/>
              </a:ext>
            </a:extLst>
          </p:cNvPr>
          <p:cNvSpPr>
            <a:spLocks noGrp="1"/>
          </p:cNvSpPr>
          <p:nvPr>
            <p:ph sz="quarter" idx="11"/>
          </p:nvPr>
        </p:nvSpPr>
        <p:spPr>
          <a:xfrm>
            <a:off x="963613" y="1692876"/>
            <a:ext cx="8872537" cy="4448430"/>
          </a:xfrm>
          <a:prstGeom prst="rect">
            <a:avLst/>
          </a:prstGeom>
        </p:spPr>
        <p:txBody>
          <a:bodyPr/>
          <a:lstStyle>
            <a:lvl1pPr>
              <a:defRPr b="0" i="0">
                <a:latin typeface="GOTHAM-BOOK" panose="02000504050000020004" pitchFamily="2" charset="0"/>
              </a:defRPr>
            </a:lvl1pPr>
            <a:lvl2pPr>
              <a:defRPr b="0" i="0">
                <a:latin typeface="GOTHAM-BOOK" panose="02000504050000020004" pitchFamily="2" charset="0"/>
              </a:defRPr>
            </a:lvl2pPr>
            <a:lvl3pPr>
              <a:defRPr b="0" i="0">
                <a:latin typeface="GOTHAM-BOOK" panose="02000504050000020004" pitchFamily="2" charset="0"/>
              </a:defRPr>
            </a:lvl3pPr>
            <a:lvl4pPr>
              <a:defRPr b="0" i="0">
                <a:latin typeface="GOTHAM-BOOK" panose="02000504050000020004" pitchFamily="2" charset="0"/>
              </a:defRPr>
            </a:lvl4pPr>
            <a:lvl5pPr>
              <a:defRPr b="0" i="0">
                <a:latin typeface="GOTHAM-BOOK" panose="02000504050000020004"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8759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26BEB299-1D1D-4D6F-8C4F-CE4BE45CB66C}" type="datetimeFigureOut">
              <a:rPr lang="en-NZ" smtClean="0"/>
              <a:t>3/04/2023</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7C72D603-38A2-468E-9F80-528E079AFAB6}" type="slidenum">
              <a:rPr lang="en-NZ" smtClean="0"/>
              <a:t>‹#›</a:t>
            </a:fld>
            <a:endParaRPr lang="en-NZ"/>
          </a:p>
        </p:txBody>
      </p:sp>
    </p:spTree>
    <p:extLst>
      <p:ext uri="{BB962C8B-B14F-4D97-AF65-F5344CB8AC3E}">
        <p14:creationId xmlns:p14="http://schemas.microsoft.com/office/powerpoint/2010/main" val="4139239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0FE0CB-5E36-EF49-A860-E5C2FCCAD32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07838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27461"/>
            <a:ext cx="9144000" cy="2387600"/>
          </a:xfrm>
        </p:spPr>
        <p:txBody>
          <a:bodyPr anchor="ctr" anchorCtr="0"/>
          <a:lstStyle>
            <a:lvl1pPr algn="ctr">
              <a:defRPr sz="6000">
                <a:solidFill>
                  <a:schemeClr val="accent6">
                    <a:lumMod val="25000"/>
                  </a:schemeClr>
                </a:solidFill>
              </a:defRPr>
            </a:lvl1pPr>
          </a:lstStyle>
          <a:p>
            <a:r>
              <a:rPr lang="en-US"/>
              <a:t>Click to edit Master title style</a:t>
            </a:r>
            <a:endParaRPr lang="en-NZ"/>
          </a:p>
        </p:txBody>
      </p:sp>
      <p:sp>
        <p:nvSpPr>
          <p:cNvPr id="3" name="Subtitle 2"/>
          <p:cNvSpPr>
            <a:spLocks noGrp="1"/>
          </p:cNvSpPr>
          <p:nvPr>
            <p:ph type="subTitle" idx="1"/>
          </p:nvPr>
        </p:nvSpPr>
        <p:spPr>
          <a:xfrm>
            <a:off x="1524000" y="4107136"/>
            <a:ext cx="9144000" cy="1062847"/>
          </a:xfrm>
        </p:spPr>
        <p:txBody>
          <a:bodyPr/>
          <a:lstStyle>
            <a:lvl1pPr marL="0" indent="0" algn="ctr">
              <a:buNone/>
              <a:defRPr sz="2400">
                <a:solidFill>
                  <a:schemeClr val="accent6">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5" name="Footer Placeholder 4"/>
          <p:cNvSpPr>
            <a:spLocks noGrp="1"/>
          </p:cNvSpPr>
          <p:nvPr>
            <p:ph type="ftr" sz="quarter" idx="11"/>
          </p:nvPr>
        </p:nvSpPr>
        <p:spPr>
          <a:xfrm>
            <a:off x="2959331" y="6173786"/>
            <a:ext cx="6608617" cy="365125"/>
          </a:xfrm>
        </p:spPr>
        <p:txBody>
          <a:bodyPr/>
          <a:lstStyle/>
          <a:p>
            <a:endParaRPr lang="en-NZ"/>
          </a:p>
        </p:txBody>
      </p:sp>
      <p:sp>
        <p:nvSpPr>
          <p:cNvPr id="6" name="Slide Number Placeholder 5"/>
          <p:cNvSpPr>
            <a:spLocks noGrp="1"/>
          </p:cNvSpPr>
          <p:nvPr>
            <p:ph type="sldNum" sz="quarter" idx="12"/>
          </p:nvPr>
        </p:nvSpPr>
        <p:spPr>
          <a:xfrm>
            <a:off x="9818814" y="6173787"/>
            <a:ext cx="1918063" cy="365125"/>
          </a:xfrm>
        </p:spPr>
        <p:txBody>
          <a:bodyPr/>
          <a:lstStyle/>
          <a:p>
            <a:fld id="{7C72D603-38A2-468E-9F80-528E079AFAB6}" type="slidenum">
              <a:rPr lang="en-NZ" smtClean="0"/>
              <a:t>‹#›</a:t>
            </a:fld>
            <a:endParaRPr lang="en-NZ"/>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63693" y="66503"/>
            <a:ext cx="2828307" cy="1182472"/>
          </a:xfrm>
          <a:prstGeom prst="rect">
            <a:avLst/>
          </a:prstGeom>
        </p:spPr>
      </p:pic>
      <p:pic>
        <p:nvPicPr>
          <p:cNvPr id="9" name="Picture 8">
            <a:extLst>
              <a:ext uri="{FF2B5EF4-FFF2-40B4-BE49-F238E27FC236}">
                <a16:creationId xmlns:a16="http://schemas.microsoft.com/office/drawing/2014/main" id="{60E01727-7B14-43CA-B90F-93E25571C98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7323" y="5353083"/>
            <a:ext cx="1903070" cy="1185829"/>
          </a:xfrm>
          <a:prstGeom prst="rect">
            <a:avLst/>
          </a:prstGeom>
        </p:spPr>
      </p:pic>
      <p:cxnSp>
        <p:nvCxnSpPr>
          <p:cNvPr id="11" name="Straight Connector 10">
            <a:extLst>
              <a:ext uri="{FF2B5EF4-FFF2-40B4-BE49-F238E27FC236}">
                <a16:creationId xmlns:a16="http://schemas.microsoft.com/office/drawing/2014/main" id="{B25F901B-79BB-4814-ADD7-31D5B9F0775D}"/>
              </a:ext>
            </a:extLst>
          </p:cNvPr>
          <p:cNvCxnSpPr>
            <a:cxnSpLocks/>
          </p:cNvCxnSpPr>
          <p:nvPr userDrawn="1"/>
        </p:nvCxnSpPr>
        <p:spPr>
          <a:xfrm>
            <a:off x="-8313" y="24939"/>
            <a:ext cx="12192000" cy="0"/>
          </a:xfrm>
          <a:prstGeom prst="line">
            <a:avLst/>
          </a:prstGeom>
          <a:ln w="76200">
            <a:solidFill>
              <a:srgbClr val="F6C80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9088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F35F06-8FE6-A74F-9CC1-FA09CEE8ED6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51181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0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jfif"/><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hyperlink" Target="https://creativecommons.org/licenses/by-nc-sa/3.0/" TargetMode="External"/><Relationship Id="rId4" Type="http://schemas.openxmlformats.org/officeDocument/2006/relationships/hyperlink" Target="https://www.flickr.com/photos/jayveeare/5332053003/"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hyperlink" Target="https://creativecommons.org/licenses/by-nc-sa/3.0/" TargetMode="External"/><Relationship Id="rId4" Type="http://schemas.openxmlformats.org/officeDocument/2006/relationships/hyperlink" Target="https://thenewcode.com/12/World-Ethnomathematics-Maori-Designs-in-SV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hyperlink" Target="https://thenewcode.com/12/World-Ethnomathematics-Maori-Designs-in-SVG" TargetMode="External"/><Relationship Id="rId4" Type="http://schemas.openxmlformats.org/officeDocument/2006/relationships/image" Target="../media/image31.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079450C1-0619-0741-9D5A-B0DF870F1E74}"/>
              </a:ext>
            </a:extLst>
          </p:cNvPr>
          <p:cNvSpPr>
            <a:spLocks noGrp="1"/>
          </p:cNvSpPr>
          <p:nvPr>
            <p:ph type="title"/>
          </p:nvPr>
        </p:nvSpPr>
        <p:spPr>
          <a:xfrm>
            <a:off x="6600365" y="2660580"/>
            <a:ext cx="5591635" cy="584775"/>
          </a:xfrm>
        </p:spPr>
        <p:txBody>
          <a:bodyPr/>
          <a:lstStyle/>
          <a:p>
            <a:r>
              <a:rPr lang="en-NZ" dirty="0"/>
              <a:t>What’s Your Why: Decarbonisation</a:t>
            </a:r>
            <a:endParaRPr lang="en-US" dirty="0"/>
          </a:p>
        </p:txBody>
      </p:sp>
      <p:sp>
        <p:nvSpPr>
          <p:cNvPr id="42" name="Text Placeholder 41">
            <a:extLst>
              <a:ext uri="{FF2B5EF4-FFF2-40B4-BE49-F238E27FC236}">
                <a16:creationId xmlns:a16="http://schemas.microsoft.com/office/drawing/2014/main" id="{CAD44C6B-C70F-464D-8AF9-4B54E95D7019}"/>
              </a:ext>
            </a:extLst>
          </p:cNvPr>
          <p:cNvSpPr>
            <a:spLocks noGrp="1"/>
          </p:cNvSpPr>
          <p:nvPr>
            <p:ph type="body" sz="quarter" idx="11"/>
          </p:nvPr>
        </p:nvSpPr>
        <p:spPr>
          <a:xfrm>
            <a:off x="6600365" y="4055254"/>
            <a:ext cx="4599510" cy="392112"/>
          </a:xfrm>
        </p:spPr>
        <p:txBody>
          <a:bodyPr/>
          <a:lstStyle/>
          <a:p>
            <a:r>
              <a:rPr lang="en-NZ" dirty="0"/>
              <a:t>Priyani de Silva-Currie</a:t>
            </a:r>
          </a:p>
          <a:p>
            <a:r>
              <a:rPr lang="en-NZ" dirty="0"/>
              <a:t>IPWEA NZ President &amp; Technical Director Asset Advisory Beca</a:t>
            </a:r>
            <a:endParaRPr lang="en-US" dirty="0"/>
          </a:p>
        </p:txBody>
      </p:sp>
    </p:spTree>
    <p:extLst>
      <p:ext uri="{BB962C8B-B14F-4D97-AF65-F5344CB8AC3E}">
        <p14:creationId xmlns:p14="http://schemas.microsoft.com/office/powerpoint/2010/main" val="32856345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outdoor, tree, plant, shore&#10;&#10;Description automatically generated">
            <a:extLst>
              <a:ext uri="{FF2B5EF4-FFF2-40B4-BE49-F238E27FC236}">
                <a16:creationId xmlns:a16="http://schemas.microsoft.com/office/drawing/2014/main" id="{D8B53EE5-432A-0C6B-B702-1E6B38394336}"/>
              </a:ext>
            </a:extLst>
          </p:cNvPr>
          <p:cNvPicPr>
            <a:picLocks noGrp="1" noChangeAspect="1"/>
          </p:cNvPicPr>
          <p:nvPr>
            <p:ph sz="quarter" idx="11"/>
          </p:nvPr>
        </p:nvPicPr>
        <p:blipFill>
          <a:blip r:embed="rId3"/>
          <a:stretch>
            <a:fillRect/>
          </a:stretch>
        </p:blipFill>
        <p:spPr>
          <a:xfrm>
            <a:off x="0" y="0"/>
            <a:ext cx="12203204" cy="6985000"/>
          </a:xfrm>
        </p:spPr>
      </p:pic>
    </p:spTree>
    <p:extLst>
      <p:ext uri="{BB962C8B-B14F-4D97-AF65-F5344CB8AC3E}">
        <p14:creationId xmlns:p14="http://schemas.microsoft.com/office/powerpoint/2010/main" val="3850765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ound, outdoor, sky, dirt&#10;&#10;Description automatically generated">
            <a:extLst>
              <a:ext uri="{FF2B5EF4-FFF2-40B4-BE49-F238E27FC236}">
                <a16:creationId xmlns:a16="http://schemas.microsoft.com/office/drawing/2014/main" id="{BF3C9B68-33B0-CD49-7545-DA4F50512C32}"/>
              </a:ext>
            </a:extLst>
          </p:cNvPr>
          <p:cNvPicPr>
            <a:picLocks noChangeAspect="1"/>
          </p:cNvPicPr>
          <p:nvPr/>
        </p:nvPicPr>
        <p:blipFill>
          <a:blip r:embed="rId3"/>
          <a:stretch>
            <a:fillRect/>
          </a:stretch>
        </p:blipFill>
        <p:spPr>
          <a:xfrm>
            <a:off x="0" y="15240"/>
            <a:ext cx="12392396" cy="6939742"/>
          </a:xfrm>
          <a:prstGeom prst="rect">
            <a:avLst/>
          </a:prstGeom>
        </p:spPr>
      </p:pic>
    </p:spTree>
    <p:extLst>
      <p:ext uri="{BB962C8B-B14F-4D97-AF65-F5344CB8AC3E}">
        <p14:creationId xmlns:p14="http://schemas.microsoft.com/office/powerpoint/2010/main" val="1995334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ree, outdoor, area, dirt&#10;&#10;Description automatically generated">
            <a:extLst>
              <a:ext uri="{FF2B5EF4-FFF2-40B4-BE49-F238E27FC236}">
                <a16:creationId xmlns:a16="http://schemas.microsoft.com/office/drawing/2014/main" id="{2148A139-BDCB-8350-CB06-41AD18A02F1B}"/>
              </a:ext>
            </a:extLst>
          </p:cNvPr>
          <p:cNvPicPr>
            <a:picLocks noChangeAspect="1"/>
          </p:cNvPicPr>
          <p:nvPr/>
        </p:nvPicPr>
        <p:blipFill>
          <a:blip r:embed="rId3"/>
          <a:stretch>
            <a:fillRect/>
          </a:stretch>
        </p:blipFill>
        <p:spPr>
          <a:xfrm>
            <a:off x="0" y="-1137581"/>
            <a:ext cx="12015216" cy="7995581"/>
          </a:xfrm>
          <a:prstGeom prst="rect">
            <a:avLst/>
          </a:prstGeom>
        </p:spPr>
      </p:pic>
    </p:spTree>
    <p:extLst>
      <p:ext uri="{BB962C8B-B14F-4D97-AF65-F5344CB8AC3E}">
        <p14:creationId xmlns:p14="http://schemas.microsoft.com/office/powerpoint/2010/main" val="895959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ree, outdoor, nature, way&#10;&#10;Description automatically generated">
            <a:extLst>
              <a:ext uri="{FF2B5EF4-FFF2-40B4-BE49-F238E27FC236}">
                <a16:creationId xmlns:a16="http://schemas.microsoft.com/office/drawing/2014/main" id="{D9A1A1BE-D414-5686-055A-8809CCEA3F95}"/>
              </a:ext>
            </a:extLst>
          </p:cNvPr>
          <p:cNvPicPr>
            <a:picLocks noChangeAspect="1"/>
          </p:cNvPicPr>
          <p:nvPr/>
        </p:nvPicPr>
        <p:blipFill>
          <a:blip r:embed="rId3"/>
          <a:stretch>
            <a:fillRect/>
          </a:stretch>
        </p:blipFill>
        <p:spPr>
          <a:xfrm>
            <a:off x="-1079369" y="0"/>
            <a:ext cx="13271369" cy="7338804"/>
          </a:xfrm>
          <a:prstGeom prst="rect">
            <a:avLst/>
          </a:prstGeom>
        </p:spPr>
      </p:pic>
    </p:spTree>
    <p:extLst>
      <p:ext uri="{BB962C8B-B14F-4D97-AF65-F5344CB8AC3E}">
        <p14:creationId xmlns:p14="http://schemas.microsoft.com/office/powerpoint/2010/main" val="2615381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walking in the rain&#10;&#10;Description automatically generated with low confidence">
            <a:extLst>
              <a:ext uri="{FF2B5EF4-FFF2-40B4-BE49-F238E27FC236}">
                <a16:creationId xmlns:a16="http://schemas.microsoft.com/office/drawing/2014/main" id="{A3F2636C-3D6C-6110-6F6E-24B527953F8D}"/>
              </a:ext>
            </a:extLst>
          </p:cNvPr>
          <p:cNvPicPr>
            <a:picLocks noChangeAspect="1"/>
          </p:cNvPicPr>
          <p:nvPr/>
        </p:nvPicPr>
        <p:blipFill>
          <a:blip r:embed="rId3"/>
          <a:stretch>
            <a:fillRect/>
          </a:stretch>
        </p:blipFill>
        <p:spPr>
          <a:xfrm>
            <a:off x="-1" y="-109451"/>
            <a:ext cx="12837721" cy="7189124"/>
          </a:xfrm>
          <a:prstGeom prst="rect">
            <a:avLst/>
          </a:prstGeom>
        </p:spPr>
      </p:pic>
    </p:spTree>
    <p:extLst>
      <p:ext uri="{BB962C8B-B14F-4D97-AF65-F5344CB8AC3E}">
        <p14:creationId xmlns:p14="http://schemas.microsoft.com/office/powerpoint/2010/main" val="3433245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river running through a valley between mountains&#10;&#10;Description automatically generated with low confidence">
            <a:extLst>
              <a:ext uri="{FF2B5EF4-FFF2-40B4-BE49-F238E27FC236}">
                <a16:creationId xmlns:a16="http://schemas.microsoft.com/office/drawing/2014/main" id="{548FD833-3EE6-4870-A7C8-8E00A0D46206}"/>
              </a:ext>
            </a:extLst>
          </p:cNvPr>
          <p:cNvPicPr>
            <a:picLocks noGrp="1" noChangeAspect="1"/>
          </p:cNvPicPr>
          <p:nvPr>
            <p:ph sz="quarter" idx="11"/>
          </p:nvPr>
        </p:nvPicPr>
        <p:blipFill>
          <a:blip r:embed="rId3"/>
          <a:stretch>
            <a:fillRect/>
          </a:stretch>
        </p:blipFill>
        <p:spPr>
          <a:xfrm>
            <a:off x="0" y="0"/>
            <a:ext cx="12192000" cy="6875619"/>
          </a:xfrm>
        </p:spPr>
      </p:pic>
    </p:spTree>
    <p:extLst>
      <p:ext uri="{BB962C8B-B14F-4D97-AF65-F5344CB8AC3E}">
        <p14:creationId xmlns:p14="http://schemas.microsoft.com/office/powerpoint/2010/main" val="31104757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244726-AB42-CD4E-A345-F3357E07B5EC}"/>
              </a:ext>
            </a:extLst>
          </p:cNvPr>
          <p:cNvPicPr>
            <a:picLocks noChangeAspect="1"/>
          </p:cNvPicPr>
          <p:nvPr/>
        </p:nvPicPr>
        <p:blipFill>
          <a:blip r:embed="rId3">
            <a:extLst>
              <a:ext uri="{28A0092B-C50C-407E-A947-70E740481C1C}">
                <a14:useLocalDpi xmlns:a14="http://schemas.microsoft.com/office/drawing/2010/main" val="0"/>
              </a:ext>
            </a:extLst>
          </a:blip>
          <a:srcRect t="11046" b="11046"/>
          <a:stretch/>
        </p:blipFill>
        <p:spPr>
          <a:xfrm>
            <a:off x="10" y="5"/>
            <a:ext cx="12192000" cy="6858000"/>
          </a:xfrm>
          <a:prstGeom prst="rect">
            <a:avLst/>
          </a:prstGeom>
          <a:noFill/>
        </p:spPr>
      </p:pic>
      <p:sp>
        <p:nvSpPr>
          <p:cNvPr id="2" name="TextBox 1">
            <a:extLst>
              <a:ext uri="{FF2B5EF4-FFF2-40B4-BE49-F238E27FC236}">
                <a16:creationId xmlns:a16="http://schemas.microsoft.com/office/drawing/2014/main" id="{707FFBA7-AC8C-4DFD-8332-DE2137C83991}"/>
              </a:ext>
            </a:extLst>
          </p:cNvPr>
          <p:cNvSpPr txBox="1"/>
          <p:nvPr/>
        </p:nvSpPr>
        <p:spPr>
          <a:xfrm>
            <a:off x="556055" y="370703"/>
            <a:ext cx="2949145" cy="369332"/>
          </a:xfrm>
          <a:prstGeom prst="rect">
            <a:avLst/>
          </a:prstGeom>
          <a:solidFill>
            <a:schemeClr val="bg1">
              <a:alpha val="66000"/>
            </a:schemeClr>
          </a:solidFill>
        </p:spPr>
        <p:txBody>
          <a:bodyPr wrap="square" rtlCol="0">
            <a:spAutoFit/>
          </a:bodyPr>
          <a:lstStyle/>
          <a:p>
            <a:r>
              <a:rPr lang="en-NZ" dirty="0"/>
              <a:t>What is Climate Related Risk?</a:t>
            </a:r>
            <a:endParaRPr lang="en-US" dirty="0"/>
          </a:p>
        </p:txBody>
      </p:sp>
    </p:spTree>
    <p:extLst>
      <p:ext uri="{BB962C8B-B14F-4D97-AF65-F5344CB8AC3E}">
        <p14:creationId xmlns:p14="http://schemas.microsoft.com/office/powerpoint/2010/main" val="2956448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244726-AB42-CD4E-A345-F3357E07B5EC}"/>
              </a:ext>
            </a:extLst>
          </p:cNvPr>
          <p:cNvPicPr>
            <a:picLocks noChangeAspect="1"/>
          </p:cNvPicPr>
          <p:nvPr/>
        </p:nvPicPr>
        <p:blipFill>
          <a:blip r:embed="rId3">
            <a:extLst>
              <a:ext uri="{28A0092B-C50C-407E-A947-70E740481C1C}">
                <a14:useLocalDpi xmlns:a14="http://schemas.microsoft.com/office/drawing/2010/main" val="0"/>
              </a:ext>
            </a:extLst>
          </a:blip>
          <a:srcRect l="22" r="22"/>
          <a:stretch/>
        </p:blipFill>
        <p:spPr>
          <a:xfrm>
            <a:off x="10" y="5"/>
            <a:ext cx="12192000" cy="6858000"/>
          </a:xfrm>
          <a:prstGeom prst="rect">
            <a:avLst/>
          </a:prstGeom>
          <a:noFill/>
        </p:spPr>
      </p:pic>
      <p:sp>
        <p:nvSpPr>
          <p:cNvPr id="2" name="TextBox 1">
            <a:extLst>
              <a:ext uri="{FF2B5EF4-FFF2-40B4-BE49-F238E27FC236}">
                <a16:creationId xmlns:a16="http://schemas.microsoft.com/office/drawing/2014/main" id="{707FFBA7-AC8C-4DFD-8332-DE2137C83991}"/>
              </a:ext>
            </a:extLst>
          </p:cNvPr>
          <p:cNvSpPr txBox="1"/>
          <p:nvPr/>
        </p:nvSpPr>
        <p:spPr>
          <a:xfrm>
            <a:off x="556055" y="370703"/>
            <a:ext cx="2949145" cy="369332"/>
          </a:xfrm>
          <a:prstGeom prst="rect">
            <a:avLst/>
          </a:prstGeom>
          <a:solidFill>
            <a:schemeClr val="bg1">
              <a:alpha val="78000"/>
            </a:schemeClr>
          </a:solidFill>
        </p:spPr>
        <p:txBody>
          <a:bodyPr wrap="square" rtlCol="0">
            <a:spAutoFit/>
          </a:bodyPr>
          <a:lstStyle/>
          <a:p>
            <a:r>
              <a:rPr lang="en-NZ" dirty="0"/>
              <a:t>What is Climate Related Risk?</a:t>
            </a:r>
            <a:endParaRPr lang="en-US" dirty="0"/>
          </a:p>
        </p:txBody>
      </p:sp>
    </p:spTree>
    <p:extLst>
      <p:ext uri="{BB962C8B-B14F-4D97-AF65-F5344CB8AC3E}">
        <p14:creationId xmlns:p14="http://schemas.microsoft.com/office/powerpoint/2010/main" val="2473791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C1E26C-E0E2-4BA7-B6FD-6C4D4B0AB768}"/>
              </a:ext>
            </a:extLst>
          </p:cNvPr>
          <p:cNvSpPr>
            <a:spLocks noGrp="1"/>
          </p:cNvSpPr>
          <p:nvPr>
            <p:ph type="title"/>
          </p:nvPr>
        </p:nvSpPr>
        <p:spPr>
          <a:xfrm>
            <a:off x="963613" y="652905"/>
            <a:ext cx="5591635" cy="584775"/>
          </a:xfrm>
        </p:spPr>
        <p:txBody>
          <a:bodyPr>
            <a:normAutofit fontScale="90000"/>
          </a:bodyPr>
          <a:lstStyle/>
          <a:p>
            <a:r>
              <a:rPr lang="en-NZ" sz="2000" dirty="0"/>
              <a:t>How is NZ Performing in Climate Change Actions?</a:t>
            </a:r>
          </a:p>
        </p:txBody>
      </p:sp>
      <p:pic>
        <p:nvPicPr>
          <p:cNvPr id="13" name="Picture 12" descr="Table&#10;&#10;Description automatically generated">
            <a:extLst>
              <a:ext uri="{FF2B5EF4-FFF2-40B4-BE49-F238E27FC236}">
                <a16:creationId xmlns:a16="http://schemas.microsoft.com/office/drawing/2014/main" id="{BF846E15-441C-418F-A94C-A9A5D53295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613" y="2442033"/>
            <a:ext cx="8872537" cy="2950116"/>
          </a:xfrm>
          <a:prstGeom prst="rect">
            <a:avLst/>
          </a:prstGeom>
          <a:noFill/>
        </p:spPr>
      </p:pic>
    </p:spTree>
    <p:extLst>
      <p:ext uri="{BB962C8B-B14F-4D97-AF65-F5344CB8AC3E}">
        <p14:creationId xmlns:p14="http://schemas.microsoft.com/office/powerpoint/2010/main" val="74394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A9554D-4279-3848-8E1A-2C0691D08A4A}"/>
              </a:ext>
            </a:extLst>
          </p:cNvPr>
          <p:cNvSpPr/>
          <p:nvPr/>
        </p:nvSpPr>
        <p:spPr>
          <a:xfrm>
            <a:off x="0" y="1"/>
            <a:ext cx="12190476" cy="197708"/>
          </a:xfrm>
          <a:prstGeom prst="rect">
            <a:avLst/>
          </a:prstGeom>
          <a:solidFill>
            <a:srgbClr val="AF0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74C396C-FAD0-4FCF-A29E-B65916B81839}"/>
              </a:ext>
            </a:extLst>
          </p:cNvPr>
          <p:cNvSpPr txBox="1"/>
          <p:nvPr/>
        </p:nvSpPr>
        <p:spPr>
          <a:xfrm>
            <a:off x="1782270" y="2151727"/>
            <a:ext cx="10179170" cy="2554545"/>
          </a:xfrm>
          <a:prstGeom prst="rect">
            <a:avLst/>
          </a:prstGeom>
          <a:noFill/>
        </p:spPr>
        <p:txBody>
          <a:bodyPr wrap="square">
            <a:spAutoFit/>
          </a:bodyPr>
          <a:lstStyle/>
          <a:p>
            <a:pPr marL="742950" indent="-742950">
              <a:buFont typeface="+mj-lt"/>
              <a:buAutoNum type="arabicPeriod"/>
            </a:pPr>
            <a:r>
              <a:rPr lang="en-NZ" sz="3200" dirty="0">
                <a:latin typeface="GOTHAM-BOOK" panose="02000504050000020004" pitchFamily="2" charset="0"/>
              </a:rPr>
              <a:t>New Legislation, Plans and Guides, Mandatory TCFD Reporting</a:t>
            </a:r>
          </a:p>
          <a:p>
            <a:pPr marL="742950" indent="-742950">
              <a:buFont typeface="+mj-lt"/>
              <a:buAutoNum type="arabicPeriod"/>
            </a:pPr>
            <a:r>
              <a:rPr lang="en-NZ" sz="3200" dirty="0">
                <a:latin typeface="GOTHAM-BOOK" panose="02000504050000020004" pitchFamily="2" charset="0"/>
              </a:rPr>
              <a:t>Resilience is Reducing, Not Increasing</a:t>
            </a:r>
          </a:p>
          <a:p>
            <a:pPr marL="742950" indent="-742950">
              <a:buFont typeface="+mj-lt"/>
              <a:buAutoNum type="arabicPeriod"/>
            </a:pPr>
            <a:r>
              <a:rPr lang="en-NZ" sz="3200" dirty="0">
                <a:latin typeface="GOTHAM-BOOK" panose="02000504050000020004" pitchFamily="2" charset="0"/>
              </a:rPr>
              <a:t>Affects on Māori</a:t>
            </a:r>
          </a:p>
          <a:p>
            <a:pPr marL="742950" indent="-742950">
              <a:buFont typeface="+mj-lt"/>
              <a:buAutoNum type="arabicPeriod"/>
            </a:pPr>
            <a:r>
              <a:rPr lang="en-NZ" sz="3200" dirty="0">
                <a:latin typeface="GOTHAM-BOOK" panose="02000504050000020004" pitchFamily="2" charset="0"/>
              </a:rPr>
              <a:t>Personal Changes you can make</a:t>
            </a:r>
          </a:p>
        </p:txBody>
      </p:sp>
    </p:spTree>
    <p:extLst>
      <p:ext uri="{BB962C8B-B14F-4D97-AF65-F5344CB8AC3E}">
        <p14:creationId xmlns:p14="http://schemas.microsoft.com/office/powerpoint/2010/main" val="1652620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A9554D-4279-3848-8E1A-2C0691D08A4A}"/>
              </a:ext>
            </a:extLst>
          </p:cNvPr>
          <p:cNvSpPr/>
          <p:nvPr/>
        </p:nvSpPr>
        <p:spPr>
          <a:xfrm>
            <a:off x="0" y="1"/>
            <a:ext cx="12190476" cy="197708"/>
          </a:xfrm>
          <a:prstGeom prst="rect">
            <a:avLst/>
          </a:prstGeom>
          <a:solidFill>
            <a:srgbClr val="AF0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body of water with mountains in the background&#10;&#10;Description automatically generated with medium confidence">
            <a:extLst>
              <a:ext uri="{FF2B5EF4-FFF2-40B4-BE49-F238E27FC236}">
                <a16:creationId xmlns:a16="http://schemas.microsoft.com/office/drawing/2014/main" id="{1C0EF0C0-46EF-4BE5-B39C-37D1662483CB}"/>
              </a:ext>
            </a:extLst>
          </p:cNvPr>
          <p:cNvPicPr>
            <a:picLocks noGrp="1" noChangeAspect="1"/>
          </p:cNvPicPr>
          <p:nvPr>
            <p:ph sz="quarter" idx="11"/>
          </p:nvPr>
        </p:nvPicPr>
        <p:blipFill>
          <a:blip r:embed="rId3"/>
          <a:stretch>
            <a:fillRect/>
          </a:stretch>
        </p:blipFill>
        <p:spPr>
          <a:xfrm>
            <a:off x="0" y="0"/>
            <a:ext cx="12192000" cy="8132065"/>
          </a:xfrm>
        </p:spPr>
      </p:pic>
    </p:spTree>
    <p:extLst>
      <p:ext uri="{BB962C8B-B14F-4D97-AF65-F5344CB8AC3E}">
        <p14:creationId xmlns:p14="http://schemas.microsoft.com/office/powerpoint/2010/main" val="19109231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508467-AA66-4398-BDC1-AA57C0E533B0}"/>
              </a:ext>
            </a:extLst>
          </p:cNvPr>
          <p:cNvSpPr/>
          <p:nvPr/>
        </p:nvSpPr>
        <p:spPr>
          <a:xfrm>
            <a:off x="567471" y="557936"/>
            <a:ext cx="6575451" cy="6480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Z" sz="2400" dirty="0">
                <a:latin typeface="Amasis MT Pro Light" panose="02040304050005020304" pitchFamily="18" charset="0"/>
              </a:rPr>
              <a:t>NZ has a Variety of Acts, Plans and Guides</a:t>
            </a:r>
            <a:endParaRPr lang="en-US" sz="2400" dirty="0">
              <a:latin typeface="Amasis MT Pro Light" panose="02040304050005020304" pitchFamily="18" charset="0"/>
            </a:endParaRPr>
          </a:p>
        </p:txBody>
      </p:sp>
      <p:pic>
        <p:nvPicPr>
          <p:cNvPr id="3" name="Picture 2" descr="A picture containing text, nature&#10;&#10;Description automatically generated">
            <a:extLst>
              <a:ext uri="{FF2B5EF4-FFF2-40B4-BE49-F238E27FC236}">
                <a16:creationId xmlns:a16="http://schemas.microsoft.com/office/drawing/2014/main" id="{1FC8C535-56EF-48D5-B661-82C214260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596" y="1475141"/>
            <a:ext cx="3276600" cy="4629150"/>
          </a:xfrm>
          <a:prstGeom prst="rect">
            <a:avLst/>
          </a:prstGeom>
        </p:spPr>
      </p:pic>
      <p:pic>
        <p:nvPicPr>
          <p:cNvPr id="6" name="Picture 5">
            <a:extLst>
              <a:ext uri="{FF2B5EF4-FFF2-40B4-BE49-F238E27FC236}">
                <a16:creationId xmlns:a16="http://schemas.microsoft.com/office/drawing/2014/main" id="{ECBA2EC9-41C6-4316-B132-0476256916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7700" y="1475141"/>
            <a:ext cx="3276600" cy="4629150"/>
          </a:xfrm>
          <a:prstGeom prst="rect">
            <a:avLst/>
          </a:prstGeom>
        </p:spPr>
      </p:pic>
      <p:pic>
        <p:nvPicPr>
          <p:cNvPr id="8" name="Picture 7">
            <a:extLst>
              <a:ext uri="{FF2B5EF4-FFF2-40B4-BE49-F238E27FC236}">
                <a16:creationId xmlns:a16="http://schemas.microsoft.com/office/drawing/2014/main" id="{4D1B5977-E220-4637-8291-9CDB6E3AFD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24128" y="1114100"/>
            <a:ext cx="3500401" cy="4990191"/>
          </a:xfrm>
          <a:prstGeom prst="rect">
            <a:avLst/>
          </a:prstGeom>
        </p:spPr>
      </p:pic>
    </p:spTree>
    <p:extLst>
      <p:ext uri="{BB962C8B-B14F-4D97-AF65-F5344CB8AC3E}">
        <p14:creationId xmlns:p14="http://schemas.microsoft.com/office/powerpoint/2010/main" val="319180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40FD93-99E5-4A4E-894B-B9CE19778EF1}"/>
              </a:ext>
            </a:extLst>
          </p:cNvPr>
          <p:cNvSpPr txBox="1"/>
          <p:nvPr/>
        </p:nvSpPr>
        <p:spPr>
          <a:xfrm>
            <a:off x="3993503" y="4226767"/>
            <a:ext cx="5374432" cy="690466"/>
          </a:xfrm>
          <a:prstGeom prst="rect">
            <a:avLst/>
          </a:prstGeom>
          <a:noFill/>
        </p:spPr>
        <p:txBody>
          <a:bodyPr wrap="square" rtlCol="0">
            <a:spAutoFit/>
          </a:bodyPr>
          <a:lstStyle/>
          <a:p>
            <a:endParaRPr lang="en-US"/>
          </a:p>
        </p:txBody>
      </p:sp>
      <p:sp>
        <p:nvSpPr>
          <p:cNvPr id="7" name="Rectangle 6">
            <a:extLst>
              <a:ext uri="{FF2B5EF4-FFF2-40B4-BE49-F238E27FC236}">
                <a16:creationId xmlns:a16="http://schemas.microsoft.com/office/drawing/2014/main" id="{A956FF30-1406-47C5-9DFE-698837C5CAC1}"/>
              </a:ext>
            </a:extLst>
          </p:cNvPr>
          <p:cNvSpPr/>
          <p:nvPr/>
        </p:nvSpPr>
        <p:spPr>
          <a:xfrm>
            <a:off x="595724" y="557937"/>
            <a:ext cx="2738026" cy="4740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Z" sz="2400" dirty="0">
                <a:latin typeface="Amasis MT Pro Light" panose="02040304050005020304" pitchFamily="18" charset="0"/>
              </a:rPr>
              <a:t>Climate Scenarios</a:t>
            </a:r>
            <a:endParaRPr lang="en-US" sz="2400" dirty="0">
              <a:latin typeface="Amasis MT Pro Light" panose="02040304050005020304" pitchFamily="18" charset="0"/>
            </a:endParaRPr>
          </a:p>
        </p:txBody>
      </p:sp>
      <p:pic>
        <p:nvPicPr>
          <p:cNvPr id="3" name="Picture 2">
            <a:extLst>
              <a:ext uri="{FF2B5EF4-FFF2-40B4-BE49-F238E27FC236}">
                <a16:creationId xmlns:a16="http://schemas.microsoft.com/office/drawing/2014/main" id="{3A02F4DE-1237-4CAF-9AFA-94516BEBAA2B}"/>
              </a:ext>
            </a:extLst>
          </p:cNvPr>
          <p:cNvPicPr>
            <a:picLocks noChangeAspect="1"/>
          </p:cNvPicPr>
          <p:nvPr/>
        </p:nvPicPr>
        <p:blipFill>
          <a:blip r:embed="rId3"/>
          <a:stretch>
            <a:fillRect/>
          </a:stretch>
        </p:blipFill>
        <p:spPr>
          <a:xfrm>
            <a:off x="1777803" y="1408078"/>
            <a:ext cx="8636394" cy="4891985"/>
          </a:xfrm>
          <a:prstGeom prst="rect">
            <a:avLst/>
          </a:prstGeom>
        </p:spPr>
      </p:pic>
    </p:spTree>
    <p:extLst>
      <p:ext uri="{BB962C8B-B14F-4D97-AF65-F5344CB8AC3E}">
        <p14:creationId xmlns:p14="http://schemas.microsoft.com/office/powerpoint/2010/main" val="173594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765C5A2A-6611-4084-8639-69FB8B6CA509}"/>
              </a:ext>
            </a:extLst>
          </p:cNvPr>
          <p:cNvSpPr txBox="1">
            <a:spLocks/>
          </p:cNvSpPr>
          <p:nvPr/>
        </p:nvSpPr>
        <p:spPr>
          <a:xfrm>
            <a:off x="577196" y="579798"/>
            <a:ext cx="8387510" cy="628362"/>
          </a:xfrm>
          <a:prstGeom prst="rect">
            <a:avLst/>
          </a:prstGeom>
          <a:solidFill>
            <a:srgbClr val="292929"/>
          </a:solidFill>
        </p:spPr>
        <p:txBody>
          <a:bodyPr anchor="ct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dirty="0">
                <a:latin typeface="Amasis MT Pro" panose="020B0604020202020204" pitchFamily="18" charset="0"/>
              </a:rPr>
              <a:t>Climate Change Reporting in Aotearoa – First in the World</a:t>
            </a:r>
            <a:endParaRPr lang="en-GB" dirty="0">
              <a:latin typeface="Amasis MT Pro" panose="020B0604020202020204" pitchFamily="18" charset="0"/>
            </a:endParaRPr>
          </a:p>
        </p:txBody>
      </p:sp>
      <p:grpSp>
        <p:nvGrpSpPr>
          <p:cNvPr id="2" name="Group 1">
            <a:extLst>
              <a:ext uri="{FF2B5EF4-FFF2-40B4-BE49-F238E27FC236}">
                <a16:creationId xmlns:a16="http://schemas.microsoft.com/office/drawing/2014/main" id="{062A3AFD-4D3F-49CB-9D88-E09200048694}"/>
              </a:ext>
            </a:extLst>
          </p:cNvPr>
          <p:cNvGrpSpPr/>
          <p:nvPr/>
        </p:nvGrpSpPr>
        <p:grpSpPr>
          <a:xfrm>
            <a:off x="2008437" y="1790432"/>
            <a:ext cx="8175125" cy="3990494"/>
            <a:chOff x="2008437" y="1790432"/>
            <a:chExt cx="8175125" cy="3990494"/>
          </a:xfrm>
        </p:grpSpPr>
        <p:sp>
          <p:nvSpPr>
            <p:cNvPr id="4" name="Rectangle 3">
              <a:extLst>
                <a:ext uri="{FF2B5EF4-FFF2-40B4-BE49-F238E27FC236}">
                  <a16:creationId xmlns:a16="http://schemas.microsoft.com/office/drawing/2014/main" id="{3F644D8C-B6F3-4605-970E-F4EEAF1DEFCD}"/>
                </a:ext>
              </a:extLst>
            </p:cNvPr>
            <p:cNvSpPr>
              <a:spLocks/>
            </p:cNvSpPr>
            <p:nvPr/>
          </p:nvSpPr>
          <p:spPr>
            <a:xfrm>
              <a:off x="2008437" y="5271878"/>
              <a:ext cx="8175125" cy="509048"/>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0" tIns="0" rIns="0" bIns="0"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lvl="0" algn="ctr" defTabSz="914400">
                <a:lnSpc>
                  <a:spcPct val="90000"/>
                </a:lnSpc>
                <a:spcBef>
                  <a:spcPts val="1000"/>
                </a:spcBef>
              </a:pPr>
              <a:r>
                <a:rPr lang="en-US" sz="2000">
                  <a:latin typeface="Amasis MT Pro" panose="02040504050005020304" pitchFamily="18" charset="0"/>
                  <a:cs typeface="Calibri" panose="020F0502020204030204" pitchFamily="34" charset="0"/>
                </a:rPr>
                <a:t>Task Force on Climate-Related Financial Disclosures (TCFD) framework</a:t>
              </a:r>
              <a:endParaRPr lang="en-NZ" sz="2000">
                <a:latin typeface="Amasis MT Pro" panose="02040504050005020304" pitchFamily="18" charset="0"/>
                <a:cs typeface="Calibri" panose="020F0502020204030204" pitchFamily="34" charset="0"/>
              </a:endParaRPr>
            </a:p>
          </p:txBody>
        </p:sp>
        <p:sp>
          <p:nvSpPr>
            <p:cNvPr id="5" name="Oval 4">
              <a:extLst>
                <a:ext uri="{FF2B5EF4-FFF2-40B4-BE49-F238E27FC236}">
                  <a16:creationId xmlns:a16="http://schemas.microsoft.com/office/drawing/2014/main" id="{6E4E22A4-7EA2-492C-B33A-F1FA1410963A}"/>
                </a:ext>
              </a:extLst>
            </p:cNvPr>
            <p:cNvSpPr>
              <a:spLocks noChangeAspect="1"/>
            </p:cNvSpPr>
            <p:nvPr/>
          </p:nvSpPr>
          <p:spPr>
            <a:xfrm>
              <a:off x="2593666" y="1790433"/>
              <a:ext cx="2238459" cy="2238459"/>
            </a:xfrm>
            <a:prstGeom prst="ellipse">
              <a:avLst/>
            </a:prstGeom>
            <a:solidFill>
              <a:schemeClr val="accent3">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lvl="0" algn="ctr"/>
              <a:r>
                <a:rPr lang="en-US" sz="2000">
                  <a:solidFill>
                    <a:srgbClr val="FFFFFF"/>
                  </a:solidFill>
                  <a:latin typeface="Amasis MT Pro" panose="02040504050005020304" pitchFamily="18" charset="0"/>
                  <a:ea typeface="Calibri" charset="0"/>
                  <a:cs typeface="Calibri" panose="020F0502020204030204" pitchFamily="34" charset="0"/>
                </a:rPr>
                <a:t>Mandatory climate-related disclosures</a:t>
              </a:r>
            </a:p>
          </p:txBody>
        </p:sp>
        <p:sp>
          <p:nvSpPr>
            <p:cNvPr id="6" name="Oval 5">
              <a:extLst>
                <a:ext uri="{FF2B5EF4-FFF2-40B4-BE49-F238E27FC236}">
                  <a16:creationId xmlns:a16="http://schemas.microsoft.com/office/drawing/2014/main" id="{FE4EEE94-01F8-459F-AF9C-F379C1673903}"/>
                </a:ext>
              </a:extLst>
            </p:cNvPr>
            <p:cNvSpPr>
              <a:spLocks noChangeAspect="1"/>
            </p:cNvSpPr>
            <p:nvPr/>
          </p:nvSpPr>
          <p:spPr>
            <a:xfrm>
              <a:off x="7187216" y="1790432"/>
              <a:ext cx="2238459" cy="2238459"/>
            </a:xfrm>
            <a:prstGeom prst="ellipse">
              <a:avLst/>
            </a:prstGeom>
            <a:solidFill>
              <a:schemeClr val="tx2">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lvl="0" algn="ctr"/>
              <a:r>
                <a:rPr lang="en-US" sz="2000">
                  <a:solidFill>
                    <a:srgbClr val="FFFFFF"/>
                  </a:solidFill>
                  <a:latin typeface="Amasis MT Pro" panose="02040504050005020304" pitchFamily="18" charset="0"/>
                  <a:ea typeface="Calibri" charset="0"/>
                  <a:cs typeface="Calibri" panose="020F0502020204030204" pitchFamily="34" charset="0"/>
                </a:rPr>
                <a:t>Climate Change Response (Zero </a:t>
              </a:r>
              <a:br>
                <a:rPr lang="en-US" sz="2000">
                  <a:solidFill>
                    <a:srgbClr val="FFFFFF"/>
                  </a:solidFill>
                  <a:latin typeface="Amasis MT Pro" panose="02040504050005020304" pitchFamily="18" charset="0"/>
                  <a:ea typeface="Calibri" charset="0"/>
                  <a:cs typeface="Calibri" panose="020F0502020204030204" pitchFamily="34" charset="0"/>
                </a:rPr>
              </a:br>
              <a:r>
                <a:rPr lang="en-US" sz="2000">
                  <a:solidFill>
                    <a:srgbClr val="FFFFFF"/>
                  </a:solidFill>
                  <a:latin typeface="Amasis MT Pro" panose="02040504050005020304" pitchFamily="18" charset="0"/>
                  <a:ea typeface="Calibri" charset="0"/>
                  <a:cs typeface="Calibri" panose="020F0502020204030204" pitchFamily="34" charset="0"/>
                </a:rPr>
                <a:t>Carbon) Act</a:t>
              </a:r>
              <a:endParaRPr lang="en-NZ" sz="2000">
                <a:solidFill>
                  <a:srgbClr val="FFFFFF"/>
                </a:solidFill>
                <a:latin typeface="Amasis MT Pro" panose="02040504050005020304" pitchFamily="18" charset="0"/>
                <a:ea typeface="Calibri" charset="0"/>
                <a:cs typeface="Calibri" panose="020F0502020204030204" pitchFamily="34" charset="0"/>
              </a:endParaRPr>
            </a:p>
          </p:txBody>
        </p:sp>
        <p:cxnSp>
          <p:nvCxnSpPr>
            <p:cNvPr id="7" name="Straight Arrow Connector 6">
              <a:extLst>
                <a:ext uri="{FF2B5EF4-FFF2-40B4-BE49-F238E27FC236}">
                  <a16:creationId xmlns:a16="http://schemas.microsoft.com/office/drawing/2014/main" id="{C9D3D84A-6249-46B1-9FE5-A85CBF4868CA}"/>
                </a:ext>
              </a:extLst>
            </p:cNvPr>
            <p:cNvCxnSpPr>
              <a:cxnSpLocks/>
              <a:stCxn id="10" idx="0"/>
            </p:cNvCxnSpPr>
            <p:nvPr/>
          </p:nvCxnSpPr>
          <p:spPr>
            <a:xfrm flipH="1" flipV="1">
              <a:off x="3709401" y="4125936"/>
              <a:ext cx="3496" cy="485228"/>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EAE1068-006C-47C8-8ECB-F1BDF06BB8D3}"/>
                </a:ext>
              </a:extLst>
            </p:cNvPr>
            <p:cNvCxnSpPr>
              <a:cxnSpLocks/>
            </p:cNvCxnSpPr>
            <p:nvPr/>
          </p:nvCxnSpPr>
          <p:spPr>
            <a:xfrm flipV="1">
              <a:off x="8306444" y="4125936"/>
              <a:ext cx="4756" cy="382102"/>
            </a:xfrm>
            <a:prstGeom prst="straightConnector1">
              <a:avLst/>
            </a:prstGeom>
            <a:ln w="34925">
              <a:solidFill>
                <a:schemeClr val="accent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 name="Text Placeholder 3">
              <a:extLst>
                <a:ext uri="{FF2B5EF4-FFF2-40B4-BE49-F238E27FC236}">
                  <a16:creationId xmlns:a16="http://schemas.microsoft.com/office/drawing/2014/main" id="{2B4A26F4-91D8-44AD-89F1-925E5B087B17}"/>
                </a:ext>
              </a:extLst>
            </p:cNvPr>
            <p:cNvSpPr txBox="1">
              <a:spLocks/>
            </p:cNvSpPr>
            <p:nvPr/>
          </p:nvSpPr>
          <p:spPr>
            <a:xfrm>
              <a:off x="7351014" y="4605084"/>
              <a:ext cx="1910865" cy="6906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NZ" sz="2000">
                  <a:solidFill>
                    <a:schemeClr val="tx1"/>
                  </a:solidFill>
                  <a:latin typeface="Amasis MT Pro" panose="02040504050005020304" pitchFamily="18" charset="0"/>
                  <a:cs typeface="Calibri" panose="020F0502020204030204" pitchFamily="34" charset="0"/>
                </a:rPr>
                <a:t>aligned with</a:t>
              </a:r>
            </a:p>
          </p:txBody>
        </p:sp>
        <p:sp>
          <p:nvSpPr>
            <p:cNvPr id="10" name="Text Placeholder 3">
              <a:extLst>
                <a:ext uri="{FF2B5EF4-FFF2-40B4-BE49-F238E27FC236}">
                  <a16:creationId xmlns:a16="http://schemas.microsoft.com/office/drawing/2014/main" id="{A2648968-DE52-4D2F-AD08-0FA80CF095C7}"/>
                </a:ext>
              </a:extLst>
            </p:cNvPr>
            <p:cNvSpPr txBox="1">
              <a:spLocks/>
            </p:cNvSpPr>
            <p:nvPr/>
          </p:nvSpPr>
          <p:spPr>
            <a:xfrm>
              <a:off x="3160810" y="4611164"/>
              <a:ext cx="1104173" cy="6906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NZ" sz="2000">
                  <a:solidFill>
                    <a:schemeClr val="tx1"/>
                  </a:solidFill>
                  <a:latin typeface="Amasis MT Pro" panose="02040504050005020304" pitchFamily="18" charset="0"/>
                  <a:cs typeface="Calibri" panose="020F0502020204030204" pitchFamily="34" charset="0"/>
                </a:rPr>
                <a:t>adopts</a:t>
              </a:r>
            </a:p>
          </p:txBody>
        </p:sp>
      </p:grpSp>
    </p:spTree>
    <p:extLst>
      <p:ext uri="{BB962C8B-B14F-4D97-AF65-F5344CB8AC3E}">
        <p14:creationId xmlns:p14="http://schemas.microsoft.com/office/powerpoint/2010/main" val="610644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508467-AA66-4398-BDC1-AA57C0E533B0}"/>
              </a:ext>
            </a:extLst>
          </p:cNvPr>
          <p:cNvSpPr/>
          <p:nvPr/>
        </p:nvSpPr>
        <p:spPr>
          <a:xfrm>
            <a:off x="567471" y="557936"/>
            <a:ext cx="5400843" cy="6480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Z" sz="2400" dirty="0">
                <a:latin typeface="Amasis MT Pro Light" panose="02040304050005020304" pitchFamily="18" charset="0"/>
              </a:rPr>
              <a:t>The TCFD Framework</a:t>
            </a:r>
            <a:endParaRPr lang="en-US" sz="2400" dirty="0">
              <a:latin typeface="Amasis MT Pro Light" panose="02040304050005020304" pitchFamily="18" charset="0"/>
            </a:endParaRPr>
          </a:p>
        </p:txBody>
      </p:sp>
      <p:pic>
        <p:nvPicPr>
          <p:cNvPr id="7" name="Picture 6" descr="Graphical user interface, website&#10;&#10;Description automatically generated">
            <a:extLst>
              <a:ext uri="{FF2B5EF4-FFF2-40B4-BE49-F238E27FC236}">
                <a16:creationId xmlns:a16="http://schemas.microsoft.com/office/drawing/2014/main" id="{5C7C80A3-68E1-46E8-A88C-CEDF20D7D5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6667" y="839794"/>
            <a:ext cx="3805333" cy="5378563"/>
          </a:xfrm>
          <a:prstGeom prst="rect">
            <a:avLst/>
          </a:prstGeom>
          <a:noFill/>
        </p:spPr>
      </p:pic>
      <p:sp>
        <p:nvSpPr>
          <p:cNvPr id="2" name="TextBox 1">
            <a:extLst>
              <a:ext uri="{FF2B5EF4-FFF2-40B4-BE49-F238E27FC236}">
                <a16:creationId xmlns:a16="http://schemas.microsoft.com/office/drawing/2014/main" id="{3D18B3A4-214E-431B-9357-A0C1A9009814}"/>
              </a:ext>
            </a:extLst>
          </p:cNvPr>
          <p:cNvSpPr txBox="1"/>
          <p:nvPr/>
        </p:nvSpPr>
        <p:spPr>
          <a:xfrm>
            <a:off x="459631" y="1234258"/>
            <a:ext cx="6052007" cy="646331"/>
          </a:xfrm>
          <a:prstGeom prst="rect">
            <a:avLst/>
          </a:prstGeom>
          <a:noFill/>
        </p:spPr>
        <p:txBody>
          <a:bodyPr wrap="square" rtlCol="0">
            <a:spAutoFit/>
          </a:bodyPr>
          <a:lstStyle/>
          <a:p>
            <a:r>
              <a:rPr lang="en-NZ" sz="3600" dirty="0">
                <a:latin typeface="GOTHAM-LIGHT" panose="02000504020000020004" pitchFamily="2" charset="0"/>
              </a:rPr>
              <a:t>Matt.Raeburn@wsp.com</a:t>
            </a:r>
            <a:endParaRPr lang="en-US" sz="3600" dirty="0">
              <a:latin typeface="GOTHAM-LIGHT" panose="02000504020000020004" pitchFamily="2" charset="0"/>
            </a:endParaRPr>
          </a:p>
        </p:txBody>
      </p:sp>
      <p:pic>
        <p:nvPicPr>
          <p:cNvPr id="5" name="Picture 4">
            <a:extLst>
              <a:ext uri="{FF2B5EF4-FFF2-40B4-BE49-F238E27FC236}">
                <a16:creationId xmlns:a16="http://schemas.microsoft.com/office/drawing/2014/main" id="{BCFF01EC-FE45-4E10-BFA8-4F127B010648}"/>
              </a:ext>
            </a:extLst>
          </p:cNvPr>
          <p:cNvPicPr>
            <a:picLocks noChangeAspect="1"/>
          </p:cNvPicPr>
          <p:nvPr/>
        </p:nvPicPr>
        <p:blipFill rotWithShape="1">
          <a:blip r:embed="rId4"/>
          <a:srcRect l="63872" t="40033" r="3345" b="26501"/>
          <a:stretch/>
        </p:blipFill>
        <p:spPr>
          <a:xfrm>
            <a:off x="695157" y="2482423"/>
            <a:ext cx="7616661" cy="3169630"/>
          </a:xfrm>
          <a:prstGeom prst="rect">
            <a:avLst/>
          </a:prstGeom>
        </p:spPr>
      </p:pic>
    </p:spTree>
    <p:extLst>
      <p:ext uri="{BB962C8B-B14F-4D97-AF65-F5344CB8AC3E}">
        <p14:creationId xmlns:p14="http://schemas.microsoft.com/office/powerpoint/2010/main" val="212085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2CA28F-979F-D417-E392-077CF8BF5739}"/>
              </a:ext>
            </a:extLst>
          </p:cNvPr>
          <p:cNvSpPr>
            <a:spLocks noGrp="1"/>
          </p:cNvSpPr>
          <p:nvPr>
            <p:ph sz="quarter" idx="11"/>
          </p:nvPr>
        </p:nvSpPr>
        <p:spPr/>
        <p:txBody>
          <a:bodyPr/>
          <a:lstStyle/>
          <a:p>
            <a:r>
              <a:rPr lang="en-NZ" dirty="0"/>
              <a:t>We plan for Resilience but the reality is in New Zealand we just aren’t keeping up with Climate Change and Mother Nature</a:t>
            </a:r>
          </a:p>
          <a:p>
            <a:r>
              <a:rPr lang="en-NZ" dirty="0"/>
              <a:t>People are exhausted with dealing with Weather Events and Natural Hazards</a:t>
            </a:r>
          </a:p>
          <a:p>
            <a:r>
              <a:rPr lang="en-NZ" dirty="0"/>
              <a:t>The Frequency of 1 in 100 year or 1 in 50 year or even 1 in 5 year events has sped up.</a:t>
            </a:r>
          </a:p>
          <a:p>
            <a:r>
              <a:rPr lang="en-NZ" dirty="0"/>
              <a:t>Our Planning scenarios are not set to extreme, we are getting caught out repeatedly</a:t>
            </a:r>
          </a:p>
          <a:p>
            <a:r>
              <a:rPr lang="en-NZ" dirty="0"/>
              <a:t>Asset Lifecycles, lifelines and route security are not matching reality.</a:t>
            </a:r>
          </a:p>
          <a:p>
            <a:pPr marL="0" indent="0">
              <a:buNone/>
            </a:pPr>
            <a:endParaRPr lang="en-US" dirty="0"/>
          </a:p>
        </p:txBody>
      </p:sp>
      <p:sp>
        <p:nvSpPr>
          <p:cNvPr id="3" name="Title 2">
            <a:extLst>
              <a:ext uri="{FF2B5EF4-FFF2-40B4-BE49-F238E27FC236}">
                <a16:creationId xmlns:a16="http://schemas.microsoft.com/office/drawing/2014/main" id="{409DB3F9-5DDD-51C7-0B08-932BFAFAC5F3}"/>
              </a:ext>
            </a:extLst>
          </p:cNvPr>
          <p:cNvSpPr>
            <a:spLocks noGrp="1"/>
          </p:cNvSpPr>
          <p:nvPr>
            <p:ph type="title"/>
          </p:nvPr>
        </p:nvSpPr>
        <p:spPr/>
        <p:txBody>
          <a:bodyPr/>
          <a:lstStyle/>
          <a:p>
            <a:r>
              <a:rPr lang="en-NZ" dirty="0"/>
              <a:t>Our ‘Resilience’ is Reducing</a:t>
            </a:r>
            <a:endParaRPr lang="en-US" dirty="0"/>
          </a:p>
        </p:txBody>
      </p:sp>
    </p:spTree>
    <p:extLst>
      <p:ext uri="{BB962C8B-B14F-4D97-AF65-F5344CB8AC3E}">
        <p14:creationId xmlns:p14="http://schemas.microsoft.com/office/powerpoint/2010/main" val="4060438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7FFBA7-AC8C-4DFD-8332-DE2137C83991}"/>
              </a:ext>
            </a:extLst>
          </p:cNvPr>
          <p:cNvSpPr txBox="1"/>
          <p:nvPr/>
        </p:nvSpPr>
        <p:spPr>
          <a:xfrm>
            <a:off x="556055" y="370703"/>
            <a:ext cx="3472248" cy="369332"/>
          </a:xfrm>
          <a:prstGeom prst="rect">
            <a:avLst/>
          </a:prstGeom>
          <a:solidFill>
            <a:schemeClr val="bg1"/>
          </a:solidFill>
        </p:spPr>
        <p:txBody>
          <a:bodyPr wrap="square" rtlCol="0">
            <a:spAutoFit/>
          </a:bodyPr>
          <a:lstStyle/>
          <a:p>
            <a:r>
              <a:rPr lang="en-NZ" dirty="0"/>
              <a:t>What is Your Why?</a:t>
            </a:r>
            <a:endParaRPr lang="en-US" dirty="0"/>
          </a:p>
        </p:txBody>
      </p:sp>
      <p:pic>
        <p:nvPicPr>
          <p:cNvPr id="5" name="Picture 4" descr="A picture containing outdoor, nature, shore, day&#10;&#10;Description automatically generated">
            <a:extLst>
              <a:ext uri="{FF2B5EF4-FFF2-40B4-BE49-F238E27FC236}">
                <a16:creationId xmlns:a16="http://schemas.microsoft.com/office/drawing/2014/main" id="{8BAE9005-694C-71C8-705E-30E49A5DF611}"/>
              </a:ext>
            </a:extLst>
          </p:cNvPr>
          <p:cNvPicPr>
            <a:picLocks noChangeAspect="1"/>
          </p:cNvPicPr>
          <p:nvPr/>
        </p:nvPicPr>
        <p:blipFill>
          <a:blip r:embed="rId3"/>
          <a:stretch>
            <a:fillRect/>
          </a:stretch>
        </p:blipFill>
        <p:spPr>
          <a:xfrm>
            <a:off x="0" y="0"/>
            <a:ext cx="12219214" cy="6842760"/>
          </a:xfrm>
          <a:prstGeom prst="rect">
            <a:avLst/>
          </a:prstGeom>
        </p:spPr>
      </p:pic>
    </p:spTree>
    <p:extLst>
      <p:ext uri="{BB962C8B-B14F-4D97-AF65-F5344CB8AC3E}">
        <p14:creationId xmlns:p14="http://schemas.microsoft.com/office/powerpoint/2010/main" val="371833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244726-AB42-CD4E-A345-F3357E07B5E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3077" b="13077"/>
          <a:stretch/>
        </p:blipFill>
        <p:spPr>
          <a:xfrm>
            <a:off x="10" y="5"/>
            <a:ext cx="12192000" cy="6858000"/>
          </a:xfrm>
          <a:prstGeom prst="rect">
            <a:avLst/>
          </a:prstGeom>
          <a:noFill/>
        </p:spPr>
      </p:pic>
      <p:sp>
        <p:nvSpPr>
          <p:cNvPr id="4" name="TextBox 3">
            <a:extLst>
              <a:ext uri="{FF2B5EF4-FFF2-40B4-BE49-F238E27FC236}">
                <a16:creationId xmlns:a16="http://schemas.microsoft.com/office/drawing/2014/main" id="{95C50BFC-4332-4F89-8BAF-46A5ECEBFA98}"/>
              </a:ext>
            </a:extLst>
          </p:cNvPr>
          <p:cNvSpPr txBox="1"/>
          <p:nvPr/>
        </p:nvSpPr>
        <p:spPr>
          <a:xfrm>
            <a:off x="10" y="6858005"/>
            <a:ext cx="12192000" cy="230832"/>
          </a:xfrm>
          <a:prstGeom prst="rect">
            <a:avLst/>
          </a:prstGeom>
          <a:noFill/>
        </p:spPr>
        <p:txBody>
          <a:bodyPr wrap="square" rtlCol="0">
            <a:spAutoFit/>
          </a:bodyPr>
          <a:lstStyle/>
          <a:p>
            <a:r>
              <a:rPr lang="en-US" sz="900">
                <a:hlinkClick r:id="rId4" tooltip="https://www.flickr.com/photos/jayveeare/5332053003/"/>
              </a:rPr>
              <a:t>This Photo</a:t>
            </a:r>
            <a:r>
              <a:rPr lang="en-US" sz="900"/>
              <a:t> by Unknown Author is licensed under </a:t>
            </a:r>
            <a:r>
              <a:rPr lang="en-US" sz="900">
                <a:hlinkClick r:id="rId5" tooltip="https://creativecommons.org/licenses/by-nc-sa/3.0/"/>
              </a:rPr>
              <a:t>CC BY-SA-NC</a:t>
            </a:r>
            <a:endParaRPr lang="en-US" sz="900"/>
          </a:p>
        </p:txBody>
      </p:sp>
    </p:spTree>
    <p:extLst>
      <p:ext uri="{BB962C8B-B14F-4D97-AF65-F5344CB8AC3E}">
        <p14:creationId xmlns:p14="http://schemas.microsoft.com/office/powerpoint/2010/main" val="97897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AB17C1-8C7A-4793-ACB0-B81E45D69C33}"/>
              </a:ext>
            </a:extLst>
          </p:cNvPr>
          <p:cNvSpPr/>
          <p:nvPr/>
        </p:nvSpPr>
        <p:spPr>
          <a:xfrm>
            <a:off x="595725" y="557937"/>
            <a:ext cx="2681866" cy="65277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Z" sz="2400" dirty="0">
                <a:latin typeface="Amasis MT Pro Light" panose="02040304050005020304" pitchFamily="18" charset="0"/>
              </a:rPr>
              <a:t>Conclusions</a:t>
            </a:r>
            <a:endParaRPr lang="en-US" sz="2400" dirty="0">
              <a:latin typeface="Amasis MT Pro Light" panose="02040304050005020304" pitchFamily="18" charset="0"/>
            </a:endParaRPr>
          </a:p>
        </p:txBody>
      </p:sp>
      <p:sp>
        <p:nvSpPr>
          <p:cNvPr id="4" name="AutoShape 74">
            <a:extLst>
              <a:ext uri="{FF2B5EF4-FFF2-40B4-BE49-F238E27FC236}">
                <a16:creationId xmlns:a16="http://schemas.microsoft.com/office/drawing/2014/main" id="{A62D9C4B-949C-4A23-94E8-65BDF26C9795}"/>
              </a:ext>
            </a:extLst>
          </p:cNvPr>
          <p:cNvSpPr>
            <a:spLocks noChangeArrowheads="1"/>
          </p:cNvSpPr>
          <p:nvPr/>
        </p:nvSpPr>
        <p:spPr bwMode="auto">
          <a:xfrm>
            <a:off x="869975" y="1652645"/>
            <a:ext cx="317301" cy="246903"/>
          </a:xfrm>
          <a:prstGeom prst="chevron">
            <a:avLst>
              <a:gd name="adj" fmla="val 41544"/>
            </a:avLst>
          </a:prstGeom>
          <a:solidFill>
            <a:schemeClr val="accent2">
              <a:lumMod val="60000"/>
              <a:lumOff val="40000"/>
            </a:schemeClr>
          </a:solidFill>
          <a:ln w="6350" algn="ctr">
            <a:noFill/>
            <a:miter lim="800000"/>
            <a:headEnd type="none" w="sm" len="sm"/>
            <a:tailEnd type="none" w="med" len="lg"/>
          </a:ln>
        </p:spPr>
        <p:txBody>
          <a:bodyPr tIns="91440" bIns="91440" anchor="ctr"/>
          <a:lstStyle/>
          <a:p>
            <a:pPr algn="ctr">
              <a:defRPr/>
            </a:pPr>
            <a:endParaRPr lang="en-US"/>
          </a:p>
        </p:txBody>
      </p:sp>
      <p:sp>
        <p:nvSpPr>
          <p:cNvPr id="5" name="TextBox 4">
            <a:extLst>
              <a:ext uri="{FF2B5EF4-FFF2-40B4-BE49-F238E27FC236}">
                <a16:creationId xmlns:a16="http://schemas.microsoft.com/office/drawing/2014/main" id="{75B8EBC0-1EC8-4317-BE54-B23539D2F4C1}"/>
              </a:ext>
            </a:extLst>
          </p:cNvPr>
          <p:cNvSpPr txBox="1"/>
          <p:nvPr/>
        </p:nvSpPr>
        <p:spPr>
          <a:xfrm>
            <a:off x="1311122" y="1514163"/>
            <a:ext cx="3871212" cy="830997"/>
          </a:xfrm>
          <a:prstGeom prst="rect">
            <a:avLst/>
          </a:prstGeom>
          <a:noFill/>
        </p:spPr>
        <p:txBody>
          <a:bodyPr wrap="square" rtlCol="0">
            <a:spAutoFit/>
          </a:bodyPr>
          <a:lstStyle/>
          <a:p>
            <a:r>
              <a:rPr lang="en-NZ" sz="2400" dirty="0">
                <a:latin typeface="Calibri Light" panose="020F0302020204030204" pitchFamily="34" charset="0"/>
                <a:cs typeface="Calibri Light" panose="020F0302020204030204" pitchFamily="34" charset="0"/>
              </a:rPr>
              <a:t>Mandatory TCFD reporting is a no-brainer</a:t>
            </a:r>
            <a:endParaRPr lang="en-US" sz="2400" dirty="0">
              <a:latin typeface="Calibri Light" panose="020F0302020204030204" pitchFamily="34" charset="0"/>
              <a:cs typeface="Calibri Light" panose="020F0302020204030204" pitchFamily="34" charset="0"/>
            </a:endParaRPr>
          </a:p>
        </p:txBody>
      </p:sp>
      <p:grpSp>
        <p:nvGrpSpPr>
          <p:cNvPr id="12" name="Group 11">
            <a:extLst>
              <a:ext uri="{FF2B5EF4-FFF2-40B4-BE49-F238E27FC236}">
                <a16:creationId xmlns:a16="http://schemas.microsoft.com/office/drawing/2014/main" id="{12DE3112-7188-4AAD-8962-7746BB15F83D}"/>
              </a:ext>
            </a:extLst>
          </p:cNvPr>
          <p:cNvGrpSpPr/>
          <p:nvPr/>
        </p:nvGrpSpPr>
        <p:grpSpPr>
          <a:xfrm>
            <a:off x="791321" y="2334852"/>
            <a:ext cx="4551111" cy="1200329"/>
            <a:chOff x="869976" y="2374209"/>
            <a:chExt cx="4551111" cy="1200329"/>
          </a:xfrm>
        </p:grpSpPr>
        <p:sp>
          <p:nvSpPr>
            <p:cNvPr id="14" name="AutoShape 74">
              <a:extLst>
                <a:ext uri="{FF2B5EF4-FFF2-40B4-BE49-F238E27FC236}">
                  <a16:creationId xmlns:a16="http://schemas.microsoft.com/office/drawing/2014/main" id="{A421C6E1-5139-4273-8912-54F1EDA35C2D}"/>
                </a:ext>
              </a:extLst>
            </p:cNvPr>
            <p:cNvSpPr>
              <a:spLocks noChangeArrowheads="1"/>
            </p:cNvSpPr>
            <p:nvPr/>
          </p:nvSpPr>
          <p:spPr bwMode="auto">
            <a:xfrm>
              <a:off x="869976" y="2481591"/>
              <a:ext cx="317301" cy="246903"/>
            </a:xfrm>
            <a:prstGeom prst="chevron">
              <a:avLst>
                <a:gd name="adj" fmla="val 41544"/>
              </a:avLst>
            </a:prstGeom>
            <a:solidFill>
              <a:schemeClr val="accent2">
                <a:lumMod val="60000"/>
                <a:lumOff val="40000"/>
              </a:schemeClr>
            </a:solidFill>
            <a:ln w="6350" algn="ctr">
              <a:noFill/>
              <a:miter lim="800000"/>
              <a:headEnd type="none" w="sm" len="sm"/>
              <a:tailEnd type="none" w="med" len="lg"/>
            </a:ln>
          </p:spPr>
          <p:txBody>
            <a:bodyPr tIns="91440" bIns="91440" anchor="ctr"/>
            <a:lstStyle/>
            <a:p>
              <a:pPr algn="ctr">
                <a:defRPr/>
              </a:pPr>
              <a:endParaRPr lang="en-US"/>
            </a:p>
          </p:txBody>
        </p:sp>
        <p:sp>
          <p:nvSpPr>
            <p:cNvPr id="19" name="TextBox 18">
              <a:extLst>
                <a:ext uri="{FF2B5EF4-FFF2-40B4-BE49-F238E27FC236}">
                  <a16:creationId xmlns:a16="http://schemas.microsoft.com/office/drawing/2014/main" id="{135D4F82-604C-4146-BAE3-2EF89B8481DD}"/>
                </a:ext>
              </a:extLst>
            </p:cNvPr>
            <p:cNvSpPr txBox="1"/>
            <p:nvPr/>
          </p:nvSpPr>
          <p:spPr>
            <a:xfrm>
              <a:off x="1369171" y="2374209"/>
              <a:ext cx="4051916" cy="1200329"/>
            </a:xfrm>
            <a:prstGeom prst="rect">
              <a:avLst/>
            </a:prstGeom>
            <a:noFill/>
          </p:spPr>
          <p:txBody>
            <a:bodyPr wrap="square" rtlCol="0">
              <a:spAutoFit/>
            </a:bodyPr>
            <a:lstStyle/>
            <a:p>
              <a:r>
                <a:rPr lang="en-NZ" sz="2400" dirty="0">
                  <a:latin typeface="Calibri Light" panose="020F0302020204030204" pitchFamily="34" charset="0"/>
                  <a:cs typeface="Calibri Light" panose="020F0302020204030204" pitchFamily="34" charset="0"/>
                </a:rPr>
                <a:t>NZ has a lot of policy, framework and legislation with emissions budgets and targets</a:t>
              </a:r>
              <a:endParaRPr lang="en-US" sz="2400" dirty="0">
                <a:latin typeface="Calibri Light" panose="020F0302020204030204" pitchFamily="34" charset="0"/>
                <a:cs typeface="Calibri Light" panose="020F0302020204030204" pitchFamily="34" charset="0"/>
              </a:endParaRPr>
            </a:p>
          </p:txBody>
        </p:sp>
      </p:grpSp>
      <p:grpSp>
        <p:nvGrpSpPr>
          <p:cNvPr id="13" name="Group 12">
            <a:extLst>
              <a:ext uri="{FF2B5EF4-FFF2-40B4-BE49-F238E27FC236}">
                <a16:creationId xmlns:a16="http://schemas.microsoft.com/office/drawing/2014/main" id="{53440F68-4CCE-478D-87B0-E036602DD1CF}"/>
              </a:ext>
            </a:extLst>
          </p:cNvPr>
          <p:cNvGrpSpPr/>
          <p:nvPr/>
        </p:nvGrpSpPr>
        <p:grpSpPr>
          <a:xfrm>
            <a:off x="791321" y="3591718"/>
            <a:ext cx="4381293" cy="830997"/>
            <a:chOff x="869976" y="3413012"/>
            <a:chExt cx="4381293" cy="830997"/>
          </a:xfrm>
        </p:grpSpPr>
        <p:sp>
          <p:nvSpPr>
            <p:cNvPr id="20" name="AutoShape 74">
              <a:extLst>
                <a:ext uri="{FF2B5EF4-FFF2-40B4-BE49-F238E27FC236}">
                  <a16:creationId xmlns:a16="http://schemas.microsoft.com/office/drawing/2014/main" id="{2D854248-0661-4E5F-825B-A042BB1B66D5}"/>
                </a:ext>
              </a:extLst>
            </p:cNvPr>
            <p:cNvSpPr>
              <a:spLocks noChangeArrowheads="1"/>
            </p:cNvSpPr>
            <p:nvPr/>
          </p:nvSpPr>
          <p:spPr bwMode="auto">
            <a:xfrm>
              <a:off x="869976" y="3534857"/>
              <a:ext cx="317301" cy="246903"/>
            </a:xfrm>
            <a:prstGeom prst="chevron">
              <a:avLst>
                <a:gd name="adj" fmla="val 41544"/>
              </a:avLst>
            </a:prstGeom>
            <a:solidFill>
              <a:schemeClr val="accent2">
                <a:lumMod val="60000"/>
                <a:lumOff val="40000"/>
              </a:schemeClr>
            </a:solidFill>
            <a:ln w="6350" algn="ctr">
              <a:noFill/>
              <a:miter lim="800000"/>
              <a:headEnd type="none" w="sm" len="sm"/>
              <a:tailEnd type="none" w="med" len="lg"/>
            </a:ln>
          </p:spPr>
          <p:txBody>
            <a:bodyPr tIns="91440" bIns="91440" anchor="ctr"/>
            <a:lstStyle/>
            <a:p>
              <a:pPr algn="ctr">
                <a:defRPr/>
              </a:pPr>
              <a:endParaRPr lang="en-US"/>
            </a:p>
          </p:txBody>
        </p:sp>
        <p:sp>
          <p:nvSpPr>
            <p:cNvPr id="21" name="TextBox 20">
              <a:extLst>
                <a:ext uri="{FF2B5EF4-FFF2-40B4-BE49-F238E27FC236}">
                  <a16:creationId xmlns:a16="http://schemas.microsoft.com/office/drawing/2014/main" id="{CB0D4DFF-CC37-44DD-AC8E-84B9E426D941}"/>
                </a:ext>
              </a:extLst>
            </p:cNvPr>
            <p:cNvSpPr txBox="1"/>
            <p:nvPr/>
          </p:nvSpPr>
          <p:spPr>
            <a:xfrm>
              <a:off x="1369172" y="3413012"/>
              <a:ext cx="3882097" cy="830997"/>
            </a:xfrm>
            <a:prstGeom prst="rect">
              <a:avLst/>
            </a:prstGeom>
            <a:noFill/>
          </p:spPr>
          <p:txBody>
            <a:bodyPr wrap="square" rtlCol="0">
              <a:spAutoFit/>
            </a:bodyPr>
            <a:lstStyle/>
            <a:p>
              <a:r>
                <a:rPr lang="en-NZ" sz="2400" dirty="0">
                  <a:latin typeface="Calibri Light" panose="020F0302020204030204" pitchFamily="34" charset="0"/>
                  <a:cs typeface="Calibri Light" panose="020F0302020204030204" pitchFamily="34" charset="0"/>
                </a:rPr>
                <a:t>NZ has to address its Agricultural Sector</a:t>
              </a:r>
              <a:endParaRPr lang="en-US" sz="2400" dirty="0">
                <a:latin typeface="Calibri Light" panose="020F0302020204030204" pitchFamily="34" charset="0"/>
                <a:cs typeface="Calibri Light" panose="020F0302020204030204" pitchFamily="34" charset="0"/>
              </a:endParaRPr>
            </a:p>
          </p:txBody>
        </p:sp>
      </p:grpSp>
      <p:pic>
        <p:nvPicPr>
          <p:cNvPr id="11" name="Picture 10">
            <a:extLst>
              <a:ext uri="{FF2B5EF4-FFF2-40B4-BE49-F238E27FC236}">
                <a16:creationId xmlns:a16="http://schemas.microsoft.com/office/drawing/2014/main" id="{26EC92F9-7549-4746-83EF-EC3340723BE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8935" b="8935"/>
          <a:stretch/>
        </p:blipFill>
        <p:spPr>
          <a:xfrm>
            <a:off x="6096000" y="0"/>
            <a:ext cx="6096000" cy="6858000"/>
          </a:xfrm>
          <a:prstGeom prst="rect">
            <a:avLst/>
          </a:prstGeom>
          <a:ln>
            <a:noFill/>
          </a:ln>
          <a:effectLst>
            <a:outerShdw blurRad="190500" algn="tl" rotWithShape="0">
              <a:srgbClr val="000000">
                <a:alpha val="70000"/>
              </a:srgbClr>
            </a:outerShdw>
          </a:effectLst>
        </p:spPr>
      </p:pic>
      <p:cxnSp>
        <p:nvCxnSpPr>
          <p:cNvPr id="44" name="Straight Connector 43">
            <a:extLst>
              <a:ext uri="{FF2B5EF4-FFF2-40B4-BE49-F238E27FC236}">
                <a16:creationId xmlns:a16="http://schemas.microsoft.com/office/drawing/2014/main" id="{C6BF6913-6254-438B-927E-2CBA62E9DE6E}"/>
              </a:ext>
            </a:extLst>
          </p:cNvPr>
          <p:cNvCxnSpPr/>
          <p:nvPr/>
        </p:nvCxnSpPr>
        <p:spPr>
          <a:xfrm>
            <a:off x="37753" y="6823836"/>
            <a:ext cx="12192000" cy="0"/>
          </a:xfrm>
          <a:prstGeom prst="line">
            <a:avLst/>
          </a:prstGeom>
          <a:ln w="76200"/>
        </p:spPr>
        <p:style>
          <a:lnRef idx="1">
            <a:schemeClr val="accent2"/>
          </a:lnRef>
          <a:fillRef idx="0">
            <a:schemeClr val="accent2"/>
          </a:fillRef>
          <a:effectRef idx="0">
            <a:schemeClr val="accent2"/>
          </a:effectRef>
          <a:fontRef idx="minor">
            <a:schemeClr val="tx1"/>
          </a:fontRef>
        </p:style>
      </p:cxnSp>
      <p:grpSp>
        <p:nvGrpSpPr>
          <p:cNvPr id="15" name="Group 14">
            <a:extLst>
              <a:ext uri="{FF2B5EF4-FFF2-40B4-BE49-F238E27FC236}">
                <a16:creationId xmlns:a16="http://schemas.microsoft.com/office/drawing/2014/main" id="{2AB672C6-7D19-4863-BABA-7227618B8336}"/>
              </a:ext>
            </a:extLst>
          </p:cNvPr>
          <p:cNvGrpSpPr/>
          <p:nvPr/>
        </p:nvGrpSpPr>
        <p:grpSpPr>
          <a:xfrm>
            <a:off x="791321" y="4561153"/>
            <a:ext cx="4381293" cy="830997"/>
            <a:chOff x="869976" y="3413012"/>
            <a:chExt cx="4381293" cy="830997"/>
          </a:xfrm>
        </p:grpSpPr>
        <p:sp>
          <p:nvSpPr>
            <p:cNvPr id="16" name="AutoShape 74">
              <a:extLst>
                <a:ext uri="{FF2B5EF4-FFF2-40B4-BE49-F238E27FC236}">
                  <a16:creationId xmlns:a16="http://schemas.microsoft.com/office/drawing/2014/main" id="{DD872731-E49B-4234-8346-38CD6080C299}"/>
                </a:ext>
              </a:extLst>
            </p:cNvPr>
            <p:cNvSpPr>
              <a:spLocks noChangeArrowheads="1"/>
            </p:cNvSpPr>
            <p:nvPr/>
          </p:nvSpPr>
          <p:spPr bwMode="auto">
            <a:xfrm>
              <a:off x="869976" y="3534857"/>
              <a:ext cx="317301" cy="246903"/>
            </a:xfrm>
            <a:prstGeom prst="chevron">
              <a:avLst>
                <a:gd name="adj" fmla="val 41544"/>
              </a:avLst>
            </a:prstGeom>
            <a:solidFill>
              <a:schemeClr val="accent2">
                <a:lumMod val="60000"/>
                <a:lumOff val="40000"/>
              </a:schemeClr>
            </a:solidFill>
            <a:ln w="6350" algn="ctr">
              <a:noFill/>
              <a:miter lim="800000"/>
              <a:headEnd type="none" w="sm" len="sm"/>
              <a:tailEnd type="none" w="med" len="lg"/>
            </a:ln>
          </p:spPr>
          <p:txBody>
            <a:bodyPr tIns="91440" bIns="91440" anchor="ctr"/>
            <a:lstStyle/>
            <a:p>
              <a:pPr algn="ctr">
                <a:defRPr/>
              </a:pPr>
              <a:endParaRPr lang="en-US"/>
            </a:p>
          </p:txBody>
        </p:sp>
        <p:sp>
          <p:nvSpPr>
            <p:cNvPr id="17" name="TextBox 16">
              <a:extLst>
                <a:ext uri="{FF2B5EF4-FFF2-40B4-BE49-F238E27FC236}">
                  <a16:creationId xmlns:a16="http://schemas.microsoft.com/office/drawing/2014/main" id="{953B9B8C-9E9D-434D-9F31-64511F5FEDD6}"/>
                </a:ext>
              </a:extLst>
            </p:cNvPr>
            <p:cNvSpPr txBox="1"/>
            <p:nvPr/>
          </p:nvSpPr>
          <p:spPr>
            <a:xfrm>
              <a:off x="1369172" y="3413012"/>
              <a:ext cx="3882097" cy="830997"/>
            </a:xfrm>
            <a:prstGeom prst="rect">
              <a:avLst/>
            </a:prstGeom>
            <a:noFill/>
          </p:spPr>
          <p:txBody>
            <a:bodyPr wrap="square" rtlCol="0">
              <a:spAutoFit/>
            </a:bodyPr>
            <a:lstStyle/>
            <a:p>
              <a:r>
                <a:rPr lang="en-NZ" sz="2400" dirty="0">
                  <a:latin typeface="Calibri Light" panose="020F0302020204030204" pitchFamily="34" charset="0"/>
                  <a:cs typeface="Calibri Light" panose="020F0302020204030204" pitchFamily="34" charset="0"/>
                </a:rPr>
                <a:t>We haven’t achieved enough compared to other countries</a:t>
              </a:r>
              <a:endParaRPr lang="en-US" sz="2400" dirty="0">
                <a:latin typeface="Calibri Light" panose="020F0302020204030204" pitchFamily="34" charset="0"/>
                <a:cs typeface="Calibri Light" panose="020F0302020204030204" pitchFamily="34" charset="0"/>
              </a:endParaRPr>
            </a:p>
          </p:txBody>
        </p:sp>
      </p:grpSp>
      <p:sp>
        <p:nvSpPr>
          <p:cNvPr id="18" name="TextBox 17">
            <a:extLst>
              <a:ext uri="{FF2B5EF4-FFF2-40B4-BE49-F238E27FC236}">
                <a16:creationId xmlns:a16="http://schemas.microsoft.com/office/drawing/2014/main" id="{91BC08B0-23BC-4344-A6AC-65664B9B8DCB}"/>
              </a:ext>
            </a:extLst>
          </p:cNvPr>
          <p:cNvSpPr txBox="1"/>
          <p:nvPr/>
        </p:nvSpPr>
        <p:spPr>
          <a:xfrm>
            <a:off x="1336542" y="5555059"/>
            <a:ext cx="3882097" cy="830997"/>
          </a:xfrm>
          <a:prstGeom prst="rect">
            <a:avLst/>
          </a:prstGeom>
          <a:noFill/>
        </p:spPr>
        <p:txBody>
          <a:bodyPr wrap="square" rtlCol="0">
            <a:spAutoFit/>
          </a:bodyPr>
          <a:lstStyle/>
          <a:p>
            <a:r>
              <a:rPr lang="en-NZ" sz="2400" dirty="0">
                <a:latin typeface="Calibri Light" panose="020F0302020204030204" pitchFamily="34" charset="0"/>
                <a:cs typeface="Calibri Light" panose="020F0302020204030204" pitchFamily="34" charset="0"/>
              </a:rPr>
              <a:t>NZ must partner with Māori to achieve these outcomes</a:t>
            </a:r>
            <a:endParaRPr lang="en-US" sz="2400" dirty="0">
              <a:latin typeface="Calibri Light" panose="020F0302020204030204" pitchFamily="34" charset="0"/>
              <a:cs typeface="Calibri Light" panose="020F0302020204030204" pitchFamily="34" charset="0"/>
            </a:endParaRPr>
          </a:p>
        </p:txBody>
      </p:sp>
      <p:sp>
        <p:nvSpPr>
          <p:cNvPr id="22" name="AutoShape 74">
            <a:extLst>
              <a:ext uri="{FF2B5EF4-FFF2-40B4-BE49-F238E27FC236}">
                <a16:creationId xmlns:a16="http://schemas.microsoft.com/office/drawing/2014/main" id="{B647AE93-2EBB-4AC5-8E77-A9D0D4E8C3F7}"/>
              </a:ext>
            </a:extLst>
          </p:cNvPr>
          <p:cNvSpPr>
            <a:spLocks noChangeArrowheads="1"/>
          </p:cNvSpPr>
          <p:nvPr/>
        </p:nvSpPr>
        <p:spPr bwMode="auto">
          <a:xfrm>
            <a:off x="740058" y="5684768"/>
            <a:ext cx="317301" cy="246903"/>
          </a:xfrm>
          <a:prstGeom prst="chevron">
            <a:avLst>
              <a:gd name="adj" fmla="val 41544"/>
            </a:avLst>
          </a:prstGeom>
          <a:solidFill>
            <a:schemeClr val="accent2">
              <a:lumMod val="60000"/>
              <a:lumOff val="40000"/>
            </a:schemeClr>
          </a:solidFill>
          <a:ln w="6350" algn="ctr">
            <a:noFill/>
            <a:miter lim="800000"/>
            <a:headEnd type="none" w="sm" len="sm"/>
            <a:tailEnd type="none" w="med" len="lg"/>
          </a:ln>
        </p:spPr>
        <p:txBody>
          <a:bodyPr tIns="91440" bIns="91440" anchor="ctr"/>
          <a:lstStyle/>
          <a:p>
            <a:pPr algn="ctr">
              <a:defRPr/>
            </a:pPr>
            <a:endParaRPr lang="en-US"/>
          </a:p>
        </p:txBody>
      </p:sp>
      <p:sp>
        <p:nvSpPr>
          <p:cNvPr id="6" name="TextBox 5">
            <a:extLst>
              <a:ext uri="{FF2B5EF4-FFF2-40B4-BE49-F238E27FC236}">
                <a16:creationId xmlns:a16="http://schemas.microsoft.com/office/drawing/2014/main" id="{26EE5251-4245-42E8-8B65-2CAC77EC0021}"/>
              </a:ext>
            </a:extLst>
          </p:cNvPr>
          <p:cNvSpPr txBox="1"/>
          <p:nvPr/>
        </p:nvSpPr>
        <p:spPr>
          <a:xfrm>
            <a:off x="6096000" y="6858000"/>
            <a:ext cx="6096000" cy="230832"/>
          </a:xfrm>
          <a:prstGeom prst="rect">
            <a:avLst/>
          </a:prstGeom>
          <a:noFill/>
        </p:spPr>
        <p:txBody>
          <a:bodyPr wrap="square" rtlCol="0">
            <a:spAutoFit/>
          </a:bodyPr>
          <a:lstStyle/>
          <a:p>
            <a:r>
              <a:rPr lang="en-US" sz="900">
                <a:hlinkClick r:id="rId4" tooltip="https://thenewcode.com/12/World-Ethnomathematics-Maori-Designs-in-SVG"/>
              </a:rPr>
              <a:t>This Photo</a:t>
            </a:r>
            <a:r>
              <a:rPr lang="en-US" sz="900"/>
              <a:t> by Unknown Author is licensed under </a:t>
            </a:r>
            <a:r>
              <a:rPr lang="en-US" sz="900">
                <a:hlinkClick r:id="rId5" tooltip="https://creativecommons.org/licenses/by-nc-sa/3.0/"/>
              </a:rPr>
              <a:t>CC BY-SA-NC</a:t>
            </a:r>
            <a:endParaRPr lang="en-US" sz="900"/>
          </a:p>
        </p:txBody>
      </p:sp>
    </p:spTree>
    <p:extLst>
      <p:ext uri="{BB962C8B-B14F-4D97-AF65-F5344CB8AC3E}">
        <p14:creationId xmlns:p14="http://schemas.microsoft.com/office/powerpoint/2010/main" val="203271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C6BF6913-6254-438B-927E-2CBA62E9DE6E}"/>
              </a:ext>
            </a:extLst>
          </p:cNvPr>
          <p:cNvCxnSpPr/>
          <p:nvPr/>
        </p:nvCxnSpPr>
        <p:spPr>
          <a:xfrm>
            <a:off x="37753" y="6823836"/>
            <a:ext cx="12192000"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9" name="Picture 8">
            <a:extLst>
              <a:ext uri="{FF2B5EF4-FFF2-40B4-BE49-F238E27FC236}">
                <a16:creationId xmlns:a16="http://schemas.microsoft.com/office/drawing/2014/main" id="{61B7E29F-076A-40D2-BBD0-F120BCBB247A}"/>
              </a:ext>
            </a:extLst>
          </p:cNvPr>
          <p:cNvPicPr>
            <a:picLocks noChangeAspect="1"/>
          </p:cNvPicPr>
          <p:nvPr/>
        </p:nvPicPr>
        <p:blipFill>
          <a:blip r:embed="rId3"/>
          <a:stretch>
            <a:fillRect/>
          </a:stretch>
        </p:blipFill>
        <p:spPr>
          <a:xfrm>
            <a:off x="0" y="239588"/>
            <a:ext cx="3209026" cy="6596331"/>
          </a:xfrm>
          <a:prstGeom prst="rect">
            <a:avLst/>
          </a:prstGeom>
        </p:spPr>
      </p:pic>
      <p:sp>
        <p:nvSpPr>
          <p:cNvPr id="10" name="TextBox 9">
            <a:extLst>
              <a:ext uri="{FF2B5EF4-FFF2-40B4-BE49-F238E27FC236}">
                <a16:creationId xmlns:a16="http://schemas.microsoft.com/office/drawing/2014/main" id="{5CCA84A2-5B97-49F7-8F56-1808FDC08204}"/>
              </a:ext>
            </a:extLst>
          </p:cNvPr>
          <p:cNvSpPr txBox="1"/>
          <p:nvPr/>
        </p:nvSpPr>
        <p:spPr>
          <a:xfrm>
            <a:off x="3370053" y="396815"/>
            <a:ext cx="4945812" cy="4832092"/>
          </a:xfrm>
          <a:prstGeom prst="rect">
            <a:avLst/>
          </a:prstGeom>
          <a:noFill/>
        </p:spPr>
        <p:txBody>
          <a:bodyPr wrap="square" rtlCol="0">
            <a:spAutoFit/>
          </a:bodyPr>
          <a:lstStyle/>
          <a:p>
            <a:r>
              <a:rPr lang="en-NZ" sz="4400" dirty="0"/>
              <a:t>Climate Calculator - Climatehero.me</a:t>
            </a:r>
          </a:p>
          <a:p>
            <a:endParaRPr lang="en-NZ" sz="4400" dirty="0"/>
          </a:p>
          <a:p>
            <a:r>
              <a:rPr lang="en-NZ" sz="4400" dirty="0"/>
              <a:t>25% carbon footprint reduction through personal actions</a:t>
            </a:r>
            <a:endParaRPr lang="en-US" sz="4400" dirty="0"/>
          </a:p>
        </p:txBody>
      </p:sp>
      <p:pic>
        <p:nvPicPr>
          <p:cNvPr id="24" name="Picture 23">
            <a:extLst>
              <a:ext uri="{FF2B5EF4-FFF2-40B4-BE49-F238E27FC236}">
                <a16:creationId xmlns:a16="http://schemas.microsoft.com/office/drawing/2014/main" id="{D4647236-167F-4677-B820-5DC72530253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8935" b="8935"/>
          <a:stretch/>
        </p:blipFill>
        <p:spPr>
          <a:xfrm>
            <a:off x="8212977" y="1086928"/>
            <a:ext cx="3979023" cy="50723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9893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E19A5E-7CFC-3A47-B11B-041BB45372C4}"/>
              </a:ext>
            </a:extLst>
          </p:cNvPr>
          <p:cNvSpPr/>
          <p:nvPr/>
        </p:nvSpPr>
        <p:spPr>
          <a:xfrm>
            <a:off x="0" y="1"/>
            <a:ext cx="12190476" cy="197708"/>
          </a:xfrm>
          <a:prstGeom prst="rect">
            <a:avLst/>
          </a:prstGeom>
          <a:solidFill>
            <a:srgbClr val="AF0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151349C4-543D-084D-B996-5258EE362E9C}"/>
              </a:ext>
            </a:extLst>
          </p:cNvPr>
          <p:cNvSpPr>
            <a:spLocks noGrp="1"/>
          </p:cNvSpPr>
          <p:nvPr>
            <p:ph sz="quarter" idx="4294967295"/>
          </p:nvPr>
        </p:nvSpPr>
        <p:spPr>
          <a:xfrm>
            <a:off x="1590103" y="3200399"/>
            <a:ext cx="2398568" cy="991897"/>
          </a:xfrm>
          <a:prstGeom prst="rect">
            <a:avLst/>
          </a:prstGeom>
        </p:spPr>
        <p:txBody>
          <a:bodyPr/>
          <a:lstStyle/>
          <a:p>
            <a:pPr marL="0" indent="0">
              <a:buNone/>
            </a:pPr>
            <a:r>
              <a:rPr lang="en-US" b="1" dirty="0">
                <a:solidFill>
                  <a:schemeClr val="bg1"/>
                </a:solidFill>
                <a:latin typeface="GOTHAM-BOOK" panose="02000504050000020004" pitchFamily="2" charset="0"/>
              </a:rPr>
              <a:t>Thank you</a:t>
            </a:r>
          </a:p>
        </p:txBody>
      </p:sp>
      <p:sp>
        <p:nvSpPr>
          <p:cNvPr id="15" name="Content Placeholder 14">
            <a:extLst>
              <a:ext uri="{FF2B5EF4-FFF2-40B4-BE49-F238E27FC236}">
                <a16:creationId xmlns:a16="http://schemas.microsoft.com/office/drawing/2014/main" id="{99BDA764-D285-F949-A688-6797EEDD310C}"/>
              </a:ext>
            </a:extLst>
          </p:cNvPr>
          <p:cNvSpPr>
            <a:spLocks noGrp="1"/>
          </p:cNvSpPr>
          <p:nvPr>
            <p:ph sz="quarter" idx="11"/>
          </p:nvPr>
        </p:nvSpPr>
        <p:spPr>
          <a:xfrm>
            <a:off x="6095238" y="1193006"/>
            <a:ext cx="5689262" cy="4471987"/>
          </a:xfrm>
        </p:spPr>
        <p:txBody>
          <a:bodyPr/>
          <a:lstStyle/>
          <a:p>
            <a:pPr marL="742950" indent="-742950">
              <a:buFont typeface="+mj-lt"/>
              <a:buAutoNum type="arabicPeriod"/>
            </a:pPr>
            <a:r>
              <a:rPr lang="en-NZ" sz="2800" dirty="0"/>
              <a:t>New Legislation, Plans and Guides</a:t>
            </a:r>
          </a:p>
          <a:p>
            <a:pPr marL="742950" indent="-742950">
              <a:buFont typeface="+mj-lt"/>
              <a:buAutoNum type="arabicPeriod"/>
            </a:pPr>
            <a:r>
              <a:rPr lang="en-NZ" sz="2800" dirty="0"/>
              <a:t>New Mandatory TCFD Reporting</a:t>
            </a:r>
          </a:p>
          <a:p>
            <a:pPr marL="742950" indent="-742950">
              <a:buFont typeface="+mj-lt"/>
              <a:buAutoNum type="arabicPeriod"/>
            </a:pPr>
            <a:r>
              <a:rPr lang="en-NZ" dirty="0"/>
              <a:t>Resilience is Not Adequately Addressed</a:t>
            </a:r>
            <a:endParaRPr lang="en-NZ" sz="2800" dirty="0"/>
          </a:p>
          <a:p>
            <a:pPr marL="742950" indent="-742950">
              <a:buFont typeface="+mj-lt"/>
              <a:buAutoNum type="arabicPeriod"/>
            </a:pPr>
            <a:r>
              <a:rPr lang="en-NZ" sz="2800" dirty="0"/>
              <a:t>Affects on Māori</a:t>
            </a:r>
          </a:p>
          <a:p>
            <a:pPr marL="742950" indent="-742950">
              <a:buFont typeface="+mj-lt"/>
              <a:buAutoNum type="arabicPeriod"/>
            </a:pPr>
            <a:r>
              <a:rPr lang="en-NZ" sz="2800" dirty="0"/>
              <a:t>Personal Changes you can make</a:t>
            </a:r>
          </a:p>
          <a:p>
            <a:pPr marL="742950" indent="-742950">
              <a:buFont typeface="+mj-lt"/>
              <a:buAutoNum type="arabicPeriod"/>
            </a:pPr>
            <a:r>
              <a:rPr lang="en-NZ" dirty="0"/>
              <a:t>What is your Why?</a:t>
            </a:r>
            <a:endParaRPr lang="en-US" dirty="0"/>
          </a:p>
        </p:txBody>
      </p:sp>
    </p:spTree>
    <p:extLst>
      <p:ext uri="{BB962C8B-B14F-4D97-AF65-F5344CB8AC3E}">
        <p14:creationId xmlns:p14="http://schemas.microsoft.com/office/powerpoint/2010/main" val="1147258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A9554D-4279-3848-8E1A-2C0691D08A4A}"/>
              </a:ext>
            </a:extLst>
          </p:cNvPr>
          <p:cNvSpPr/>
          <p:nvPr/>
        </p:nvSpPr>
        <p:spPr>
          <a:xfrm>
            <a:off x="0" y="1"/>
            <a:ext cx="12190476" cy="197708"/>
          </a:xfrm>
          <a:prstGeom prst="rect">
            <a:avLst/>
          </a:prstGeom>
          <a:solidFill>
            <a:srgbClr val="AF02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FF278A5-BC57-AB48-977C-15632D801581}"/>
              </a:ext>
            </a:extLst>
          </p:cNvPr>
          <p:cNvSpPr>
            <a:spLocks noGrp="1"/>
          </p:cNvSpPr>
          <p:nvPr>
            <p:ph sz="quarter" idx="11"/>
          </p:nvPr>
        </p:nvSpPr>
        <p:spPr>
          <a:xfrm>
            <a:off x="3186113" y="2823176"/>
            <a:ext cx="8872537" cy="4448430"/>
          </a:xfrm>
        </p:spPr>
        <p:txBody>
          <a:bodyPr/>
          <a:lstStyle/>
          <a:p>
            <a:pPr marL="0" indent="0">
              <a:buNone/>
            </a:pPr>
            <a:r>
              <a:rPr lang="en-NZ" sz="4800" dirty="0"/>
              <a:t>What is your Why?</a:t>
            </a:r>
            <a:endParaRPr lang="en-US" sz="4800" dirty="0"/>
          </a:p>
        </p:txBody>
      </p:sp>
    </p:spTree>
    <p:extLst>
      <p:ext uri="{BB962C8B-B14F-4D97-AF65-F5344CB8AC3E}">
        <p14:creationId xmlns:p14="http://schemas.microsoft.com/office/powerpoint/2010/main" val="740647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ree, train, outdoor, track&#10;&#10;Description automatically generated">
            <a:extLst>
              <a:ext uri="{FF2B5EF4-FFF2-40B4-BE49-F238E27FC236}">
                <a16:creationId xmlns:a16="http://schemas.microsoft.com/office/drawing/2014/main" id="{D248BF4A-B3AB-6052-53A7-71169E9FBE4B}"/>
              </a:ext>
            </a:extLst>
          </p:cNvPr>
          <p:cNvPicPr>
            <a:picLocks noChangeAspect="1"/>
          </p:cNvPicPr>
          <p:nvPr/>
        </p:nvPicPr>
        <p:blipFill rotWithShape="1">
          <a:blip r:embed="rId3"/>
          <a:srcRect t="1903" b="12546"/>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07FFBA7-AC8C-4DFD-8332-DE2137C83991}"/>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a:solidFill>
                  <a:schemeClr val="tx1">
                    <a:lumMod val="85000"/>
                    <a:lumOff val="15000"/>
                  </a:schemeClr>
                </a:solidFill>
                <a:latin typeface="+mj-lt"/>
                <a:ea typeface="+mj-ea"/>
                <a:cs typeface="+mj-cs"/>
              </a:rPr>
              <a:t>What is Your Why?</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16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 sky, nature, shore&#10;&#10;Description automatically generated">
            <a:extLst>
              <a:ext uri="{FF2B5EF4-FFF2-40B4-BE49-F238E27FC236}">
                <a16:creationId xmlns:a16="http://schemas.microsoft.com/office/drawing/2014/main" id="{5E1C514A-4E09-A5E0-915F-22C9FFE96D63}"/>
              </a:ext>
            </a:extLst>
          </p:cNvPr>
          <p:cNvPicPr>
            <a:picLocks noChangeAspect="1"/>
          </p:cNvPicPr>
          <p:nvPr/>
        </p:nvPicPr>
        <p:blipFill rotWithShape="1">
          <a:blip r:embed="rId3"/>
          <a:srcRect b="15730"/>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07FFBA7-AC8C-4DFD-8332-DE2137C83991}"/>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a:solidFill>
                  <a:schemeClr val="tx1">
                    <a:lumMod val="85000"/>
                    <a:lumOff val="15000"/>
                  </a:schemeClr>
                </a:solidFill>
                <a:latin typeface="+mj-lt"/>
                <a:ea typeface="+mj-ea"/>
                <a:cs typeface="+mj-cs"/>
              </a:rPr>
              <a:t>What is Your Why?</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614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ground, outdoor, sky, dirt&#10;&#10;Description automatically generated">
            <a:extLst>
              <a:ext uri="{FF2B5EF4-FFF2-40B4-BE49-F238E27FC236}">
                <a16:creationId xmlns:a16="http://schemas.microsoft.com/office/drawing/2014/main" id="{65F8AA2F-EFBB-9515-86A9-D68FE3AE080F}"/>
              </a:ext>
            </a:extLst>
          </p:cNvPr>
          <p:cNvPicPr>
            <a:picLocks noChangeAspect="1"/>
          </p:cNvPicPr>
          <p:nvPr/>
        </p:nvPicPr>
        <p:blipFill rotWithShape="1">
          <a:blip r:embed="rId3"/>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07FFBA7-AC8C-4DFD-8332-DE2137C83991}"/>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a:solidFill>
                  <a:schemeClr val="tx1">
                    <a:lumMod val="85000"/>
                    <a:lumOff val="15000"/>
                  </a:schemeClr>
                </a:solidFill>
                <a:latin typeface="+mj-lt"/>
                <a:ea typeface="+mj-ea"/>
                <a:cs typeface="+mj-cs"/>
              </a:rPr>
              <a:t>What is Your Why?</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543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ree, outdoor, grass, fire&#10;&#10;Description automatically generated">
            <a:extLst>
              <a:ext uri="{FF2B5EF4-FFF2-40B4-BE49-F238E27FC236}">
                <a16:creationId xmlns:a16="http://schemas.microsoft.com/office/drawing/2014/main" id="{FCB71D65-8184-343F-C9A1-5D00C5AAF07C}"/>
              </a:ext>
            </a:extLst>
          </p:cNvPr>
          <p:cNvPicPr>
            <a:picLocks noChangeAspect="1"/>
          </p:cNvPicPr>
          <p:nvPr/>
        </p:nvPicPr>
        <p:blipFill rotWithShape="1">
          <a:blip r:embed="rId3"/>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07FFBA7-AC8C-4DFD-8332-DE2137C83991}"/>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a:solidFill>
                  <a:schemeClr val="tx1">
                    <a:lumMod val="85000"/>
                    <a:lumOff val="15000"/>
                  </a:schemeClr>
                </a:solidFill>
                <a:latin typeface="+mj-lt"/>
                <a:ea typeface="+mj-ea"/>
                <a:cs typeface="+mj-cs"/>
              </a:rPr>
              <a:t>What is Your Why?</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934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07FFBA7-AC8C-4DFD-8332-DE2137C83991}"/>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a:solidFill>
                  <a:schemeClr val="tx1">
                    <a:lumMod val="85000"/>
                    <a:lumOff val="15000"/>
                  </a:schemeClr>
                </a:solidFill>
                <a:latin typeface="+mj-lt"/>
                <a:ea typeface="+mj-ea"/>
                <a:cs typeface="+mj-cs"/>
              </a:rPr>
              <a:t>What is Your Why?</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outdoor, ground, water, grass&#10;&#10;Description automatically generated">
            <a:extLst>
              <a:ext uri="{FF2B5EF4-FFF2-40B4-BE49-F238E27FC236}">
                <a16:creationId xmlns:a16="http://schemas.microsoft.com/office/drawing/2014/main" id="{36CA3759-12F2-60C2-BB59-2A1040A225D2}"/>
              </a:ext>
            </a:extLst>
          </p:cNvPr>
          <p:cNvPicPr>
            <a:picLocks noChangeAspect="1"/>
          </p:cNvPicPr>
          <p:nvPr/>
        </p:nvPicPr>
        <p:blipFill>
          <a:blip r:embed="rId3"/>
          <a:stretch>
            <a:fillRect/>
          </a:stretch>
        </p:blipFill>
        <p:spPr>
          <a:xfrm>
            <a:off x="2816352" y="-48345"/>
            <a:ext cx="6547104" cy="6967664"/>
          </a:xfrm>
          <a:prstGeom prst="rect">
            <a:avLst/>
          </a:prstGeom>
        </p:spPr>
      </p:pic>
    </p:spTree>
    <p:extLst>
      <p:ext uri="{BB962C8B-B14F-4D97-AF65-F5344CB8AC3E}">
        <p14:creationId xmlns:p14="http://schemas.microsoft.com/office/powerpoint/2010/main" val="2776595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9">
            <a:extLst>
              <a:ext uri="{FF2B5EF4-FFF2-40B4-BE49-F238E27FC236}">
                <a16:creationId xmlns:a16="http://schemas.microsoft.com/office/drawing/2014/main" id="{C6B158B5-50B5-4927-A367-7C9F3AFE5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07FFBA7-AC8C-4DFD-8332-DE2137C83991}"/>
              </a:ext>
            </a:extLst>
          </p:cNvPr>
          <p:cNvSpPr txBox="1"/>
          <p:nvPr/>
        </p:nvSpPr>
        <p:spPr>
          <a:xfrm>
            <a:off x="6981824" y="1367673"/>
            <a:ext cx="4375151" cy="2665509"/>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7200" dirty="0">
                <a:solidFill>
                  <a:schemeClr val="bg1"/>
                </a:solidFill>
                <a:latin typeface="+mj-lt"/>
                <a:ea typeface="+mj-ea"/>
                <a:cs typeface="+mj-cs"/>
              </a:rPr>
              <a:t>What is Your Why?</a:t>
            </a:r>
          </a:p>
        </p:txBody>
      </p:sp>
      <p:pic>
        <p:nvPicPr>
          <p:cNvPr id="5" name="Picture 4" descr="A picture containing tree, outdoor, wood, old&#10;&#10;Description automatically generated">
            <a:extLst>
              <a:ext uri="{FF2B5EF4-FFF2-40B4-BE49-F238E27FC236}">
                <a16:creationId xmlns:a16="http://schemas.microsoft.com/office/drawing/2014/main" id="{9113F143-7319-3E6E-EA89-E44DB7B21AB3}"/>
              </a:ext>
            </a:extLst>
          </p:cNvPr>
          <p:cNvPicPr>
            <a:picLocks noChangeAspect="1"/>
          </p:cNvPicPr>
          <p:nvPr/>
        </p:nvPicPr>
        <p:blipFill rotWithShape="1">
          <a:blip r:embed="rId3"/>
          <a:srcRect l="19439" r="29303"/>
          <a:stretch/>
        </p:blipFill>
        <p:spPr>
          <a:xfrm>
            <a:off x="1" y="2"/>
            <a:ext cx="6249303" cy="6857998"/>
          </a:xfrm>
          <a:custGeom>
            <a:avLst/>
            <a:gdLst/>
            <a:ahLst/>
            <a:cxnLst/>
            <a:rect l="l" t="t" r="r" b="b"/>
            <a:pathLst>
              <a:path w="6249303" h="6857998">
                <a:moveTo>
                  <a:pt x="5497146" y="6118149"/>
                </a:moveTo>
                <a:cubicBezTo>
                  <a:pt x="5503695" y="6124102"/>
                  <a:pt x="5511317" y="6129341"/>
                  <a:pt x="5518366" y="6133723"/>
                </a:cubicBezTo>
                <a:cubicBezTo>
                  <a:pt x="5525509" y="6138152"/>
                  <a:pt x="5530855" y="6143474"/>
                  <a:pt x="5534525" y="6149380"/>
                </a:cubicBezTo>
                <a:lnTo>
                  <a:pt x="5540000" y="6166562"/>
                </a:lnTo>
                <a:lnTo>
                  <a:pt x="5534525" y="6149379"/>
                </a:lnTo>
                <a:cubicBezTo>
                  <a:pt x="5530855" y="6143474"/>
                  <a:pt x="5525509" y="6138152"/>
                  <a:pt x="5518366" y="6133722"/>
                </a:cubicBezTo>
                <a:cubicBezTo>
                  <a:pt x="5511317" y="6129341"/>
                  <a:pt x="5503695" y="6124102"/>
                  <a:pt x="5497146" y="6118149"/>
                </a:cubicBezTo>
                <a:close/>
                <a:moveTo>
                  <a:pt x="5405304" y="4941372"/>
                </a:moveTo>
                <a:lnTo>
                  <a:pt x="5408634" y="4950869"/>
                </a:lnTo>
                <a:lnTo>
                  <a:pt x="5418318" y="4991382"/>
                </a:lnTo>
                <a:lnTo>
                  <a:pt x="5408634" y="4950868"/>
                </a:lnTo>
                <a:close/>
                <a:moveTo>
                  <a:pt x="5409242" y="4749807"/>
                </a:moveTo>
                <a:cubicBezTo>
                  <a:pt x="5397106" y="4762826"/>
                  <a:pt x="5396249" y="4781365"/>
                  <a:pt x="5394535" y="4799797"/>
                </a:cubicBezTo>
                <a:cubicBezTo>
                  <a:pt x="5396249" y="4781365"/>
                  <a:pt x="5397106" y="4762827"/>
                  <a:pt x="5409242" y="4749807"/>
                </a:cubicBezTo>
                <a:close/>
                <a:moveTo>
                  <a:pt x="5427041" y="4543185"/>
                </a:moveTo>
                <a:cubicBezTo>
                  <a:pt x="5428019" y="4548281"/>
                  <a:pt x="5430065" y="4553662"/>
                  <a:pt x="5432447" y="4557092"/>
                </a:cubicBezTo>
                <a:cubicBezTo>
                  <a:pt x="5444067" y="4573618"/>
                  <a:pt x="5452855" y="4588275"/>
                  <a:pt x="5458810" y="4602021"/>
                </a:cubicBezTo>
                <a:cubicBezTo>
                  <a:pt x="5452855" y="4588275"/>
                  <a:pt x="5444067" y="4573618"/>
                  <a:pt x="5432447" y="4557091"/>
                </a:cubicBezTo>
                <a:close/>
                <a:moveTo>
                  <a:pt x="5893259" y="2819253"/>
                </a:moveTo>
                <a:lnTo>
                  <a:pt x="5904902" y="2827484"/>
                </a:lnTo>
                <a:lnTo>
                  <a:pt x="5904904" y="2827486"/>
                </a:lnTo>
                <a:lnTo>
                  <a:pt x="5933407" y="2861156"/>
                </a:lnTo>
                <a:lnTo>
                  <a:pt x="5923753" y="2842392"/>
                </a:lnTo>
                <a:lnTo>
                  <a:pt x="5904904" y="2827486"/>
                </a:lnTo>
                <a:lnTo>
                  <a:pt x="5904902" y="2827483"/>
                </a:lnTo>
                <a:close/>
                <a:moveTo>
                  <a:pt x="5823604" y="1974015"/>
                </a:moveTo>
                <a:lnTo>
                  <a:pt x="5817090" y="1999763"/>
                </a:lnTo>
                <a:cubicBezTo>
                  <a:pt x="5813281" y="2008056"/>
                  <a:pt x="5807601" y="2016020"/>
                  <a:pt x="5799362" y="2023547"/>
                </a:cubicBezTo>
                <a:cubicBezTo>
                  <a:pt x="5815841" y="2008497"/>
                  <a:pt x="5822079" y="1991685"/>
                  <a:pt x="5823604" y="1974015"/>
                </a:cubicBezTo>
                <a:close/>
                <a:moveTo>
                  <a:pt x="5806410" y="1768838"/>
                </a:moveTo>
                <a:cubicBezTo>
                  <a:pt x="5802029" y="1774411"/>
                  <a:pt x="5799266" y="1779948"/>
                  <a:pt x="5797809" y="1785412"/>
                </a:cubicBezTo>
                <a:lnTo>
                  <a:pt x="5797028" y="1801558"/>
                </a:lnTo>
                <a:cubicBezTo>
                  <a:pt x="5795361" y="1790986"/>
                  <a:pt x="5797647" y="1779981"/>
                  <a:pt x="5806410" y="1768838"/>
                </a:cubicBezTo>
                <a:close/>
                <a:moveTo>
                  <a:pt x="5915999" y="520953"/>
                </a:moveTo>
                <a:lnTo>
                  <a:pt x="5909271" y="549926"/>
                </a:lnTo>
                <a:lnTo>
                  <a:pt x="5903017" y="566616"/>
                </a:lnTo>
                <a:lnTo>
                  <a:pt x="5897067" y="581804"/>
                </a:lnTo>
                <a:lnTo>
                  <a:pt x="5896649" y="583595"/>
                </a:lnTo>
                <a:lnTo>
                  <a:pt x="5894474" y="589388"/>
                </a:lnTo>
                <a:cubicBezTo>
                  <a:pt x="5892074" y="597005"/>
                  <a:pt x="5890316" y="604728"/>
                  <a:pt x="5889851" y="612658"/>
                </a:cubicBezTo>
                <a:lnTo>
                  <a:pt x="5896649" y="583595"/>
                </a:lnTo>
                <a:lnTo>
                  <a:pt x="5902965" y="566754"/>
                </a:lnTo>
                <a:lnTo>
                  <a:pt x="5903017" y="566616"/>
                </a:lnTo>
                <a:lnTo>
                  <a:pt x="5908855" y="551717"/>
                </a:lnTo>
                <a:lnTo>
                  <a:pt x="5909271" y="549926"/>
                </a:lnTo>
                <a:lnTo>
                  <a:pt x="5911436" y="544146"/>
                </a:lnTo>
                <a:cubicBezTo>
                  <a:pt x="5913823" y="536547"/>
                  <a:pt x="5915561" y="528850"/>
                  <a:pt x="5915999" y="520953"/>
                </a:cubicBezTo>
                <a:close/>
                <a:moveTo>
                  <a:pt x="5864896" y="268794"/>
                </a:moveTo>
                <a:cubicBezTo>
                  <a:pt x="5862371" y="279176"/>
                  <a:pt x="5860668" y="289296"/>
                  <a:pt x="5860021" y="299164"/>
                </a:cubicBezTo>
                <a:cubicBezTo>
                  <a:pt x="5859371" y="309031"/>
                  <a:pt x="5859776" y="318646"/>
                  <a:pt x="5861466" y="328017"/>
                </a:cubicBezTo>
                <a:close/>
                <a:moveTo>
                  <a:pt x="0" y="0"/>
                </a:moveTo>
                <a:lnTo>
                  <a:pt x="6182312" y="0"/>
                </a:lnTo>
                <a:lnTo>
                  <a:pt x="6178097" y="24480"/>
                </a:lnTo>
                <a:cubicBezTo>
                  <a:pt x="6175612" y="32636"/>
                  <a:pt x="6171850" y="40471"/>
                  <a:pt x="6166086" y="47806"/>
                </a:cubicBezTo>
                <a:cubicBezTo>
                  <a:pt x="6151226" y="66857"/>
                  <a:pt x="6154655" y="85336"/>
                  <a:pt x="6156942" y="105718"/>
                </a:cubicBezTo>
                <a:cubicBezTo>
                  <a:pt x="6158656" y="121150"/>
                  <a:pt x="6158085" y="136963"/>
                  <a:pt x="6158277" y="152584"/>
                </a:cubicBezTo>
                <a:cubicBezTo>
                  <a:pt x="6158846" y="180017"/>
                  <a:pt x="6159037" y="207450"/>
                  <a:pt x="6159990" y="234883"/>
                </a:cubicBezTo>
                <a:cubicBezTo>
                  <a:pt x="6160370" y="243648"/>
                  <a:pt x="6165135" y="252600"/>
                  <a:pt x="6164373" y="261173"/>
                </a:cubicBezTo>
                <a:cubicBezTo>
                  <a:pt x="6160752" y="300800"/>
                  <a:pt x="6155037" y="340425"/>
                  <a:pt x="6151798" y="380050"/>
                </a:cubicBezTo>
                <a:cubicBezTo>
                  <a:pt x="6149894" y="402529"/>
                  <a:pt x="6153511" y="425581"/>
                  <a:pt x="6150846" y="447870"/>
                </a:cubicBezTo>
                <a:cubicBezTo>
                  <a:pt x="6147798" y="473587"/>
                  <a:pt x="6139988" y="498733"/>
                  <a:pt x="6135223" y="524262"/>
                </a:cubicBezTo>
                <a:cubicBezTo>
                  <a:pt x="6133891" y="531310"/>
                  <a:pt x="6135606" y="539121"/>
                  <a:pt x="6135985" y="546552"/>
                </a:cubicBezTo>
                <a:cubicBezTo>
                  <a:pt x="6136367" y="554933"/>
                  <a:pt x="6137129" y="563125"/>
                  <a:pt x="6137320" y="571508"/>
                </a:cubicBezTo>
                <a:cubicBezTo>
                  <a:pt x="6137702" y="597037"/>
                  <a:pt x="6137129" y="622564"/>
                  <a:pt x="6138464" y="648092"/>
                </a:cubicBezTo>
                <a:cubicBezTo>
                  <a:pt x="6139225" y="663713"/>
                  <a:pt x="6147035" y="680096"/>
                  <a:pt x="6144177" y="694576"/>
                </a:cubicBezTo>
                <a:cubicBezTo>
                  <a:pt x="6138654" y="724104"/>
                  <a:pt x="6151036" y="753633"/>
                  <a:pt x="6140750" y="783158"/>
                </a:cubicBezTo>
                <a:cubicBezTo>
                  <a:pt x="6137702" y="792306"/>
                  <a:pt x="6145322" y="804877"/>
                  <a:pt x="6145702" y="815929"/>
                </a:cubicBezTo>
                <a:cubicBezTo>
                  <a:pt x="6146654" y="843552"/>
                  <a:pt x="6146464" y="871173"/>
                  <a:pt x="6146274" y="898797"/>
                </a:cubicBezTo>
                <a:cubicBezTo>
                  <a:pt x="6146084" y="923562"/>
                  <a:pt x="6148750" y="949281"/>
                  <a:pt x="6143416" y="973095"/>
                </a:cubicBezTo>
                <a:cubicBezTo>
                  <a:pt x="6137702" y="998052"/>
                  <a:pt x="6138464" y="1020529"/>
                  <a:pt x="6144940" y="1044725"/>
                </a:cubicBezTo>
                <a:cubicBezTo>
                  <a:pt x="6149322" y="1061298"/>
                  <a:pt x="6149894" y="1078826"/>
                  <a:pt x="6151226" y="1095972"/>
                </a:cubicBezTo>
                <a:cubicBezTo>
                  <a:pt x="6152750" y="1114449"/>
                  <a:pt x="6148750" y="1134834"/>
                  <a:pt x="6155037" y="1151600"/>
                </a:cubicBezTo>
                <a:cubicBezTo>
                  <a:pt x="6173706" y="1201512"/>
                  <a:pt x="6177706" y="1252757"/>
                  <a:pt x="6177706" y="1304955"/>
                </a:cubicBezTo>
                <a:cubicBezTo>
                  <a:pt x="6177706" y="1314483"/>
                  <a:pt x="6175041" y="1324198"/>
                  <a:pt x="6172183" y="1333341"/>
                </a:cubicBezTo>
                <a:cubicBezTo>
                  <a:pt x="6155037" y="1386684"/>
                  <a:pt x="6156560" y="1440216"/>
                  <a:pt x="6167039" y="1494509"/>
                </a:cubicBezTo>
                <a:cubicBezTo>
                  <a:pt x="6169325" y="1505751"/>
                  <a:pt x="6169706" y="1518324"/>
                  <a:pt x="6167421" y="1529563"/>
                </a:cubicBezTo>
                <a:cubicBezTo>
                  <a:pt x="6160752" y="1561189"/>
                  <a:pt x="6149702" y="1591859"/>
                  <a:pt x="6144940" y="1623675"/>
                </a:cubicBezTo>
                <a:cubicBezTo>
                  <a:pt x="6137129" y="1676253"/>
                  <a:pt x="6163417" y="1721785"/>
                  <a:pt x="6180565" y="1768838"/>
                </a:cubicBezTo>
                <a:cubicBezTo>
                  <a:pt x="6196758" y="1813610"/>
                  <a:pt x="6233335" y="1851709"/>
                  <a:pt x="6225142" y="1904673"/>
                </a:cubicBezTo>
                <a:cubicBezTo>
                  <a:pt x="6224381" y="1910004"/>
                  <a:pt x="6229524" y="1915912"/>
                  <a:pt x="6230858" y="1921817"/>
                </a:cubicBezTo>
                <a:cubicBezTo>
                  <a:pt x="6234479" y="1938009"/>
                  <a:pt x="6238857" y="1954202"/>
                  <a:pt x="6240574" y="1970586"/>
                </a:cubicBezTo>
                <a:cubicBezTo>
                  <a:pt x="6242861" y="1990589"/>
                  <a:pt x="6242100" y="2010974"/>
                  <a:pt x="6244004" y="2030977"/>
                </a:cubicBezTo>
                <a:cubicBezTo>
                  <a:pt x="6245147" y="2043835"/>
                  <a:pt x="6247242" y="2056600"/>
                  <a:pt x="6249052" y="2069340"/>
                </a:cubicBezTo>
                <a:lnTo>
                  <a:pt x="6249303" y="2072225"/>
                </a:lnTo>
                <a:lnTo>
                  <a:pt x="6249303" y="2131532"/>
                </a:lnTo>
                <a:lnTo>
                  <a:pt x="6248432" y="2138304"/>
                </a:lnTo>
                <a:cubicBezTo>
                  <a:pt x="6246241" y="2148519"/>
                  <a:pt x="6243623" y="2158712"/>
                  <a:pt x="6241908" y="2168903"/>
                </a:cubicBezTo>
                <a:cubicBezTo>
                  <a:pt x="6237145" y="2197670"/>
                  <a:pt x="6238479" y="2229296"/>
                  <a:pt x="6226286" y="2254633"/>
                </a:cubicBezTo>
                <a:cubicBezTo>
                  <a:pt x="6213332" y="2281683"/>
                  <a:pt x="6207426" y="2307402"/>
                  <a:pt x="6211426" y="2335405"/>
                </a:cubicBezTo>
                <a:cubicBezTo>
                  <a:pt x="6212760" y="2344741"/>
                  <a:pt x="6220762" y="2356744"/>
                  <a:pt x="6228952" y="2360933"/>
                </a:cubicBezTo>
                <a:cubicBezTo>
                  <a:pt x="6247241" y="2370270"/>
                  <a:pt x="6250481" y="2383032"/>
                  <a:pt x="6244193" y="2400369"/>
                </a:cubicBezTo>
                <a:cubicBezTo>
                  <a:pt x="6238857" y="2415420"/>
                  <a:pt x="6236192" y="2433897"/>
                  <a:pt x="6225904" y="2444184"/>
                </a:cubicBezTo>
                <a:cubicBezTo>
                  <a:pt x="6196758" y="2473333"/>
                  <a:pt x="6195806" y="2510483"/>
                  <a:pt x="6187996" y="2546678"/>
                </a:cubicBezTo>
                <a:cubicBezTo>
                  <a:pt x="6183231" y="2568774"/>
                  <a:pt x="6183041" y="2589352"/>
                  <a:pt x="6186279" y="2611450"/>
                </a:cubicBezTo>
                <a:cubicBezTo>
                  <a:pt x="6193518" y="2659455"/>
                  <a:pt x="6183231" y="2706131"/>
                  <a:pt x="6170087" y="2752235"/>
                </a:cubicBezTo>
                <a:cubicBezTo>
                  <a:pt x="6161325" y="2782716"/>
                  <a:pt x="6155990" y="2813958"/>
                  <a:pt x="6147035" y="2844248"/>
                </a:cubicBezTo>
                <a:cubicBezTo>
                  <a:pt x="6140177" y="2866918"/>
                  <a:pt x="6131985" y="2889587"/>
                  <a:pt x="6120937" y="2910353"/>
                </a:cubicBezTo>
                <a:cubicBezTo>
                  <a:pt x="6104743" y="2940455"/>
                  <a:pt x="6080358" y="2966742"/>
                  <a:pt x="6086835" y="3005035"/>
                </a:cubicBezTo>
                <a:cubicBezTo>
                  <a:pt x="6092550" y="3038756"/>
                  <a:pt x="6080550" y="3069235"/>
                  <a:pt x="6069119" y="3100099"/>
                </a:cubicBezTo>
                <a:cubicBezTo>
                  <a:pt x="6060737" y="3122770"/>
                  <a:pt x="6052162" y="3145436"/>
                  <a:pt x="6046828" y="3168870"/>
                </a:cubicBezTo>
                <a:cubicBezTo>
                  <a:pt x="6040542" y="3196686"/>
                  <a:pt x="6043210" y="3228119"/>
                  <a:pt x="6031589" y="3252885"/>
                </a:cubicBezTo>
                <a:cubicBezTo>
                  <a:pt x="6019396" y="3278795"/>
                  <a:pt x="6027588" y="3300319"/>
                  <a:pt x="6031017" y="3323372"/>
                </a:cubicBezTo>
                <a:cubicBezTo>
                  <a:pt x="6036353" y="3360139"/>
                  <a:pt x="6046258" y="3396719"/>
                  <a:pt x="6033685" y="3433866"/>
                </a:cubicBezTo>
                <a:cubicBezTo>
                  <a:pt x="6018444" y="3479015"/>
                  <a:pt x="6002060" y="3523785"/>
                  <a:pt x="5987583" y="3569124"/>
                </a:cubicBezTo>
                <a:cubicBezTo>
                  <a:pt x="5982056" y="3586653"/>
                  <a:pt x="5979770" y="3605509"/>
                  <a:pt x="5977295" y="3623799"/>
                </a:cubicBezTo>
                <a:cubicBezTo>
                  <a:pt x="5975197" y="3641134"/>
                  <a:pt x="5980533" y="3661899"/>
                  <a:pt x="5972533" y="3675238"/>
                </a:cubicBezTo>
                <a:cubicBezTo>
                  <a:pt x="5951958" y="3709529"/>
                  <a:pt x="5941860" y="3744770"/>
                  <a:pt x="5941860" y="3784397"/>
                </a:cubicBezTo>
                <a:cubicBezTo>
                  <a:pt x="5941860" y="3799258"/>
                  <a:pt x="5933287" y="3813737"/>
                  <a:pt x="5931762" y="3828785"/>
                </a:cubicBezTo>
                <a:cubicBezTo>
                  <a:pt x="5929858" y="3849362"/>
                  <a:pt x="5924714" y="3872985"/>
                  <a:pt x="5931955" y="3890891"/>
                </a:cubicBezTo>
                <a:cubicBezTo>
                  <a:pt x="5949100" y="3932993"/>
                  <a:pt x="5934810" y="3967091"/>
                  <a:pt x="5917857" y="4003861"/>
                </a:cubicBezTo>
                <a:cubicBezTo>
                  <a:pt x="5901092" y="4040058"/>
                  <a:pt x="5887757" y="4078159"/>
                  <a:pt x="5876707" y="4116641"/>
                </a:cubicBezTo>
                <a:cubicBezTo>
                  <a:pt x="5872706" y="4131119"/>
                  <a:pt x="5879375" y="4148453"/>
                  <a:pt x="5880708" y="4164458"/>
                </a:cubicBezTo>
                <a:cubicBezTo>
                  <a:pt x="5881089" y="4170174"/>
                  <a:pt x="5881661" y="4176461"/>
                  <a:pt x="5879756" y="4181603"/>
                </a:cubicBezTo>
                <a:cubicBezTo>
                  <a:pt x="5861466" y="4231324"/>
                  <a:pt x="5847560" y="4281810"/>
                  <a:pt x="5857085" y="4335722"/>
                </a:cubicBezTo>
                <a:cubicBezTo>
                  <a:pt x="5858038" y="4340674"/>
                  <a:pt x="5855942" y="4346201"/>
                  <a:pt x="5854608" y="4351154"/>
                </a:cubicBezTo>
                <a:cubicBezTo>
                  <a:pt x="5847751" y="4375349"/>
                  <a:pt x="5836892" y="4398972"/>
                  <a:pt x="5834415" y="4423545"/>
                </a:cubicBezTo>
                <a:cubicBezTo>
                  <a:pt x="5828319" y="4484127"/>
                  <a:pt x="5825841" y="4545086"/>
                  <a:pt x="5821841" y="4606053"/>
                </a:cubicBezTo>
                <a:cubicBezTo>
                  <a:pt x="5821653" y="4609863"/>
                  <a:pt x="5821653" y="4613864"/>
                  <a:pt x="5820317" y="4617291"/>
                </a:cubicBezTo>
                <a:cubicBezTo>
                  <a:pt x="5812125" y="4639772"/>
                  <a:pt x="5814794" y="4659393"/>
                  <a:pt x="5830414" y="4678445"/>
                </a:cubicBezTo>
                <a:cubicBezTo>
                  <a:pt x="5837273" y="4686828"/>
                  <a:pt x="5840892" y="4698258"/>
                  <a:pt x="5844703" y="4708734"/>
                </a:cubicBezTo>
                <a:cubicBezTo>
                  <a:pt x="5850418" y="4724167"/>
                  <a:pt x="5855942" y="4739978"/>
                  <a:pt x="5859562" y="4755980"/>
                </a:cubicBezTo>
                <a:cubicBezTo>
                  <a:pt x="5862991" y="4771793"/>
                  <a:pt x="5867753" y="4788747"/>
                  <a:pt x="5865088" y="4803988"/>
                </a:cubicBezTo>
                <a:cubicBezTo>
                  <a:pt x="5860326" y="4831420"/>
                  <a:pt x="5849657" y="4857522"/>
                  <a:pt x="5842606" y="4884572"/>
                </a:cubicBezTo>
                <a:cubicBezTo>
                  <a:pt x="5840129" y="4893907"/>
                  <a:pt x="5840512" y="4904195"/>
                  <a:pt x="5840321" y="4913909"/>
                </a:cubicBezTo>
                <a:cubicBezTo>
                  <a:pt x="5839750" y="4936201"/>
                  <a:pt x="5845274" y="4959061"/>
                  <a:pt x="5829462" y="4979253"/>
                </a:cubicBezTo>
                <a:cubicBezTo>
                  <a:pt x="5814602" y="4997922"/>
                  <a:pt x="5818983" y="5016785"/>
                  <a:pt x="5830223" y="5036405"/>
                </a:cubicBezTo>
                <a:cubicBezTo>
                  <a:pt x="5838225" y="5050504"/>
                  <a:pt x="5844513" y="5066505"/>
                  <a:pt x="5847560" y="5082317"/>
                </a:cubicBezTo>
                <a:cubicBezTo>
                  <a:pt x="5851752" y="5104036"/>
                  <a:pt x="5853466" y="5125562"/>
                  <a:pt x="5850988" y="5148995"/>
                </a:cubicBezTo>
                <a:cubicBezTo>
                  <a:pt x="5849275" y="5165570"/>
                  <a:pt x="5848512" y="5179097"/>
                  <a:pt x="5838416" y="5192051"/>
                </a:cubicBezTo>
                <a:cubicBezTo>
                  <a:pt x="5836892" y="5194145"/>
                  <a:pt x="5836510" y="5197955"/>
                  <a:pt x="5836703" y="5200813"/>
                </a:cubicBezTo>
                <a:cubicBezTo>
                  <a:pt x="5839941" y="5238343"/>
                  <a:pt x="5838225" y="5275491"/>
                  <a:pt x="5835937" y="5313403"/>
                </a:cubicBezTo>
                <a:cubicBezTo>
                  <a:pt x="5832892" y="5361598"/>
                  <a:pt x="5841844" y="5412276"/>
                  <a:pt x="5873849" y="5453995"/>
                </a:cubicBezTo>
                <a:cubicBezTo>
                  <a:pt x="5878613" y="5460092"/>
                  <a:pt x="5880708" y="5469236"/>
                  <a:pt x="5881852" y="5477239"/>
                </a:cubicBezTo>
                <a:cubicBezTo>
                  <a:pt x="5886804" y="5514957"/>
                  <a:pt x="5890233" y="5552869"/>
                  <a:pt x="5895758" y="5590590"/>
                </a:cubicBezTo>
                <a:cubicBezTo>
                  <a:pt x="5898806" y="5611164"/>
                  <a:pt x="5901474" y="5632691"/>
                  <a:pt x="5909856" y="5651360"/>
                </a:cubicBezTo>
                <a:cubicBezTo>
                  <a:pt x="5918047" y="5669647"/>
                  <a:pt x="5927762" y="5684320"/>
                  <a:pt x="5910618" y="5695178"/>
                </a:cubicBezTo>
                <a:cubicBezTo>
                  <a:pt x="5919762" y="5714607"/>
                  <a:pt x="5927383" y="5731564"/>
                  <a:pt x="5935573" y="5748136"/>
                </a:cubicBezTo>
                <a:cubicBezTo>
                  <a:pt x="5938620" y="5754234"/>
                  <a:pt x="5943575" y="5759378"/>
                  <a:pt x="5946433" y="5765474"/>
                </a:cubicBezTo>
                <a:cubicBezTo>
                  <a:pt x="5949481" y="5771953"/>
                  <a:pt x="5951385" y="5779191"/>
                  <a:pt x="5952911" y="5786239"/>
                </a:cubicBezTo>
                <a:cubicBezTo>
                  <a:pt x="5959768" y="5817674"/>
                  <a:pt x="5966054" y="5849107"/>
                  <a:pt x="5973485" y="5880348"/>
                </a:cubicBezTo>
                <a:cubicBezTo>
                  <a:pt x="5975008" y="5886447"/>
                  <a:pt x="5981104" y="5891590"/>
                  <a:pt x="5985103" y="5897114"/>
                </a:cubicBezTo>
                <a:cubicBezTo>
                  <a:pt x="5987772" y="5900735"/>
                  <a:pt x="5991773" y="5904353"/>
                  <a:pt x="5992345" y="5908355"/>
                </a:cubicBezTo>
                <a:cubicBezTo>
                  <a:pt x="5996917" y="5938836"/>
                  <a:pt x="6002252" y="5969124"/>
                  <a:pt x="6004537" y="5999796"/>
                </a:cubicBezTo>
                <a:cubicBezTo>
                  <a:pt x="6006440" y="6025515"/>
                  <a:pt x="6005871" y="6050282"/>
                  <a:pt x="6039018" y="6056948"/>
                </a:cubicBezTo>
                <a:cubicBezTo>
                  <a:pt x="6044734" y="6058092"/>
                  <a:pt x="6050831" y="6066284"/>
                  <a:pt x="6053687" y="6072569"/>
                </a:cubicBezTo>
                <a:cubicBezTo>
                  <a:pt x="6061879" y="6090477"/>
                  <a:pt x="6067404" y="6109530"/>
                  <a:pt x="6075785" y="6127247"/>
                </a:cubicBezTo>
                <a:cubicBezTo>
                  <a:pt x="6103790" y="6185351"/>
                  <a:pt x="6121508" y="6246121"/>
                  <a:pt x="6118269" y="6311084"/>
                </a:cubicBezTo>
                <a:cubicBezTo>
                  <a:pt x="6117317" y="6331277"/>
                  <a:pt x="6107028" y="6350899"/>
                  <a:pt x="6103217" y="6363664"/>
                </a:cubicBezTo>
                <a:cubicBezTo>
                  <a:pt x="6118269" y="6400429"/>
                  <a:pt x="6132747" y="6431292"/>
                  <a:pt x="6143606" y="6463490"/>
                </a:cubicBezTo>
                <a:cubicBezTo>
                  <a:pt x="6153322" y="6491874"/>
                  <a:pt x="6159418" y="6521593"/>
                  <a:pt x="6166466" y="6550742"/>
                </a:cubicBezTo>
                <a:cubicBezTo>
                  <a:pt x="6169135" y="6561411"/>
                  <a:pt x="6170658" y="6572269"/>
                  <a:pt x="6171993" y="6583128"/>
                </a:cubicBezTo>
                <a:cubicBezTo>
                  <a:pt x="6176183" y="6617036"/>
                  <a:pt x="6166086" y="6652472"/>
                  <a:pt x="6182089" y="6685617"/>
                </a:cubicBezTo>
                <a:cubicBezTo>
                  <a:pt x="6190471" y="6702955"/>
                  <a:pt x="6200567" y="6720103"/>
                  <a:pt x="6204949" y="6738388"/>
                </a:cubicBezTo>
                <a:cubicBezTo>
                  <a:pt x="6209712" y="6758011"/>
                  <a:pt x="6217142" y="6777207"/>
                  <a:pt x="6222453" y="6796804"/>
                </a:cubicBezTo>
                <a:lnTo>
                  <a:pt x="6227224" y="6857457"/>
                </a:lnTo>
                <a:lnTo>
                  <a:pt x="6099985" y="6857457"/>
                </a:lnTo>
                <a:lnTo>
                  <a:pt x="6099985" y="6857998"/>
                </a:lnTo>
                <a:lnTo>
                  <a:pt x="0" y="6857998"/>
                </a:lnTo>
                <a:close/>
              </a:path>
            </a:pathLst>
          </a:custGeom>
          <a:effectLst>
            <a:outerShdw blurRad="381000" dist="152400" algn="tl" rotWithShape="0">
              <a:prstClr val="black">
                <a:alpha val="10000"/>
              </a:prstClr>
            </a:outerShdw>
          </a:effectLst>
        </p:spPr>
      </p:pic>
      <p:sp>
        <p:nvSpPr>
          <p:cNvPr id="13" name="Freeform: Shape 11">
            <a:extLst>
              <a:ext uri="{FF2B5EF4-FFF2-40B4-BE49-F238E27FC236}">
                <a16:creationId xmlns:a16="http://schemas.microsoft.com/office/drawing/2014/main" id="{B01367A3-F670-4BD9-9972-F7E97FC22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3">
            <a:extLst>
              <a:ext uri="{FF2B5EF4-FFF2-40B4-BE49-F238E27FC236}">
                <a16:creationId xmlns:a16="http://schemas.microsoft.com/office/drawing/2014/main" id="{38C3DB02-606C-40EC-8381-7A29A1ADF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98812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F6772-2059-429E-BA89-1625648E97D9}"/>
              </a:ext>
            </a:extLst>
          </p:cNvPr>
          <p:cNvSpPr>
            <a:spLocks noGrp="1"/>
          </p:cNvSpPr>
          <p:nvPr>
            <p:ph type="title"/>
          </p:nvPr>
        </p:nvSpPr>
        <p:spPr/>
        <p:txBody>
          <a:bodyPr/>
          <a:lstStyle/>
          <a:p>
            <a:r>
              <a:rPr lang="en-NZ" dirty="0"/>
              <a:t>BLANK SLIDE</a:t>
            </a:r>
            <a:endParaRPr lang="en-US" dirty="0"/>
          </a:p>
        </p:txBody>
      </p:sp>
      <p:sp>
        <p:nvSpPr>
          <p:cNvPr id="3" name="Content Placeholder 2">
            <a:extLst>
              <a:ext uri="{FF2B5EF4-FFF2-40B4-BE49-F238E27FC236}">
                <a16:creationId xmlns:a16="http://schemas.microsoft.com/office/drawing/2014/main" id="{0B2B8FDD-8170-4D8A-9D05-F3D2A43FDCCB}"/>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1082254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F175BA97-900E-4DAA-8E7E-1D580DB30F8C}"/>
              </a:ext>
            </a:extLst>
          </p:cNvPr>
          <p:cNvSpPr>
            <a:spLocks noGrp="1"/>
          </p:cNvSpPr>
          <p:nvPr>
            <p:ph type="ctrTitle"/>
          </p:nvPr>
        </p:nvSpPr>
        <p:spPr>
          <a:xfrm>
            <a:off x="5835369" y="5511681"/>
            <a:ext cx="5138985" cy="759523"/>
          </a:xfrm>
        </p:spPr>
        <p:txBody>
          <a:bodyPr vert="horz" lIns="91440" tIns="45720" rIns="91440" bIns="45720" rtlCol="0">
            <a:normAutofit fontScale="90000"/>
          </a:bodyPr>
          <a:lstStyle/>
          <a:p>
            <a:pPr algn="l"/>
            <a:r>
              <a:rPr lang="en-US" sz="2400" b="1" dirty="0">
                <a:solidFill>
                  <a:srgbClr val="FFFFFF"/>
                </a:solidFill>
              </a:rPr>
              <a:t>New Zealand Passed Climate Change Response (Zero Carbon) Amendment Act (2019) </a:t>
            </a:r>
          </a:p>
        </p:txBody>
      </p:sp>
      <p:pic>
        <p:nvPicPr>
          <p:cNvPr id="77" name="Picture 76">
            <a:extLst>
              <a:ext uri="{FF2B5EF4-FFF2-40B4-BE49-F238E27FC236}">
                <a16:creationId xmlns:a16="http://schemas.microsoft.com/office/drawing/2014/main" id="{C96A738D-F53C-4F63-A17C-07179A67B1D4}"/>
              </a:ext>
            </a:extLst>
          </p:cNvPr>
          <p:cNvPicPr>
            <a:picLocks noChangeAspect="1"/>
          </p:cNvPicPr>
          <p:nvPr/>
        </p:nvPicPr>
        <p:blipFill>
          <a:blip r:embed="rId3"/>
          <a:stretch>
            <a:fillRect/>
          </a:stretch>
        </p:blipFill>
        <p:spPr>
          <a:xfrm>
            <a:off x="361936" y="853676"/>
            <a:ext cx="4469837" cy="6025038"/>
          </a:xfrm>
          <a:prstGeom prst="rect">
            <a:avLst/>
          </a:prstGeom>
          <a:ln w="28575">
            <a:noFill/>
          </a:ln>
        </p:spPr>
      </p:pic>
      <p:pic>
        <p:nvPicPr>
          <p:cNvPr id="78" name="Picture 77">
            <a:extLst>
              <a:ext uri="{FF2B5EF4-FFF2-40B4-BE49-F238E27FC236}">
                <a16:creationId xmlns:a16="http://schemas.microsoft.com/office/drawing/2014/main" id="{EA6D1D6C-3050-4D09-9AB3-64E6FC8BA688}"/>
              </a:ext>
            </a:extLst>
          </p:cNvPr>
          <p:cNvPicPr>
            <a:picLocks noChangeAspect="1"/>
          </p:cNvPicPr>
          <p:nvPr/>
        </p:nvPicPr>
        <p:blipFill>
          <a:blip r:embed="rId4"/>
          <a:stretch>
            <a:fillRect/>
          </a:stretch>
        </p:blipFill>
        <p:spPr>
          <a:xfrm>
            <a:off x="5835369" y="1589868"/>
            <a:ext cx="5946208" cy="3537991"/>
          </a:xfrm>
          <a:prstGeom prst="rect">
            <a:avLst/>
          </a:prstGeom>
        </p:spPr>
      </p:pic>
      <p:sp>
        <p:nvSpPr>
          <p:cNvPr id="102" name="Title 1">
            <a:extLst>
              <a:ext uri="{FF2B5EF4-FFF2-40B4-BE49-F238E27FC236}">
                <a16:creationId xmlns:a16="http://schemas.microsoft.com/office/drawing/2014/main" id="{1A0CB3A2-4DD9-4BF9-8BD4-96B10AED3FF4}"/>
              </a:ext>
            </a:extLst>
          </p:cNvPr>
          <p:cNvSpPr txBox="1">
            <a:spLocks/>
          </p:cNvSpPr>
          <p:nvPr/>
        </p:nvSpPr>
        <p:spPr>
          <a:xfrm>
            <a:off x="930927" y="32415"/>
            <a:ext cx="8060673" cy="821261"/>
          </a:xfrm>
          <a:prstGeom prst="rect">
            <a:avLst/>
          </a:prstGeom>
          <a:solidFill>
            <a:schemeClr val="tx1"/>
          </a:solidFill>
        </p:spPr>
        <p:txBody>
          <a:bodyPr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NZ" sz="2400" b="1" dirty="0">
                <a:solidFill>
                  <a:srgbClr val="FFFFFF"/>
                </a:solidFill>
              </a:rPr>
              <a:t>New Zealand’s First National Adaptation Plan (</a:t>
            </a:r>
            <a:r>
              <a:rPr lang="en-NZ" sz="2400" b="1" dirty="0" err="1">
                <a:solidFill>
                  <a:srgbClr val="FFFFFF"/>
                </a:solidFill>
              </a:rPr>
              <a:t>Te</a:t>
            </a:r>
            <a:r>
              <a:rPr lang="en-NZ" sz="2400" b="1" dirty="0">
                <a:solidFill>
                  <a:srgbClr val="FFFFFF"/>
                </a:solidFill>
              </a:rPr>
              <a:t> </a:t>
            </a:r>
            <a:r>
              <a:rPr lang="en-NZ" sz="2400" b="1" dirty="0" err="1">
                <a:solidFill>
                  <a:srgbClr val="FFFFFF"/>
                </a:solidFill>
              </a:rPr>
              <a:t>mahere</a:t>
            </a:r>
            <a:r>
              <a:rPr lang="en-NZ" sz="2400" b="1" dirty="0">
                <a:solidFill>
                  <a:srgbClr val="FFFFFF"/>
                </a:solidFill>
              </a:rPr>
              <a:t> </a:t>
            </a:r>
            <a:r>
              <a:rPr lang="en-NZ" sz="2400" b="1" dirty="0" err="1">
                <a:solidFill>
                  <a:srgbClr val="FFFFFF"/>
                </a:solidFill>
              </a:rPr>
              <a:t>urutaunga</a:t>
            </a:r>
            <a:r>
              <a:rPr lang="en-NZ" sz="2400" b="1" dirty="0">
                <a:solidFill>
                  <a:srgbClr val="FFFFFF"/>
                </a:solidFill>
              </a:rPr>
              <a:t>  ā-motu)</a:t>
            </a:r>
            <a:endParaRPr lang="en-US" sz="2400" b="1" dirty="0">
              <a:solidFill>
                <a:schemeClr val="bg1"/>
              </a:solidFill>
            </a:endParaRPr>
          </a:p>
        </p:txBody>
      </p:sp>
    </p:spTree>
    <p:extLst>
      <p:ext uri="{BB962C8B-B14F-4D97-AF65-F5344CB8AC3E}">
        <p14:creationId xmlns:p14="http://schemas.microsoft.com/office/powerpoint/2010/main" val="26760158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40FD93-99E5-4A4E-894B-B9CE19778EF1}"/>
              </a:ext>
            </a:extLst>
          </p:cNvPr>
          <p:cNvSpPr txBox="1"/>
          <p:nvPr/>
        </p:nvSpPr>
        <p:spPr>
          <a:xfrm>
            <a:off x="3993503" y="4226767"/>
            <a:ext cx="5374432" cy="690466"/>
          </a:xfrm>
          <a:prstGeom prst="rect">
            <a:avLst/>
          </a:prstGeom>
          <a:noFill/>
        </p:spPr>
        <p:txBody>
          <a:bodyPr wrap="square" rtlCol="0">
            <a:spAutoFit/>
          </a:bodyPr>
          <a:lstStyle/>
          <a:p>
            <a:endParaRPr lang="en-US"/>
          </a:p>
        </p:txBody>
      </p:sp>
      <p:pic>
        <p:nvPicPr>
          <p:cNvPr id="6" name="Picture 5">
            <a:extLst>
              <a:ext uri="{FF2B5EF4-FFF2-40B4-BE49-F238E27FC236}">
                <a16:creationId xmlns:a16="http://schemas.microsoft.com/office/drawing/2014/main" id="{19731D3B-D3AB-4D77-97C6-08C4BBE118AB}"/>
              </a:ext>
            </a:extLst>
          </p:cNvPr>
          <p:cNvPicPr>
            <a:picLocks noChangeAspect="1"/>
          </p:cNvPicPr>
          <p:nvPr/>
        </p:nvPicPr>
        <p:blipFill rotWithShape="1">
          <a:blip r:embed="rId3"/>
          <a:srcRect l="63872" t="40033" r="3345" b="26501"/>
          <a:stretch/>
        </p:blipFill>
        <p:spPr>
          <a:xfrm>
            <a:off x="653143" y="2065565"/>
            <a:ext cx="11078936" cy="3534245"/>
          </a:xfrm>
          <a:prstGeom prst="rect">
            <a:avLst/>
          </a:prstGeom>
        </p:spPr>
      </p:pic>
      <p:sp>
        <p:nvSpPr>
          <p:cNvPr id="7" name="Rectangle 6">
            <a:extLst>
              <a:ext uri="{FF2B5EF4-FFF2-40B4-BE49-F238E27FC236}">
                <a16:creationId xmlns:a16="http://schemas.microsoft.com/office/drawing/2014/main" id="{A956FF30-1406-47C5-9DFE-698837C5CAC1}"/>
              </a:ext>
            </a:extLst>
          </p:cNvPr>
          <p:cNvSpPr/>
          <p:nvPr/>
        </p:nvSpPr>
        <p:spPr>
          <a:xfrm>
            <a:off x="595724" y="557937"/>
            <a:ext cx="2738026" cy="4740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NZ" sz="2400">
                <a:latin typeface="Amasis MT Pro Light" panose="02040304050005020304" pitchFamily="18" charset="0"/>
              </a:rPr>
              <a:t>Climate Scenarios</a:t>
            </a:r>
            <a:endParaRPr lang="en-US" sz="2400">
              <a:latin typeface="Amasis MT Pro Light" panose="02040304050005020304" pitchFamily="18" charset="0"/>
            </a:endParaRPr>
          </a:p>
        </p:txBody>
      </p:sp>
    </p:spTree>
    <p:extLst>
      <p:ext uri="{BB962C8B-B14F-4D97-AF65-F5344CB8AC3E}">
        <p14:creationId xmlns:p14="http://schemas.microsoft.com/office/powerpoint/2010/main" val="390856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1C54FD-9CA1-5844-8F8C-4A5912B95D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10586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6BFDA4AA-1853-6040-8C38-BDFD738C0775}"/>
              </a:ext>
            </a:extLst>
          </p:cNvPr>
          <p:cNvSpPr>
            <a:spLocks noGrp="1"/>
          </p:cNvSpPr>
          <p:nvPr>
            <p:ph type="title"/>
          </p:nvPr>
        </p:nvSpPr>
        <p:spPr>
          <a:xfrm>
            <a:off x="1497013" y="2878005"/>
            <a:ext cx="8872537" cy="584775"/>
          </a:xfrm>
        </p:spPr>
        <p:txBody>
          <a:bodyPr/>
          <a:lstStyle/>
          <a:p>
            <a:r>
              <a:rPr lang="en-NZ" sz="4400" dirty="0"/>
              <a:t>Let’s start our journey with a story from just the other day…</a:t>
            </a:r>
            <a:endParaRPr lang="en-US" sz="4400" dirty="0"/>
          </a:p>
        </p:txBody>
      </p:sp>
    </p:spTree>
    <p:extLst>
      <p:ext uri="{BB962C8B-B14F-4D97-AF65-F5344CB8AC3E}">
        <p14:creationId xmlns:p14="http://schemas.microsoft.com/office/powerpoint/2010/main" val="33953487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002C63-6096-C84D-9A98-DD05499400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8102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atellite image of a hurricane&#10;&#10;Description automatically generated with low confidence">
            <a:extLst>
              <a:ext uri="{FF2B5EF4-FFF2-40B4-BE49-F238E27FC236}">
                <a16:creationId xmlns:a16="http://schemas.microsoft.com/office/drawing/2014/main" id="{71D5614C-4097-6D4E-F72B-CC6E2516E14A}"/>
              </a:ext>
            </a:extLst>
          </p:cNvPr>
          <p:cNvPicPr>
            <a:picLocks noGrp="1" noChangeAspect="1"/>
          </p:cNvPicPr>
          <p:nvPr>
            <p:ph sz="quarter" idx="11"/>
          </p:nvPr>
        </p:nvPicPr>
        <p:blipFill>
          <a:blip r:embed="rId3"/>
          <a:stretch>
            <a:fillRect/>
          </a:stretch>
        </p:blipFill>
        <p:spPr>
          <a:xfrm>
            <a:off x="1356686" y="2837658"/>
            <a:ext cx="3340975" cy="3540207"/>
          </a:xfrm>
        </p:spPr>
      </p:pic>
      <p:sp>
        <p:nvSpPr>
          <p:cNvPr id="3" name="Title 2">
            <a:extLst>
              <a:ext uri="{FF2B5EF4-FFF2-40B4-BE49-F238E27FC236}">
                <a16:creationId xmlns:a16="http://schemas.microsoft.com/office/drawing/2014/main" id="{1567C220-F142-5D3E-841B-F98F0B8819D9}"/>
              </a:ext>
            </a:extLst>
          </p:cNvPr>
          <p:cNvSpPr>
            <a:spLocks noGrp="1"/>
          </p:cNvSpPr>
          <p:nvPr>
            <p:ph type="title"/>
          </p:nvPr>
        </p:nvSpPr>
        <p:spPr>
          <a:xfrm>
            <a:off x="1356686" y="648294"/>
            <a:ext cx="3340975" cy="584775"/>
          </a:xfrm>
        </p:spPr>
        <p:txBody>
          <a:bodyPr/>
          <a:lstStyle/>
          <a:p>
            <a:r>
              <a:rPr lang="en-NZ" sz="3200" dirty="0"/>
              <a:t>National State of Emergency</a:t>
            </a:r>
            <a:endParaRPr lang="en-US" sz="3200" dirty="0"/>
          </a:p>
        </p:txBody>
      </p:sp>
      <p:pic>
        <p:nvPicPr>
          <p:cNvPr id="7" name="Picture 6" descr="A picture containing person, orange, tool, life jacket&#10;&#10;Description automatically generated">
            <a:extLst>
              <a:ext uri="{FF2B5EF4-FFF2-40B4-BE49-F238E27FC236}">
                <a16:creationId xmlns:a16="http://schemas.microsoft.com/office/drawing/2014/main" id="{B09B1132-ECBC-2822-80E7-69250183C1CF}"/>
              </a:ext>
            </a:extLst>
          </p:cNvPr>
          <p:cNvPicPr>
            <a:picLocks noChangeAspect="1"/>
          </p:cNvPicPr>
          <p:nvPr/>
        </p:nvPicPr>
        <p:blipFill>
          <a:blip r:embed="rId4"/>
          <a:stretch>
            <a:fillRect/>
          </a:stretch>
        </p:blipFill>
        <p:spPr>
          <a:xfrm>
            <a:off x="5764103" y="648294"/>
            <a:ext cx="5383740" cy="5729571"/>
          </a:xfrm>
          <a:prstGeom prst="rect">
            <a:avLst/>
          </a:prstGeom>
        </p:spPr>
      </p:pic>
    </p:spTree>
    <p:extLst>
      <p:ext uri="{BB962C8B-B14F-4D97-AF65-F5344CB8AC3E}">
        <p14:creationId xmlns:p14="http://schemas.microsoft.com/office/powerpoint/2010/main" val="1736162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group of people working in a room full of computers&#10;&#10;Description automatically generated with low confidence">
            <a:extLst>
              <a:ext uri="{FF2B5EF4-FFF2-40B4-BE49-F238E27FC236}">
                <a16:creationId xmlns:a16="http://schemas.microsoft.com/office/drawing/2014/main" id="{650B988A-98F6-D6DC-ADB2-81FE633C8B4B}"/>
              </a:ext>
            </a:extLst>
          </p:cNvPr>
          <p:cNvPicPr>
            <a:picLocks noChangeAspect="1"/>
          </p:cNvPicPr>
          <p:nvPr/>
        </p:nvPicPr>
        <p:blipFill>
          <a:blip r:embed="rId3"/>
          <a:stretch>
            <a:fillRect/>
          </a:stretch>
        </p:blipFill>
        <p:spPr>
          <a:xfrm>
            <a:off x="-5730" y="0"/>
            <a:ext cx="12203458" cy="6858000"/>
          </a:xfrm>
          <a:prstGeom prst="rect">
            <a:avLst/>
          </a:prstGeom>
        </p:spPr>
      </p:pic>
    </p:spTree>
    <p:extLst>
      <p:ext uri="{BB962C8B-B14F-4D97-AF65-F5344CB8AC3E}">
        <p14:creationId xmlns:p14="http://schemas.microsoft.com/office/powerpoint/2010/main" val="421587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ree, nature, valley, conifer&#10;&#10;Description automatically generated">
            <a:extLst>
              <a:ext uri="{FF2B5EF4-FFF2-40B4-BE49-F238E27FC236}">
                <a16:creationId xmlns:a16="http://schemas.microsoft.com/office/drawing/2014/main" id="{C553BB12-DE6A-7DF9-3E6D-97BA73B7EA01}"/>
              </a:ext>
            </a:extLst>
          </p:cNvPr>
          <p:cNvPicPr>
            <a:picLocks noGrp="1" noChangeAspect="1"/>
          </p:cNvPicPr>
          <p:nvPr>
            <p:ph sz="quarter" idx="11"/>
          </p:nvPr>
        </p:nvPicPr>
        <p:blipFill>
          <a:blip r:embed="rId3"/>
          <a:stretch>
            <a:fillRect/>
          </a:stretch>
        </p:blipFill>
        <p:spPr>
          <a:xfrm>
            <a:off x="0" y="0"/>
            <a:ext cx="12246428" cy="6858000"/>
          </a:xfrm>
        </p:spPr>
      </p:pic>
    </p:spTree>
    <p:extLst>
      <p:ext uri="{BB962C8B-B14F-4D97-AF65-F5344CB8AC3E}">
        <p14:creationId xmlns:p14="http://schemas.microsoft.com/office/powerpoint/2010/main" val="103719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high angle view of a dam&#10;&#10;Description automatically generated with low confidence">
            <a:extLst>
              <a:ext uri="{FF2B5EF4-FFF2-40B4-BE49-F238E27FC236}">
                <a16:creationId xmlns:a16="http://schemas.microsoft.com/office/drawing/2014/main" id="{B7769494-73B7-8F09-588F-F5750A3964FA}"/>
              </a:ext>
            </a:extLst>
          </p:cNvPr>
          <p:cNvPicPr>
            <a:picLocks noGrp="1" noChangeAspect="1"/>
          </p:cNvPicPr>
          <p:nvPr>
            <p:ph sz="quarter" idx="11"/>
          </p:nvPr>
        </p:nvPicPr>
        <p:blipFill>
          <a:blip r:embed="rId3"/>
          <a:stretch>
            <a:fillRect/>
          </a:stretch>
        </p:blipFill>
        <p:spPr>
          <a:xfrm>
            <a:off x="1" y="0"/>
            <a:ext cx="12192000" cy="7598536"/>
          </a:xfrm>
        </p:spPr>
      </p:pic>
      <p:sp>
        <p:nvSpPr>
          <p:cNvPr id="3" name="Title 2">
            <a:extLst>
              <a:ext uri="{FF2B5EF4-FFF2-40B4-BE49-F238E27FC236}">
                <a16:creationId xmlns:a16="http://schemas.microsoft.com/office/drawing/2014/main" id="{7C67DA38-D0F4-C58C-7C06-70C5DE8C08ED}"/>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885476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road with trees on the side&#10;&#10;Description automatically generated with low confidence">
            <a:extLst>
              <a:ext uri="{FF2B5EF4-FFF2-40B4-BE49-F238E27FC236}">
                <a16:creationId xmlns:a16="http://schemas.microsoft.com/office/drawing/2014/main" id="{B617C88C-0F24-1E30-EAC4-C894A31B5176}"/>
              </a:ext>
            </a:extLst>
          </p:cNvPr>
          <p:cNvPicPr>
            <a:picLocks noGrp="1" noChangeAspect="1"/>
          </p:cNvPicPr>
          <p:nvPr>
            <p:ph sz="quarter" idx="11"/>
          </p:nvPr>
        </p:nvPicPr>
        <p:blipFill>
          <a:blip r:embed="rId3"/>
          <a:stretch>
            <a:fillRect/>
          </a:stretch>
        </p:blipFill>
        <p:spPr>
          <a:xfrm>
            <a:off x="0" y="-1"/>
            <a:ext cx="12444352" cy="6968837"/>
          </a:xfrm>
        </p:spPr>
      </p:pic>
      <p:sp>
        <p:nvSpPr>
          <p:cNvPr id="3" name="Title 2">
            <a:extLst>
              <a:ext uri="{FF2B5EF4-FFF2-40B4-BE49-F238E27FC236}">
                <a16:creationId xmlns:a16="http://schemas.microsoft.com/office/drawing/2014/main" id="{D2068156-BD74-6D2A-E127-EE372F6B5135}"/>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2601336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MS 2022 Template_v3" id="{6EA52CA3-7F3F-4B46-8E45-965F2132DDDB}" vid="{851ACE52-0F31-CB44-881B-AB22277940E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DB6D5AEA616F640B5E4F2C0C03089A0" ma:contentTypeVersion="14" ma:contentTypeDescription="Create a new document." ma:contentTypeScope="" ma:versionID="6264df80b4e7ac34b6dca41706abb912">
  <xsd:schema xmlns:xsd="http://www.w3.org/2001/XMLSchema" xmlns:xs="http://www.w3.org/2001/XMLSchema" xmlns:p="http://schemas.microsoft.com/office/2006/metadata/properties" xmlns:ns2="cb14ce6f-9e64-40b3-8237-41ff7b16851a" xmlns:ns3="37b712ba-1a8c-42ba-9d8a-a9080b395e9e" targetNamespace="http://schemas.microsoft.com/office/2006/metadata/properties" ma:root="true" ma:fieldsID="4ebbea785d35acb5f1333643fe2a4c88" ns2:_="" ns3:_="">
    <xsd:import namespace="cb14ce6f-9e64-40b3-8237-41ff7b16851a"/>
    <xsd:import namespace="37b712ba-1a8c-42ba-9d8a-a9080b395e9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14ce6f-9e64-40b3-8237-41ff7b1685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c6c6ffc-0920-4980-a368-2b6ce8af585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7b712ba-1a8c-42ba-9d8a-a9080b395e9e"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b24fa7cd-972e-47b3-a65e-6bc24e800cb3}" ma:internalName="TaxCatchAll" ma:showField="CatchAllData" ma:web="37b712ba-1a8c-42ba-9d8a-a9080b395e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b14ce6f-9e64-40b3-8237-41ff7b16851a">
      <Terms xmlns="http://schemas.microsoft.com/office/infopath/2007/PartnerControls"/>
    </lcf76f155ced4ddcb4097134ff3c332f>
    <TaxCatchAll xmlns="37b712ba-1a8c-42ba-9d8a-a9080b395e9e" xsi:nil="true"/>
  </documentManagement>
</p:properties>
</file>

<file path=customXml/itemProps1.xml><?xml version="1.0" encoding="utf-8"?>
<ds:datastoreItem xmlns:ds="http://schemas.openxmlformats.org/officeDocument/2006/customXml" ds:itemID="{FA016784-12C7-4A1F-82C1-AF7C01F9B836}">
  <ds:schemaRefs>
    <ds:schemaRef ds:uri="http://schemas.microsoft.com/sharepoint/v3/contenttype/forms"/>
  </ds:schemaRefs>
</ds:datastoreItem>
</file>

<file path=customXml/itemProps2.xml><?xml version="1.0" encoding="utf-8"?>
<ds:datastoreItem xmlns:ds="http://schemas.openxmlformats.org/officeDocument/2006/customXml" ds:itemID="{0F365B73-75CC-4546-8C77-CDE451525D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14ce6f-9e64-40b3-8237-41ff7b16851a"/>
    <ds:schemaRef ds:uri="37b712ba-1a8c-42ba-9d8a-a9080b395e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13CD919-EEF7-4096-A543-2E1AA69159EC}">
  <ds:schemaRefs>
    <ds:schemaRef ds:uri="cb14ce6f-9e64-40b3-8237-41ff7b16851a"/>
    <ds:schemaRef ds:uri="http://schemas.microsoft.com/office/infopath/2007/PartnerControls"/>
    <ds:schemaRef ds:uri="http://schemas.openxmlformats.org/package/2006/metadata/core-properties"/>
    <ds:schemaRef ds:uri="http://purl.org/dc/terms/"/>
    <ds:schemaRef ds:uri="http://purl.org/dc/elements/1.1/"/>
    <ds:schemaRef ds:uri="http://www.w3.org/XML/1998/namespace"/>
    <ds:schemaRef ds:uri="http://purl.org/dc/dcmitype/"/>
    <ds:schemaRef ds:uri="http://schemas.microsoft.com/office/2006/documentManagement/types"/>
    <ds:schemaRef ds:uri="37b712ba-1a8c-42ba-9d8a-a9080b395e9e"/>
    <ds:schemaRef ds:uri="http://schemas.microsoft.com/office/2006/metadata/properties"/>
  </ds:schemaRefs>
</ds:datastoreItem>
</file>

<file path=docMetadata/LabelInfo.xml><?xml version="1.0" encoding="utf-8"?>
<clbl:labelList xmlns:clbl="http://schemas.microsoft.com/office/2020/mipLabelMetadata">
  <clbl:label id="{bb0f7126-b1c5-4f3e-8ca1-2b24f0f74620}" enabled="0" method="" siteId="{bb0f7126-b1c5-4f3e-8ca1-2b24f0f74620}" removed="1"/>
</clbl:labelList>
</file>

<file path=docProps/app.xml><?xml version="1.0" encoding="utf-8"?>
<Properties xmlns="http://schemas.openxmlformats.org/officeDocument/2006/extended-properties" xmlns:vt="http://schemas.openxmlformats.org/officeDocument/2006/docPropsVTypes">
  <Template>RIMS 2022 Template_v4</Template>
  <TotalTime>934</TotalTime>
  <Words>6759</Words>
  <Application>Microsoft Office PowerPoint</Application>
  <PresentationFormat>Widescreen</PresentationFormat>
  <Paragraphs>347</Paragraphs>
  <Slides>40</Slides>
  <Notes>39</Notes>
  <HiddenSlides>6</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40</vt:i4>
      </vt:variant>
    </vt:vector>
  </HeadingPairs>
  <TitlesOfParts>
    <vt:vector size="59" baseType="lpstr">
      <vt:lpstr>Amasis MT Pro</vt:lpstr>
      <vt:lpstr>Amasis MT Pro Light</vt:lpstr>
      <vt:lpstr>Arial</vt:lpstr>
      <vt:lpstr>Arial</vt:lpstr>
      <vt:lpstr>Calibri</vt:lpstr>
      <vt:lpstr>Calibri Light</vt:lpstr>
      <vt:lpstr>Gotham Medium</vt:lpstr>
      <vt:lpstr>GOTHAM-BOOK</vt:lpstr>
      <vt:lpstr>GOTHAM-LIGHT</vt:lpstr>
      <vt:lpstr>Gustan Light</vt:lpstr>
      <vt:lpstr>Inter</vt:lpstr>
      <vt:lpstr>ipccsans</vt:lpstr>
      <vt:lpstr>Noe-display</vt:lpstr>
      <vt:lpstr>Open Sans</vt:lpstr>
      <vt:lpstr>SourceSans</vt:lpstr>
      <vt:lpstr>Stabil-grotesk</vt:lpstr>
      <vt:lpstr>Symbol</vt:lpstr>
      <vt:lpstr>Times New Roman</vt:lpstr>
      <vt:lpstr>Office Theme</vt:lpstr>
      <vt:lpstr>What’s Your Why: Decarbonisation</vt:lpstr>
      <vt:lpstr>PowerPoint Presentation</vt:lpstr>
      <vt:lpstr>PowerPoint Presentation</vt:lpstr>
      <vt:lpstr>Let’s start our journey with a story from just the other day…</vt:lpstr>
      <vt:lpstr>National State of Emergency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is NZ Performing in Climate Change Actions?</vt:lpstr>
      <vt:lpstr>PowerPoint Presentation</vt:lpstr>
      <vt:lpstr>PowerPoint Presentation</vt:lpstr>
      <vt:lpstr>PowerPoint Presentation</vt:lpstr>
      <vt:lpstr>PowerPoint Presentation</vt:lpstr>
      <vt:lpstr>PowerPoint Presentation</vt:lpstr>
      <vt:lpstr>Our ‘Resilience’ is Reducing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BLANK SLIDE</vt:lpstr>
      <vt:lpstr>New Zealand Passed Climate Change Response (Zero Carbon) Amendment Act (2019) </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Joanne Reddock</dc:creator>
  <cp:lastModifiedBy>Priyani de Silva-Currie</cp:lastModifiedBy>
  <cp:revision>6</cp:revision>
  <dcterms:created xsi:type="dcterms:W3CDTF">2022-01-25T00:07:20Z</dcterms:created>
  <dcterms:modified xsi:type="dcterms:W3CDTF">2023-04-03T08:19:40Z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0x0101006DB6D5AEA616F640B5E4F2C0C03089A0</vt:lpwstr>
  </property>
  <property fmtid="{D5CDD505-2E9C-101B-9397-08002B2CF9AE}" pid="3" name="MediaServiceImageTags">
    <vt:lpwstr/>
  </property>
</Properties>
</file>