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410" r:id="rId3"/>
    <p:sldId id="412" r:id="rId4"/>
    <p:sldId id="425" r:id="rId5"/>
    <p:sldId id="406" r:id="rId6"/>
    <p:sldId id="420" r:id="rId7"/>
    <p:sldId id="422" r:id="rId8"/>
    <p:sldId id="426" r:id="rId9"/>
    <p:sldId id="427" r:id="rId10"/>
    <p:sldId id="428" r:id="rId11"/>
    <p:sldId id="407" r:id="rId12"/>
    <p:sldId id="423" r:id="rId13"/>
    <p:sldId id="429" r:id="rId14"/>
    <p:sldId id="430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-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vewer\Documents\A-Fakta\03%20Produktion\V&#228;rmelager\Investeringskostnader\TES%20investment%20cos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638918878170529E-2"/>
          <c:y val="0.13162360607514623"/>
          <c:w val="0.8693330892310509"/>
          <c:h val="0.73285416780027401"/>
        </c:manualLayout>
      </c:layout>
      <c:scatterChart>
        <c:scatterStyle val="lineMarker"/>
        <c:varyColors val="0"/>
        <c:ser>
          <c:idx val="2"/>
          <c:order val="0"/>
          <c:tx>
            <c:strRef>
              <c:f>'Trend lines'!$A$15</c:f>
              <c:strCache>
                <c:ptCount val="1"/>
                <c:pt idx="0">
                  <c:v>TTES-P: Pressurized tank storages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'Input data'!$E$44:$E$53</c:f>
              <c:numCache>
                <c:formatCode>_-* #\ ##0_-;\-* #\ ##0_-;_-* "-"??_-;_-@_-</c:formatCode>
                <c:ptCount val="10"/>
                <c:pt idx="0">
                  <c:v>11340</c:v>
                </c:pt>
                <c:pt idx="1">
                  <c:v>42000</c:v>
                </c:pt>
                <c:pt idx="2">
                  <c:v>3000</c:v>
                </c:pt>
                <c:pt idx="3">
                  <c:v>3000</c:v>
                </c:pt>
                <c:pt idx="4">
                  <c:v>8000</c:v>
                </c:pt>
                <c:pt idx="5">
                  <c:v>33000</c:v>
                </c:pt>
                <c:pt idx="6">
                  <c:v>15700</c:v>
                </c:pt>
                <c:pt idx="7">
                  <c:v>2500</c:v>
                </c:pt>
                <c:pt idx="8">
                  <c:v>44000</c:v>
                </c:pt>
                <c:pt idx="9">
                  <c:v>4300</c:v>
                </c:pt>
              </c:numCache>
            </c:numRef>
          </c:xVal>
          <c:yVal>
            <c:numRef>
              <c:f>'Input data'!$F$44:$F$53</c:f>
              <c:numCache>
                <c:formatCode>General</c:formatCode>
                <c:ptCount val="10"/>
                <c:pt idx="0">
                  <c:v>1764</c:v>
                </c:pt>
                <c:pt idx="1">
                  <c:v>449</c:v>
                </c:pt>
                <c:pt idx="2">
                  <c:v>1149</c:v>
                </c:pt>
                <c:pt idx="3">
                  <c:v>1698</c:v>
                </c:pt>
                <c:pt idx="4">
                  <c:v>607</c:v>
                </c:pt>
                <c:pt idx="5">
                  <c:v>379</c:v>
                </c:pt>
                <c:pt idx="6">
                  <c:v>363</c:v>
                </c:pt>
                <c:pt idx="7">
                  <c:v>1200</c:v>
                </c:pt>
                <c:pt idx="8">
                  <c:v>198</c:v>
                </c:pt>
                <c:pt idx="9" formatCode="0">
                  <c:v>813.95348837209303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5BA-4FAF-A241-C16B88AFBE01}"/>
            </c:ext>
          </c:extLst>
        </c:ser>
        <c:ser>
          <c:idx val="5"/>
          <c:order val="1"/>
          <c:tx>
            <c:strRef>
              <c:f>'Trend lines'!$E$16</c:f>
              <c:strCache>
                <c:ptCount val="1"/>
                <c:pt idx="0">
                  <c:v>Trend for TTES-P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'Trend lines'!$D$17:$D$18</c:f>
              <c:numCache>
                <c:formatCode>General</c:formatCode>
                <c:ptCount val="2"/>
                <c:pt idx="0">
                  <c:v>2000</c:v>
                </c:pt>
                <c:pt idx="1">
                  <c:v>70000</c:v>
                </c:pt>
              </c:numCache>
            </c:numRef>
          </c:xVal>
          <c:yVal>
            <c:numRef>
              <c:f>'Trend lines'!$E$17:$E$18</c:f>
              <c:numCache>
                <c:formatCode>0</c:formatCode>
                <c:ptCount val="2"/>
                <c:pt idx="0">
                  <c:v>1437.7264429521792</c:v>
                </c:pt>
                <c:pt idx="1">
                  <c:v>218.01952391407789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5BA-4FAF-A241-C16B88AFBE01}"/>
            </c:ext>
          </c:extLst>
        </c:ser>
        <c:ser>
          <c:idx val="1"/>
          <c:order val="2"/>
          <c:tx>
            <c:strRef>
              <c:f>'Trend lines'!$A$9</c:f>
              <c:strCache>
                <c:ptCount val="1"/>
                <c:pt idx="0">
                  <c:v>TTES-A: Atmospheric tank storages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'Input data'!$E$13:$E$43</c:f>
              <c:numCache>
                <c:formatCode>_-* #\ ##0_-;\-* #\ ##0_-;_-* "-"??_-;_-@_-</c:formatCode>
                <c:ptCount val="31"/>
                <c:pt idx="0">
                  <c:v>34500</c:v>
                </c:pt>
                <c:pt idx="1">
                  <c:v>30000</c:v>
                </c:pt>
                <c:pt idx="2">
                  <c:v>50000</c:v>
                </c:pt>
                <c:pt idx="3">
                  <c:v>56000</c:v>
                </c:pt>
                <c:pt idx="4">
                  <c:v>5600</c:v>
                </c:pt>
                <c:pt idx="5">
                  <c:v>480</c:v>
                </c:pt>
                <c:pt idx="6">
                  <c:v>35000</c:v>
                </c:pt>
                <c:pt idx="7">
                  <c:v>28000</c:v>
                </c:pt>
                <c:pt idx="8">
                  <c:v>11600</c:v>
                </c:pt>
                <c:pt idx="9">
                  <c:v>6800</c:v>
                </c:pt>
                <c:pt idx="10">
                  <c:v>4500</c:v>
                </c:pt>
                <c:pt idx="11">
                  <c:v>2750</c:v>
                </c:pt>
                <c:pt idx="12">
                  <c:v>300</c:v>
                </c:pt>
                <c:pt idx="13">
                  <c:v>25000</c:v>
                </c:pt>
                <c:pt idx="14">
                  <c:v>43000</c:v>
                </c:pt>
                <c:pt idx="15">
                  <c:v>5700</c:v>
                </c:pt>
                <c:pt idx="16">
                  <c:v>45800</c:v>
                </c:pt>
                <c:pt idx="17">
                  <c:v>597</c:v>
                </c:pt>
                <c:pt idx="18">
                  <c:v>20000</c:v>
                </c:pt>
                <c:pt idx="19">
                  <c:v>5000</c:v>
                </c:pt>
                <c:pt idx="20">
                  <c:v>20000</c:v>
                </c:pt>
                <c:pt idx="21">
                  <c:v>6330</c:v>
                </c:pt>
                <c:pt idx="22">
                  <c:v>75000</c:v>
                </c:pt>
                <c:pt idx="23">
                  <c:v>6200</c:v>
                </c:pt>
                <c:pt idx="24">
                  <c:v>4</c:v>
                </c:pt>
                <c:pt idx="25">
                  <c:v>0.16</c:v>
                </c:pt>
                <c:pt idx="26">
                  <c:v>37000</c:v>
                </c:pt>
                <c:pt idx="27">
                  <c:v>40000</c:v>
                </c:pt>
                <c:pt idx="28">
                  <c:v>22000</c:v>
                </c:pt>
                <c:pt idx="29">
                  <c:v>21000</c:v>
                </c:pt>
                <c:pt idx="30">
                  <c:v>10100</c:v>
                </c:pt>
              </c:numCache>
            </c:numRef>
          </c:xVal>
          <c:yVal>
            <c:numRef>
              <c:f>'Input data'!$F$13:$F$43</c:f>
              <c:numCache>
                <c:formatCode>General</c:formatCode>
                <c:ptCount val="31"/>
                <c:pt idx="0">
                  <c:v>187</c:v>
                </c:pt>
                <c:pt idx="1">
                  <c:v>517</c:v>
                </c:pt>
                <c:pt idx="2">
                  <c:v>100</c:v>
                </c:pt>
                <c:pt idx="3">
                  <c:v>357</c:v>
                </c:pt>
                <c:pt idx="4">
                  <c:v>429</c:v>
                </c:pt>
                <c:pt idx="5">
                  <c:v>599</c:v>
                </c:pt>
                <c:pt idx="6">
                  <c:v>146</c:v>
                </c:pt>
                <c:pt idx="7">
                  <c:v>165</c:v>
                </c:pt>
                <c:pt idx="8">
                  <c:v>158</c:v>
                </c:pt>
                <c:pt idx="9">
                  <c:v>250</c:v>
                </c:pt>
                <c:pt idx="10">
                  <c:v>290</c:v>
                </c:pt>
                <c:pt idx="11">
                  <c:v>325</c:v>
                </c:pt>
                <c:pt idx="12">
                  <c:v>648</c:v>
                </c:pt>
                <c:pt idx="13">
                  <c:v>213</c:v>
                </c:pt>
                <c:pt idx="14">
                  <c:v>628</c:v>
                </c:pt>
                <c:pt idx="15">
                  <c:v>209</c:v>
                </c:pt>
                <c:pt idx="16">
                  <c:v>258</c:v>
                </c:pt>
                <c:pt idx="17">
                  <c:v>607</c:v>
                </c:pt>
                <c:pt idx="18">
                  <c:v>215</c:v>
                </c:pt>
                <c:pt idx="19">
                  <c:v>116</c:v>
                </c:pt>
                <c:pt idx="20">
                  <c:v>125</c:v>
                </c:pt>
                <c:pt idx="21">
                  <c:v>125</c:v>
                </c:pt>
                <c:pt idx="22">
                  <c:v>103</c:v>
                </c:pt>
                <c:pt idx="23">
                  <c:v>175</c:v>
                </c:pt>
                <c:pt idx="24">
                  <c:v>1680</c:v>
                </c:pt>
                <c:pt idx="25">
                  <c:v>12600</c:v>
                </c:pt>
                <c:pt idx="26" formatCode="0">
                  <c:v>162.16216216216216</c:v>
                </c:pt>
                <c:pt idx="27">
                  <c:v>100</c:v>
                </c:pt>
                <c:pt idx="28" formatCode="0">
                  <c:v>109.09090909090909</c:v>
                </c:pt>
                <c:pt idx="29" formatCode="0">
                  <c:v>119.04761904761905</c:v>
                </c:pt>
                <c:pt idx="30" formatCode="0">
                  <c:v>128.71287128712871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5BA-4FAF-A241-C16B88AFBE01}"/>
            </c:ext>
          </c:extLst>
        </c:ser>
        <c:ser>
          <c:idx val="4"/>
          <c:order val="3"/>
          <c:tx>
            <c:strRef>
              <c:f>'Trend lines'!$E$10</c:f>
              <c:strCache>
                <c:ptCount val="1"/>
                <c:pt idx="0">
                  <c:v>Trend for TTES-A</c:v>
                </c:pt>
              </c:strCache>
            </c:strRef>
          </c:tx>
          <c:spPr>
            <a:ln w="254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'Trend lines'!$D$11:$D$12</c:f>
              <c:numCache>
                <c:formatCode>General</c:formatCode>
                <c:ptCount val="2"/>
                <c:pt idx="0">
                  <c:v>0.12</c:v>
                </c:pt>
                <c:pt idx="1">
                  <c:v>100000</c:v>
                </c:pt>
              </c:numCache>
            </c:numRef>
          </c:xVal>
          <c:yVal>
            <c:numRef>
              <c:f>'Trend lines'!$E$11:$E$12</c:f>
              <c:numCache>
                <c:formatCode>0</c:formatCode>
                <c:ptCount val="2"/>
                <c:pt idx="0">
                  <c:v>7017.8854714752824</c:v>
                </c:pt>
                <c:pt idx="1">
                  <c:v>114.10397898808418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5BA-4FAF-A241-C16B88AFBE01}"/>
            </c:ext>
          </c:extLst>
        </c:ser>
        <c:ser>
          <c:idx val="0"/>
          <c:order val="4"/>
          <c:tx>
            <c:strRef>
              <c:f>'Trend lines'!$A$3</c:f>
              <c:strCache>
                <c:ptCount val="1"/>
                <c:pt idx="0">
                  <c:v>PTES: Pit storages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'Input data'!$E$2:$E$12</c:f>
              <c:numCache>
                <c:formatCode>_-* #\ ##0_-;\-* #\ ##0_-;_-* "-"??_-;_-@_-</c:formatCode>
                <c:ptCount val="11"/>
                <c:pt idx="0">
                  <c:v>4500</c:v>
                </c:pt>
                <c:pt idx="1">
                  <c:v>2700</c:v>
                </c:pt>
                <c:pt idx="2">
                  <c:v>850</c:v>
                </c:pt>
                <c:pt idx="3">
                  <c:v>590</c:v>
                </c:pt>
                <c:pt idx="4">
                  <c:v>60000</c:v>
                </c:pt>
                <c:pt idx="5">
                  <c:v>125000</c:v>
                </c:pt>
                <c:pt idx="6">
                  <c:v>10000</c:v>
                </c:pt>
                <c:pt idx="7">
                  <c:v>75000</c:v>
                </c:pt>
                <c:pt idx="8">
                  <c:v>1500</c:v>
                </c:pt>
                <c:pt idx="9">
                  <c:v>85000</c:v>
                </c:pt>
                <c:pt idx="10">
                  <c:v>210000</c:v>
                </c:pt>
              </c:numCache>
            </c:numRef>
          </c:xVal>
          <c:yVal>
            <c:numRef>
              <c:f>'Input data'!$F$2:$F$12</c:f>
              <c:numCache>
                <c:formatCode>General</c:formatCode>
                <c:ptCount val="11"/>
                <c:pt idx="0">
                  <c:v>190</c:v>
                </c:pt>
                <c:pt idx="1">
                  <c:v>192</c:v>
                </c:pt>
                <c:pt idx="2">
                  <c:v>662</c:v>
                </c:pt>
                <c:pt idx="3">
                  <c:v>505</c:v>
                </c:pt>
                <c:pt idx="4" formatCode="0.0">
                  <c:v>37.922000000000004</c:v>
                </c:pt>
                <c:pt idx="5" formatCode="0.0">
                  <c:v>34.438000000000002</c:v>
                </c:pt>
                <c:pt idx="6" formatCode="0.0">
                  <c:v>67</c:v>
                </c:pt>
                <c:pt idx="7" formatCode="0.0">
                  <c:v>35.644000000000005</c:v>
                </c:pt>
                <c:pt idx="8" formatCode="0.0">
                  <c:v>150.08000000000001</c:v>
                </c:pt>
                <c:pt idx="9" formatCode="0.0">
                  <c:v>48.106000000000002</c:v>
                </c:pt>
                <c:pt idx="10" formatCode="0.0">
                  <c:v>23.718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5BA-4FAF-A241-C16B88AFBE01}"/>
            </c:ext>
          </c:extLst>
        </c:ser>
        <c:ser>
          <c:idx val="3"/>
          <c:order val="5"/>
          <c:tx>
            <c:strRef>
              <c:f>'Trend lines'!$E$4</c:f>
              <c:strCache>
                <c:ptCount val="1"/>
                <c:pt idx="0">
                  <c:v>Trend for PTES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'Trend lines'!$D$5:$D$6</c:f>
              <c:numCache>
                <c:formatCode>General</c:formatCode>
                <c:ptCount val="2"/>
                <c:pt idx="0">
                  <c:v>500</c:v>
                </c:pt>
                <c:pt idx="1">
                  <c:v>250000</c:v>
                </c:pt>
              </c:numCache>
            </c:numRef>
          </c:xVal>
          <c:yVal>
            <c:numRef>
              <c:f>'Trend lines'!$E$5:$E$6</c:f>
              <c:numCache>
                <c:formatCode>0</c:formatCode>
                <c:ptCount val="2"/>
                <c:pt idx="0">
                  <c:v>482.32815766837007</c:v>
                </c:pt>
                <c:pt idx="1">
                  <c:v>20.999181353110455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5BA-4FAF-A241-C16B88AFB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9815416"/>
        <c:axId val="449811808"/>
      </c:scatterChart>
      <c:valAx>
        <c:axId val="449815416"/>
        <c:scaling>
          <c:logBase val="10"/>
          <c:orientation val="minMax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600">
                    <a:solidFill>
                      <a:schemeClr val="tx1"/>
                    </a:solidFill>
                  </a:rPr>
                  <a:t>Water volume in heat storage, m</a:t>
                </a:r>
                <a:r>
                  <a:rPr lang="sv-SE" sz="1600" baseline="30000">
                    <a:solidFill>
                      <a:schemeClr val="tx1"/>
                    </a:solidFill>
                  </a:rPr>
                  <a:t>3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0"/>
        <c:majorTickMark val="none"/>
        <c:minorTickMark val="in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49811808"/>
        <c:crosses val="autoZero"/>
        <c:crossBetween val="midCat"/>
      </c:valAx>
      <c:valAx>
        <c:axId val="449811808"/>
        <c:scaling>
          <c:logBase val="10"/>
          <c:orientation val="minMax"/>
          <c:max val="2000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600">
                    <a:solidFill>
                      <a:schemeClr val="tx1"/>
                    </a:solidFill>
                  </a:rPr>
                  <a:t>Investment cost, euro/m</a:t>
                </a:r>
                <a:r>
                  <a:rPr lang="sv-SE" sz="1600" baseline="30000">
                    <a:solidFill>
                      <a:schemeClr val="tx1"/>
                    </a:solidFill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1.5044598025463816E-2"/>
              <c:y val="1.72441880980294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49815416"/>
        <c:crossesAt val="0.1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223843049411866"/>
          <c:y val="0.55981209324106185"/>
          <c:w val="0.35625812739446833"/>
          <c:h val="0.2574024149547134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2CBAD-34C5-4805-B804-3DFBC8DB3345}" type="datetimeFigureOut">
              <a:rPr lang="sv-SE" smtClean="0"/>
              <a:t>2023-04-10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E523A-E402-4882-B51F-432F58A2E75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720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752793-5FE0-37D5-3D17-865DE6A91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452309C-3481-66FE-D6E5-3E7B8FF7F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EC37E8-E213-60C7-1F2B-89F3056D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5C06-30A1-4D9E-9FDF-6C9DA7275BA9}" type="datetime1">
              <a:rPr lang="sv-SE" smtClean="0"/>
              <a:t>2023-04-10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89ADA15-695B-059C-BDD0-B8C7042AA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04B951-3CF5-2D41-BB37-99E11472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8080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CDC7D6-EA9E-7EB5-1AD0-D91AC44B1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E249BA1-83D1-0986-D09E-EE36C30E8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8DFF8E-FD14-F280-2147-F52710CB7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83AE-D88B-41AE-A719-4C446923C02F}" type="datetime1">
              <a:rPr lang="sv-SE" smtClean="0"/>
              <a:t>2023-04-10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16BD8CA-1C5A-75F3-0D77-379CA94F0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B8CD58-8003-D13F-15A4-214858D0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222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FD335EB-8EF2-F1D6-D4D9-1701DB8862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A6B9917-4E86-00CE-9EAB-65CB5B4EB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E7CE0FD-9612-23F2-C035-8C19F4DF9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6C72-6294-44D5-BC66-27A4D256DB07}" type="datetime1">
              <a:rPr lang="sv-SE" smtClean="0"/>
              <a:t>2023-04-10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3386AEF-5ACD-BCA5-C6E3-4485A2F03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881864-9AF6-0EC2-B1CA-EAFEDF00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773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030AEB-EE64-D989-E499-C34AB04C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E87AA3-AD6B-BF92-39E4-A348A45B2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2EFA0EF-0C4C-9BFA-A880-16649F4A5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1614-6A1D-40D8-A9B2-639DBCC82658}" type="datetime1">
              <a:rPr lang="sv-SE" smtClean="0"/>
              <a:t>2023-04-10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DE18DC-DF88-0B7D-F348-2B6E6D73D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216AE56-10AA-59F0-8A62-BE5C8757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1794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7EA072-406C-CCB4-A376-2CB35E861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584C11A-3966-1F38-43CC-FAB7F4FF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2916BE5-EAFB-E226-9239-4B47671A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C7ABB-8C5D-4084-808B-8113B8A5001B}" type="datetime1">
              <a:rPr lang="sv-SE" smtClean="0"/>
              <a:t>2023-04-10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962F33-97F0-634A-2E41-EFB97A58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0555939-BE75-9C15-01BD-3FC7E1887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229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6A208C-99F0-159F-C990-DE512622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8765F9-A2D1-DF8B-ECF7-48CB4B1C0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DD38DE8-D114-A147-5B6D-B0D1FF036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6EC393-D1FE-1AC1-EDAC-8E083132B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4B89-9198-4B34-879F-DC89D68EE2B3}" type="datetime1">
              <a:rPr lang="sv-SE" smtClean="0"/>
              <a:t>2023-04-10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433B849-AE3E-D623-288C-1AB9A909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D598530-7C50-F95C-3DEE-F1A082DAE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7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2F011E-7F40-486E-1E23-57BFDD552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0DC48A6-AD81-1507-0A6D-1BB996CA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5E134D1-1489-3A0A-AB58-DFBF2AA64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2D62520-02DC-67CD-7C7B-914191675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7BF575E-3C64-6ADB-1F6B-A1C9D8DB0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19A3102-D0B0-CEC8-B658-7EE77B09F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1587-ABEA-4BD7-9251-762C2049996C}" type="datetime1">
              <a:rPr lang="sv-SE" smtClean="0"/>
              <a:t>2023-04-10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4710A71-928E-CDE9-54BE-2992E871B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E630CDA-22C4-E65E-FB70-3E54EC69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6364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CB224C-064A-BE73-16EF-BF6F967C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97E31BC-DB49-529D-DA5D-CB5BE89F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3FE0-0B4F-4B82-868C-CA12B081BE5C}" type="datetime1">
              <a:rPr lang="sv-SE" smtClean="0"/>
              <a:t>2023-04-10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3903692-E81C-458B-9108-1EE4B171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386D41C-745A-EDB8-D7A1-5CA841CB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453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95F4C4E-E01B-CC00-FC2E-8716B7D70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149F-C6D7-478C-B34B-8E614EDE9EAF}" type="datetime1">
              <a:rPr lang="sv-SE" smtClean="0"/>
              <a:t>2023-04-10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AB43A95-B819-7482-36B4-1696B1BCC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8713675-595B-810C-AB35-C0B4B168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4753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491767-09D3-D0D8-4F54-528CD0D8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DAB909-373A-43EF-C1A2-F3E0259A6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F3A37A9-E72A-6706-934B-0BAF3156A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B235357-67AD-377C-8DCE-664960024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8097-969C-4F1B-8460-F27FBC9146F2}" type="datetime1">
              <a:rPr lang="sv-SE" smtClean="0"/>
              <a:t>2023-04-10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15CBC75-4186-D412-323D-58089F58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072EB95-AB5F-8F77-F304-0A54AE10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714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B1C7D3-B182-A9A6-2274-915BC24D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4129CAF-4271-84E3-5DD8-1A58201A06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6F01A93-B18F-7EFE-43B8-8F52CE871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2A0DD63-7473-0C99-994C-9D53300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1E38-EC13-4A13-BBA5-99F0FDC5D20D}" type="datetime1">
              <a:rPr lang="sv-SE" smtClean="0"/>
              <a:t>2023-04-10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70BF154-736F-CE63-A6FA-EA8B70D86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CDDBF8E-5F5C-4017-F2B1-81ADB6BC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540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1610CE8-DE8C-83AB-1511-41D8E346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E20F435-52D4-E237-449A-712AC9402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2C552A7-A184-372F-29E0-7B0FE0096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B010C-7E28-476D-A84F-CFA5FEDD3304}" type="datetime1">
              <a:rPr lang="sv-SE" smtClean="0"/>
              <a:t>2023-04-10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F6952BA-2A1F-C736-CA2D-69B3D65E9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Birmingham IFME  Eric Båve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40E038B-1FB8-2F41-ADB4-E0C6DB4C0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D7F36-4F04-432E-9BFA-A88121BB2E7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860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bave@kth.se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36A99E-3623-3540-6DE2-93C4659829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Case </a:t>
            </a:r>
            <a:r>
              <a:rPr lang="sv-SE" dirty="0" err="1"/>
              <a:t>study</a:t>
            </a:r>
            <a:r>
              <a:rPr lang="sv-SE" dirty="0"/>
              <a:t> – Avesta</a:t>
            </a:r>
            <a:br>
              <a:rPr lang="sv-SE" dirty="0"/>
            </a:br>
            <a:r>
              <a:rPr lang="sv-SE" dirty="0" err="1"/>
              <a:t>distric</a:t>
            </a:r>
            <a:r>
              <a:rPr lang="sv-SE" dirty="0"/>
              <a:t> </a:t>
            </a:r>
            <a:r>
              <a:rPr lang="sv-SE" dirty="0" err="1"/>
              <a:t>heating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hot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storage</a:t>
            </a:r>
            <a:r>
              <a:rPr lang="sv-SE" dirty="0"/>
              <a:t> in rock </a:t>
            </a:r>
            <a:r>
              <a:rPr lang="sv-SE" dirty="0" err="1"/>
              <a:t>caverns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0EA055-B0EA-B414-9A29-E3D8279E7C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Eric Båve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E0D0DC9-E223-345A-6DE4-686472EC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A6D2-C2C2-4B03-9043-AAFE45C051E9}" type="datetime1">
              <a:rPr lang="sv-SE" smtClean="0"/>
              <a:t>2023-04-10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D90BBA-4AD2-89F3-F384-6C824BCB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</p:spTree>
    <p:extLst>
      <p:ext uri="{BB962C8B-B14F-4D97-AF65-F5344CB8AC3E}">
        <p14:creationId xmlns:p14="http://schemas.microsoft.com/office/powerpoint/2010/main" val="3389595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CF23CB-F7F5-5848-6FA4-B18253CB6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sz="7300" dirty="0"/>
              <a:t>Energy </a:t>
            </a:r>
            <a:r>
              <a:rPr lang="sv-SE" sz="7300" dirty="0" err="1"/>
              <a:t>losses</a:t>
            </a:r>
            <a:br>
              <a:rPr lang="sv-SE" dirty="0"/>
            </a:b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3F50729-EB80-E05C-B970-C2235A68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2023-04-04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6685EE7-C2B1-0EC0-87AB-6B5EB918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Avesta, fjärrvärme och värmelager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17310F8-9CA4-3330-97D3-EE5A2188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53049-AC0C-4B5A-9047-EB6ACDE9DCC0}" type="slidenum">
              <a:rPr lang="sv-SE" smtClean="0"/>
              <a:t>10</a:t>
            </a:fld>
            <a:endParaRPr lang="sv-SE"/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5469AC46-A357-E2AC-481C-44CBE5FA44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58810"/>
            <a:ext cx="5181600" cy="3284967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CD60426-6EB9-A78D-3819-6295BE2A1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4930"/>
            <a:ext cx="6365054" cy="35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8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C8FE2-A987-973B-795D-7CECD69B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192405"/>
            <a:ext cx="11140440" cy="681355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Seasonal</a:t>
            </a:r>
            <a:r>
              <a:rPr lang="sv-SE" dirty="0"/>
              <a:t> heat </a:t>
            </a:r>
            <a:r>
              <a:rPr lang="sv-SE" dirty="0" err="1"/>
              <a:t>storage</a:t>
            </a:r>
            <a:r>
              <a:rPr lang="sv-SE" dirty="0"/>
              <a:t> 1 000 000 m</a:t>
            </a:r>
            <a:r>
              <a:rPr lang="sv-SE" baseline="30000" dirty="0"/>
              <a:t>3</a:t>
            </a:r>
            <a:r>
              <a:rPr lang="sv-SE" dirty="0"/>
              <a:t> </a:t>
            </a:r>
            <a:r>
              <a:rPr lang="sv-SE" dirty="0" err="1"/>
              <a:t>Vantaa</a:t>
            </a:r>
            <a:r>
              <a:rPr lang="sv-SE" dirty="0"/>
              <a:t>, FI  2026</a:t>
            </a:r>
          </a:p>
        </p:txBody>
      </p:sp>
      <p:pic>
        <p:nvPicPr>
          <p:cNvPr id="3" name="Picture 6" descr="World’s largest cavern thermal energy storage to be built in Vantaa">
            <a:extLst>
              <a:ext uri="{FF2B5EF4-FFF2-40B4-BE49-F238E27FC236}">
                <a16:creationId xmlns:a16="http://schemas.microsoft.com/office/drawing/2014/main" id="{11574A5F-ACDF-6519-ACD7-5861C102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76" y="1051560"/>
            <a:ext cx="8706104" cy="544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E498B-9712-1F5E-C9EC-36F41A99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2023-04-04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DBA41-8115-C004-8A78-0B89F6AEB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Avesta, fjärrvärme och värmelager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4C179-F50C-58F6-BBFB-9C2B1295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53049-AC0C-4B5A-9047-EB6ACDE9DCC0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064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AC6687-2BB0-8BBE-1AF3-E2FF4A9B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Conclusions</a:t>
            </a:r>
            <a:r>
              <a:rPr lang="sv-SE" dirty="0"/>
              <a:t>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55ACBA3-A8C6-E6E2-A578-550F5E26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2023-04-04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C530FF2-9CE9-153E-AAC8-C373DCCE3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Avesta, fjärrvärme och värmelager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0B82DD2-7093-0FB0-9E94-83BD65FB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53049-AC0C-4B5A-9047-EB6ACDE9DCC0}" type="slidenum">
              <a:rPr lang="sv-SE" smtClean="0"/>
              <a:t>12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537D8B7-46F9-6F85-51B2-B68BFE4C43A8}"/>
              </a:ext>
            </a:extLst>
          </p:cNvPr>
          <p:cNvSpPr txBox="1"/>
          <p:nvPr/>
        </p:nvSpPr>
        <p:spPr>
          <a:xfrm>
            <a:off x="923544" y="3244334"/>
            <a:ext cx="82181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1 heat </a:t>
            </a:r>
            <a:r>
              <a:rPr lang="sv-SE" dirty="0" err="1"/>
              <a:t>exchanger</a:t>
            </a:r>
            <a:r>
              <a:rPr lang="sv-SE" dirty="0"/>
              <a:t> must </a:t>
            </a:r>
            <a:r>
              <a:rPr lang="sv-SE" dirty="0" err="1"/>
              <a:t>bee</a:t>
            </a:r>
            <a:r>
              <a:rPr lang="sv-SE" dirty="0"/>
              <a:t> </a:t>
            </a:r>
            <a:r>
              <a:rPr lang="sv-SE" dirty="0" err="1"/>
              <a:t>cleanded</a:t>
            </a:r>
            <a:r>
              <a:rPr lang="sv-SE" dirty="0"/>
              <a:t> </a:t>
            </a:r>
            <a:r>
              <a:rPr lang="sv-SE" dirty="0" err="1"/>
              <a:t>every</a:t>
            </a:r>
            <a:r>
              <a:rPr lang="sv-SE" dirty="0"/>
              <a:t> </a:t>
            </a:r>
            <a:r>
              <a:rPr lang="sv-SE" dirty="0" err="1"/>
              <a:t>month</a:t>
            </a:r>
            <a:r>
              <a:rPr lang="sv-SE" dirty="0"/>
              <a:t> and full </a:t>
            </a:r>
            <a:r>
              <a:rPr lang="sv-SE" dirty="0" err="1"/>
              <a:t>reset</a:t>
            </a:r>
            <a:r>
              <a:rPr lang="sv-SE" dirty="0"/>
              <a:t> </a:t>
            </a:r>
            <a:r>
              <a:rPr lang="sv-SE" dirty="0" err="1"/>
              <a:t>every</a:t>
            </a:r>
            <a:r>
              <a:rPr lang="sv-SE" dirty="0"/>
              <a:t> 10 </a:t>
            </a:r>
            <a:r>
              <a:rPr lang="sv-SE" dirty="0" err="1"/>
              <a:t>year</a:t>
            </a:r>
            <a:endParaRPr lang="sv-SE" dirty="0"/>
          </a:p>
          <a:p>
            <a:endParaRPr lang="sv-SE" dirty="0"/>
          </a:p>
          <a:p>
            <a:r>
              <a:rPr lang="sv-SE" dirty="0"/>
              <a:t>2 Rising temperatur </a:t>
            </a:r>
            <a:r>
              <a:rPr lang="sv-SE" dirty="0" err="1"/>
              <a:t>increase</a:t>
            </a:r>
            <a:r>
              <a:rPr lang="sv-SE" dirty="0"/>
              <a:t> the risk </a:t>
            </a:r>
            <a:r>
              <a:rPr lang="sv-SE" dirty="0" err="1"/>
              <a:t>of</a:t>
            </a:r>
            <a:r>
              <a:rPr lang="sv-SE" dirty="0"/>
              <a:t> ”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chemistry</a:t>
            </a:r>
            <a:r>
              <a:rPr lang="sv-SE" dirty="0"/>
              <a:t> problems” </a:t>
            </a:r>
            <a:r>
              <a:rPr lang="sv-SE" dirty="0" err="1"/>
              <a:t>after</a:t>
            </a:r>
            <a:r>
              <a:rPr lang="sv-SE" dirty="0"/>
              <a:t> 30 </a:t>
            </a:r>
            <a:r>
              <a:rPr lang="sv-SE" dirty="0" err="1"/>
              <a:t>years</a:t>
            </a:r>
            <a:r>
              <a:rPr lang="sv-SE" dirty="0"/>
              <a:t> max </a:t>
            </a:r>
            <a:r>
              <a:rPr lang="sv-SE" dirty="0" err="1"/>
              <a:t>temperature</a:t>
            </a:r>
            <a:r>
              <a:rPr lang="sv-SE" dirty="0"/>
              <a:t> is upp to 121 C</a:t>
            </a:r>
          </a:p>
          <a:p>
            <a:endParaRPr lang="sv-SE" dirty="0"/>
          </a:p>
          <a:p>
            <a:r>
              <a:rPr lang="sv-SE" dirty="0"/>
              <a:t>3 </a:t>
            </a:r>
            <a:r>
              <a:rPr lang="sv-SE" dirty="0" err="1"/>
              <a:t>Numeric</a:t>
            </a:r>
            <a:r>
              <a:rPr lang="sv-SE" dirty="0"/>
              <a:t> </a:t>
            </a:r>
            <a:r>
              <a:rPr lang="sv-SE" dirty="0" err="1"/>
              <a:t>models</a:t>
            </a:r>
            <a:r>
              <a:rPr lang="sv-SE" dirty="0"/>
              <a:t> for </a:t>
            </a:r>
            <a:r>
              <a:rPr lang="sv-SE" dirty="0" err="1"/>
              <a:t>forecasting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developed</a:t>
            </a:r>
            <a:r>
              <a:rPr lang="sv-SE" dirty="0"/>
              <a:t> to </a:t>
            </a:r>
            <a:r>
              <a:rPr lang="sv-SE" dirty="0" err="1"/>
              <a:t>high</a:t>
            </a:r>
            <a:r>
              <a:rPr lang="sv-SE" dirty="0"/>
              <a:t> precision!</a:t>
            </a:r>
          </a:p>
          <a:p>
            <a:endParaRPr lang="sv-SE" dirty="0"/>
          </a:p>
          <a:p>
            <a:r>
              <a:rPr lang="sv-SE" dirty="0"/>
              <a:t>4  Energy </a:t>
            </a:r>
            <a:r>
              <a:rPr lang="sv-SE" dirty="0" err="1"/>
              <a:t>storage</a:t>
            </a:r>
            <a:r>
              <a:rPr lang="sv-SE" dirty="0"/>
              <a:t> in a </a:t>
            </a:r>
            <a:r>
              <a:rPr lang="sv-SE" dirty="0" err="1"/>
              <a:t>distric</a:t>
            </a:r>
            <a:r>
              <a:rPr lang="sv-SE" dirty="0"/>
              <a:t> </a:t>
            </a:r>
            <a:r>
              <a:rPr lang="sv-SE" dirty="0" err="1"/>
              <a:t>heating</a:t>
            </a:r>
            <a:r>
              <a:rPr lang="sv-SE" dirty="0"/>
              <a:t> system </a:t>
            </a:r>
            <a:r>
              <a:rPr lang="sv-SE" dirty="0" err="1"/>
              <a:t>increase</a:t>
            </a:r>
            <a:r>
              <a:rPr lang="sv-SE" dirty="0"/>
              <a:t> the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efficincy</a:t>
            </a:r>
            <a:r>
              <a:rPr lang="sv-SE" dirty="0"/>
              <a:t> and </a:t>
            </a:r>
            <a:r>
              <a:rPr lang="sv-SE" dirty="0" err="1"/>
              <a:t>reduse</a:t>
            </a:r>
            <a:r>
              <a:rPr lang="sv-SE" dirty="0"/>
              <a:t> the risk </a:t>
            </a:r>
            <a:r>
              <a:rPr lang="sv-SE" dirty="0" err="1"/>
              <a:t>of</a:t>
            </a:r>
            <a:r>
              <a:rPr lang="sv-SE" dirty="0"/>
              <a:t> transporting </a:t>
            </a:r>
            <a:r>
              <a:rPr lang="sv-SE" dirty="0" err="1"/>
              <a:t>fuels</a:t>
            </a:r>
            <a:r>
              <a:rPr lang="sv-SE" dirty="0"/>
              <a:t> and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equalensis</a:t>
            </a:r>
            <a:r>
              <a:rPr lang="sv-SE" dirty="0"/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4267028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7C86DC-F253-9413-BA1D-BEA110DC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Investment </a:t>
            </a:r>
            <a:r>
              <a:rPr lang="sv-SE" dirty="0" err="1"/>
              <a:t>cost</a:t>
            </a:r>
            <a:r>
              <a:rPr lang="sv-SE" dirty="0"/>
              <a:t> and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volume</a:t>
            </a:r>
            <a:r>
              <a:rPr lang="sv-SE" dirty="0"/>
              <a:t> in </a:t>
            </a:r>
            <a:r>
              <a:rPr lang="sv-SE" dirty="0" err="1"/>
              <a:t>storage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36E156-D534-85C6-5A57-CD5B8EFE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1614-6A1D-40D8-A9B2-639DBCC82658}" type="datetime1">
              <a:rPr lang="sv-SE" smtClean="0"/>
              <a:t>2023-04-10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176580-FAD7-DD0F-6AA8-423DC365F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graphicFrame>
        <p:nvGraphicFramePr>
          <p:cNvPr id="6" name="Chart 2">
            <a:extLst>
              <a:ext uri="{FF2B5EF4-FFF2-40B4-BE49-F238E27FC236}">
                <a16:creationId xmlns:a16="http://schemas.microsoft.com/office/drawing/2014/main" id="{2187D477-6F21-0B01-F24F-D25FF2039B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155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EB20DF-F7E4-EC54-18C0-4AC12E40E1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for </a:t>
            </a:r>
            <a:r>
              <a:rPr lang="sv-SE" dirty="0" err="1"/>
              <a:t>listening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E451BE8-5B2B-F86D-28F7-534A52E35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Eric Båve</a:t>
            </a:r>
          </a:p>
          <a:p>
            <a:r>
              <a:rPr lang="sv-SE" dirty="0"/>
              <a:t>Mail  </a:t>
            </a:r>
            <a:r>
              <a:rPr lang="sv-SE" dirty="0">
                <a:hlinkClick r:id="rId2"/>
              </a:rPr>
              <a:t>bave@kth.se</a:t>
            </a:r>
            <a:endParaRPr lang="sv-SE" dirty="0"/>
          </a:p>
          <a:p>
            <a:r>
              <a:rPr lang="sv-SE" dirty="0"/>
              <a:t>Mobile  +46 708520725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8A87E9B-F21B-A9CE-9D51-DF0A99C68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5C06-30A1-4D9E-9FDF-6C9DA7275BA9}" type="datetime1">
              <a:rPr lang="sv-SE" smtClean="0"/>
              <a:t>2023-04-10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25965A-A58D-8D2B-8FC4-22316898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</p:spTree>
    <p:extLst>
      <p:ext uri="{BB962C8B-B14F-4D97-AF65-F5344CB8AC3E}">
        <p14:creationId xmlns:p14="http://schemas.microsoft.com/office/powerpoint/2010/main" val="1832412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71B300A-09E0-6F9B-A2DA-CD8B22AA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2023-04-04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F4F11C3-B06F-5080-DA13-3D00143DA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Avesta, fjärrvärme och värmelager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CBD9891-9923-4C3D-098B-61B3AF32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53049-AC0C-4B5A-9047-EB6ACDE9DCC0}" type="slidenum">
              <a:rPr lang="sv-SE" smtClean="0"/>
              <a:t>2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610FDDF-49A4-AB0C-048A-9D850960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pic>
        <p:nvPicPr>
          <p:cNvPr id="6" name="Picture 5" descr="DH">
            <a:extLst>
              <a:ext uri="{FF2B5EF4-FFF2-40B4-BE49-F238E27FC236}">
                <a16:creationId xmlns:a16="http://schemas.microsoft.com/office/drawing/2014/main" id="{5D9FAA97-F242-F58B-F098-41191DAC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1" y="1"/>
            <a:ext cx="7419109" cy="640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92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CC2D7C-7D10-33B3-E51F-ACB7CBB10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Avesta, Källhagsverket</a:t>
            </a:r>
          </a:p>
        </p:txBody>
      </p:sp>
      <p:pic>
        <p:nvPicPr>
          <p:cNvPr id="9" name="Platshållare för bild 8" descr="En bild som visar text, utomhus, himmel, skylt">
            <a:extLst>
              <a:ext uri="{FF2B5EF4-FFF2-40B4-BE49-F238E27FC236}">
                <a16:creationId xmlns:a16="http://schemas.microsoft.com/office/drawing/2014/main" id="{95D4E582-230B-52F4-14F6-7839FFD912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76F498E-4065-E168-922C-3C6FD731B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sv-SE" sz="2400" dirty="0" err="1"/>
              <a:t>Produced</a:t>
            </a:r>
            <a:r>
              <a:rPr lang="sv-SE" sz="2400" dirty="0"/>
              <a:t> 185000MWh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district</a:t>
            </a:r>
            <a:r>
              <a:rPr lang="sv-SE" sz="2400" dirty="0"/>
              <a:t> </a:t>
            </a:r>
            <a:r>
              <a:rPr lang="sv-SE" sz="2400" dirty="0" err="1"/>
              <a:t>heating</a:t>
            </a:r>
            <a:r>
              <a:rPr lang="sv-SE" sz="2400" dirty="0"/>
              <a:t> by </a:t>
            </a:r>
            <a:r>
              <a:rPr lang="sv-SE" sz="2400" dirty="0" err="1"/>
              <a:t>waste</a:t>
            </a:r>
            <a:r>
              <a:rPr lang="sv-SE" sz="2400" dirty="0"/>
              <a:t> incineration from a </a:t>
            </a:r>
            <a:r>
              <a:rPr lang="sv-SE" sz="2400" dirty="0" err="1"/>
              <a:t>waste-fired</a:t>
            </a:r>
            <a:r>
              <a:rPr lang="sv-SE" sz="2400" dirty="0"/>
              <a:t> </a:t>
            </a:r>
            <a:r>
              <a:rPr lang="sv-SE" sz="2400" dirty="0" err="1"/>
              <a:t>grate</a:t>
            </a:r>
            <a:r>
              <a:rPr lang="sv-SE" sz="2400" dirty="0"/>
              <a:t> boiler. A hot </a:t>
            </a:r>
            <a:r>
              <a:rPr lang="sv-SE" sz="2400" dirty="0" err="1"/>
              <a:t>water</a:t>
            </a:r>
            <a:r>
              <a:rPr lang="sv-SE" sz="2400" dirty="0"/>
              <a:t> </a:t>
            </a:r>
            <a:r>
              <a:rPr lang="sv-SE" sz="2400" dirty="0" err="1"/>
              <a:t>storage</a:t>
            </a:r>
            <a:r>
              <a:rPr lang="sv-SE" sz="2400" dirty="0"/>
              <a:t> </a:t>
            </a:r>
            <a:r>
              <a:rPr lang="sv-SE" sz="2400" dirty="0" err="1"/>
              <a:t>was</a:t>
            </a:r>
            <a:r>
              <a:rPr lang="sv-SE" sz="2400" dirty="0"/>
              <a:t> </a:t>
            </a:r>
            <a:r>
              <a:rPr lang="sv-SE" sz="2400" dirty="0" err="1"/>
              <a:t>constructed</a:t>
            </a:r>
            <a:r>
              <a:rPr lang="sv-SE" sz="2400" dirty="0"/>
              <a:t> 1982</a:t>
            </a:r>
          </a:p>
          <a:p>
            <a:endParaRPr lang="sv-SE" sz="2400" dirty="0"/>
          </a:p>
          <a:p>
            <a:r>
              <a:rPr lang="sv-SE" sz="2400" dirty="0"/>
              <a:t> </a:t>
            </a:r>
          </a:p>
          <a:p>
            <a:r>
              <a:rPr lang="sv-SE" sz="2400" dirty="0"/>
              <a:t>Owner2020  is </a:t>
            </a:r>
            <a:r>
              <a:rPr lang="sv-SE" sz="2400" dirty="0" err="1"/>
              <a:t>Capstone</a:t>
            </a:r>
            <a:r>
              <a:rPr lang="sv-SE" sz="2400" dirty="0"/>
              <a:t> </a:t>
            </a:r>
            <a:r>
              <a:rPr lang="sv-SE" sz="2400" dirty="0" err="1"/>
              <a:t>Infrastructor</a:t>
            </a:r>
            <a:r>
              <a:rPr lang="sv-SE" sz="2400" dirty="0"/>
              <a:t> Corporation 50% and Macquarie </a:t>
            </a:r>
            <a:r>
              <a:rPr lang="sv-SE" sz="2400" dirty="0" err="1"/>
              <a:t>Infrastructor</a:t>
            </a:r>
            <a:r>
              <a:rPr lang="sv-SE" sz="2400" dirty="0"/>
              <a:t> and Real Asset 50%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8A8C0FA-2FB3-0BD6-F5E8-75EB9DA15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2023-04-04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705896C-D750-FDC6-70C6-F892E85F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Avesta, fjärrvärme och värmelager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78C7CF5-F6F0-A7A6-F3F5-8E15AE4AE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53049-AC0C-4B5A-9047-EB6ACDE9DCC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0165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DE606C-C7BA-733A-998B-F47A97897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1111630" cy="1554163"/>
          </a:xfrm>
        </p:spPr>
        <p:txBody>
          <a:bodyPr>
            <a:normAutofit fontScale="90000"/>
          </a:bodyPr>
          <a:lstStyle/>
          <a:p>
            <a:r>
              <a:rPr lang="sv-SE" sz="4400" dirty="0"/>
              <a:t>1 Rock </a:t>
            </a:r>
            <a:r>
              <a:rPr lang="sv-SE" sz="4400" dirty="0" err="1"/>
              <a:t>cavern</a:t>
            </a:r>
            <a:r>
              <a:rPr lang="sv-SE" sz="4400" dirty="0"/>
              <a:t> 15000 m3   2 </a:t>
            </a:r>
            <a:r>
              <a:rPr lang="sv-SE" sz="4400" dirty="0" err="1"/>
              <a:t>Machine</a:t>
            </a:r>
            <a:r>
              <a:rPr lang="sv-SE" sz="4400" dirty="0"/>
              <a:t> hall   3 Research tunnel  5 Lift and </a:t>
            </a:r>
            <a:r>
              <a:rPr lang="sv-SE" sz="4400" dirty="0" err="1"/>
              <a:t>hoist</a:t>
            </a:r>
            <a:r>
              <a:rPr lang="sv-SE" sz="4400" dirty="0"/>
              <a:t> </a:t>
            </a:r>
            <a:r>
              <a:rPr lang="sv-SE" sz="4400" dirty="0" err="1"/>
              <a:t>shaft</a:t>
            </a:r>
            <a:r>
              <a:rPr lang="sv-SE" sz="4400" dirty="0"/>
              <a:t>     6 </a:t>
            </a:r>
            <a:r>
              <a:rPr lang="sv-SE" sz="4400" dirty="0" err="1"/>
              <a:t>Entrance</a:t>
            </a:r>
            <a:r>
              <a:rPr lang="sv-SE" sz="4400" dirty="0"/>
              <a:t> </a:t>
            </a:r>
            <a:r>
              <a:rPr lang="sv-SE" sz="4400" dirty="0" err="1"/>
              <a:t>building</a:t>
            </a:r>
            <a:endParaRPr lang="sv-SE" dirty="0"/>
          </a:p>
        </p:txBody>
      </p:sp>
      <p:pic>
        <p:nvPicPr>
          <p:cNvPr id="8" name="Platshållare för innehåll 7" descr="En bild som visar diagram">
            <a:extLst>
              <a:ext uri="{FF2B5EF4-FFF2-40B4-BE49-F238E27FC236}">
                <a16:creationId xmlns:a16="http://schemas.microsoft.com/office/drawing/2014/main" id="{8AFC3134-7589-A092-D673-6EA87981A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10315669" cy="5104770"/>
          </a:xfr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07B3A11-FB9F-096F-266B-BB008B4FB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2023-04-04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97EF096-1855-A8BD-852F-60C2D167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Avesta, fjärrvärme och värmelager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12B0573-7CA7-C71D-C780-00400B697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53049-AC0C-4B5A-9047-EB6ACDE9DCC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997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390D-137C-1A13-5A87-7D48C18DB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515600" cy="863600"/>
          </a:xfrm>
        </p:spPr>
        <p:txBody>
          <a:bodyPr>
            <a:normAutofit/>
          </a:bodyPr>
          <a:lstStyle/>
          <a:p>
            <a:r>
              <a:rPr lang="sv-SE" dirty="0" err="1"/>
              <a:t>Clay</a:t>
            </a:r>
            <a:r>
              <a:rPr lang="sv-SE" dirty="0"/>
              <a:t> Hässleholm SE, 15 000 m</a:t>
            </a:r>
            <a:r>
              <a:rPr lang="sv-SE" baseline="30000" dirty="0"/>
              <a:t>3 </a:t>
            </a:r>
            <a:r>
              <a:rPr lang="sv-SE" dirty="0"/>
              <a:t>vatten</a:t>
            </a:r>
          </a:p>
        </p:txBody>
      </p:sp>
      <p:pic>
        <p:nvPicPr>
          <p:cNvPr id="3" name="Picture 2" descr="Ackumulatortank | Arkitektgården">
            <a:extLst>
              <a:ext uri="{FF2B5EF4-FFF2-40B4-BE49-F238E27FC236}">
                <a16:creationId xmlns:a16="http://schemas.microsoft.com/office/drawing/2014/main" id="{2C7E9141-E133-99C8-B580-7CF51D49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12" y="1056641"/>
            <a:ext cx="8133248" cy="54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CD956-FA5E-9EBD-B141-6A3EF8425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2023-04-04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128A8-8A53-BA9B-B07C-C8E6AF7B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Avesta, fjärrvärme och värmelager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82016-0528-C8FD-4A0B-590B0340B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53049-AC0C-4B5A-9047-EB6ACDE9DCC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6563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753E78-00D1-77D7-ED9B-FADD5308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/>
              <a:t>Temperaturskillnader före och efter inspektion</a:t>
            </a:r>
          </a:p>
        </p:txBody>
      </p:sp>
      <p:pic>
        <p:nvPicPr>
          <p:cNvPr id="6" name="Platshållare för innehåll 5" descr="En bild som visar diagram&#10;&#10;Automatiskt genererad beskrivning">
            <a:extLst>
              <a:ext uri="{FF2B5EF4-FFF2-40B4-BE49-F238E27FC236}">
                <a16:creationId xmlns:a16="http://schemas.microsoft.com/office/drawing/2014/main" id="{60F8189E-EAD0-0F95-2347-56337EA095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0397"/>
            <a:ext cx="5181600" cy="3701793"/>
          </a:xfrm>
        </p:spPr>
      </p:pic>
      <p:pic>
        <p:nvPicPr>
          <p:cNvPr id="12" name="Platshållare för innehåll 11" descr="En bild som visar diagram&#10;&#10;Automatiskt genererad beskrivning">
            <a:extLst>
              <a:ext uri="{FF2B5EF4-FFF2-40B4-BE49-F238E27FC236}">
                <a16:creationId xmlns:a16="http://schemas.microsoft.com/office/drawing/2014/main" id="{446850F1-363A-986A-7BF1-F5999B6DB1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32861"/>
            <a:ext cx="5181600" cy="3536865"/>
          </a:xfrm>
        </p:spPr>
      </p:pic>
    </p:spTree>
    <p:extLst>
      <p:ext uri="{BB962C8B-B14F-4D97-AF65-F5344CB8AC3E}">
        <p14:creationId xmlns:p14="http://schemas.microsoft.com/office/powerpoint/2010/main" val="3112271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7DA0C6-6DF2-A1E7-5001-58BC8BD27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Cavern</a:t>
            </a:r>
            <a:r>
              <a:rPr lang="sv-SE" dirty="0"/>
              <a:t> </a:t>
            </a:r>
            <a:r>
              <a:rPr lang="sv-SE" dirty="0" err="1"/>
              <a:t>roof</a:t>
            </a:r>
            <a:r>
              <a:rPr lang="sv-SE" dirty="0"/>
              <a:t> Joints &amp; rockfalls </a:t>
            </a:r>
            <a:r>
              <a:rPr lang="sv-SE" dirty="0" err="1"/>
              <a:t>Inspection</a:t>
            </a:r>
            <a:r>
              <a:rPr lang="sv-SE" dirty="0"/>
              <a:t> 1984</a:t>
            </a:r>
          </a:p>
        </p:txBody>
      </p:sp>
      <p:pic>
        <p:nvPicPr>
          <p:cNvPr id="6" name="Platshållare för innehåll 5" descr="En bild som visar text, svart, vit, personer&#10;&#10;Automatiskt genererad beskrivning">
            <a:extLst>
              <a:ext uri="{FF2B5EF4-FFF2-40B4-BE49-F238E27FC236}">
                <a16:creationId xmlns:a16="http://schemas.microsoft.com/office/drawing/2014/main" id="{A1096FCE-805C-0823-CA74-F787026FAF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5338" y="1903445"/>
            <a:ext cx="2973184" cy="4273518"/>
          </a:xfrm>
        </p:spPr>
      </p:pic>
      <p:pic>
        <p:nvPicPr>
          <p:cNvPr id="12" name="Platshållare för innehåll 11" descr="En bild som visar diagram&#10;&#10;Automatiskt genererad beskrivning">
            <a:extLst>
              <a:ext uri="{FF2B5EF4-FFF2-40B4-BE49-F238E27FC236}">
                <a16:creationId xmlns:a16="http://schemas.microsoft.com/office/drawing/2014/main" id="{710618D3-DED5-61C0-0768-C7E8ACBE97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84" y="2434622"/>
            <a:ext cx="4904232" cy="3133344"/>
          </a:xfrm>
        </p:spPr>
      </p:pic>
    </p:spTree>
    <p:extLst>
      <p:ext uri="{BB962C8B-B14F-4D97-AF65-F5344CB8AC3E}">
        <p14:creationId xmlns:p14="http://schemas.microsoft.com/office/powerpoint/2010/main" val="285378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D3E13D-1D71-870B-DDA1-E289DB6F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65308"/>
          </a:xfrm>
        </p:spPr>
        <p:txBody>
          <a:bodyPr>
            <a:normAutofit/>
          </a:bodyPr>
          <a:lstStyle/>
          <a:p>
            <a:r>
              <a:rPr lang="sv-SE" dirty="0" err="1"/>
              <a:t>Two</a:t>
            </a:r>
            <a:r>
              <a:rPr lang="sv-SE" dirty="0"/>
              <a:t> rock </a:t>
            </a:r>
            <a:r>
              <a:rPr lang="sv-SE" dirty="0" err="1"/>
              <a:t>caverns</a:t>
            </a:r>
            <a:r>
              <a:rPr lang="sv-SE" sz="4400" dirty="0"/>
              <a:t> in municipal </a:t>
            </a:r>
            <a:r>
              <a:rPr lang="sv-SE" sz="4400" dirty="0" err="1"/>
              <a:t>of</a:t>
            </a:r>
            <a:r>
              <a:rPr lang="sv-SE" sz="4400" dirty="0"/>
              <a:t> Hudiksvall</a:t>
            </a:r>
            <a:br>
              <a:rPr lang="sv-SE" sz="4400" dirty="0"/>
            </a:br>
            <a:r>
              <a:rPr lang="sv-SE" sz="4400" dirty="0" err="1"/>
              <a:t>Constructed</a:t>
            </a:r>
            <a:r>
              <a:rPr lang="sv-SE" sz="4400" dirty="0"/>
              <a:t> 1977 for </a:t>
            </a:r>
            <a:r>
              <a:rPr lang="sv-SE" sz="4400" dirty="0" err="1"/>
              <a:t>oil</a:t>
            </a:r>
            <a:r>
              <a:rPr lang="sv-SE" sz="4400" dirty="0"/>
              <a:t> </a:t>
            </a:r>
            <a:r>
              <a:rPr lang="sv-SE" sz="4400" dirty="0" err="1"/>
              <a:t>storage</a:t>
            </a:r>
            <a:r>
              <a:rPr lang="sv-SE" sz="4400" dirty="0"/>
              <a:t> and 2018 </a:t>
            </a:r>
            <a:r>
              <a:rPr lang="sv-SE" sz="4400" dirty="0" err="1"/>
              <a:t>used</a:t>
            </a:r>
            <a:r>
              <a:rPr lang="sv-SE" sz="4400" dirty="0"/>
              <a:t> för hot </a:t>
            </a:r>
            <a:r>
              <a:rPr lang="sv-SE" sz="4400" dirty="0" err="1"/>
              <a:t>water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DD7E6A9-11E5-A40B-83C9-0F1E72DD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1614-6A1D-40D8-A9B2-639DBCC82658}" type="datetime1">
              <a:rPr lang="sv-SE" smtClean="0"/>
              <a:t>2023-04-10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63373F5-0C94-64F4-424C-7C6B512CC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Birmingham IFME  Eric Båve</a:t>
            </a:r>
          </a:p>
        </p:txBody>
      </p:sp>
      <p:pic>
        <p:nvPicPr>
          <p:cNvPr id="6" name="Platshållare för innehåll 4">
            <a:extLst>
              <a:ext uri="{FF2B5EF4-FFF2-40B4-BE49-F238E27FC236}">
                <a16:creationId xmlns:a16="http://schemas.microsoft.com/office/drawing/2014/main" id="{9A382C35-337F-906F-3968-9B919A3BE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11" y="3281903"/>
            <a:ext cx="8633705" cy="216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1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69E7E9-3935-93AF-F6DB-D2AE27DA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smoother</a:t>
            </a:r>
            <a:r>
              <a:rPr lang="sv-SE" dirty="0"/>
              <a:t> </a:t>
            </a:r>
            <a:r>
              <a:rPr lang="sv-SE" dirty="0" err="1"/>
              <a:t>production</a:t>
            </a:r>
            <a:r>
              <a:rPr lang="sv-SE" dirty="0"/>
              <a:t> for </a:t>
            </a:r>
            <a:r>
              <a:rPr lang="sv-SE" dirty="0" err="1"/>
              <a:t>district</a:t>
            </a:r>
            <a:r>
              <a:rPr lang="sv-SE" dirty="0"/>
              <a:t> </a:t>
            </a:r>
            <a:r>
              <a:rPr lang="sv-SE" dirty="0" err="1"/>
              <a:t>heating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7C0185F-5A89-2847-B21B-C44CC4FD7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Without</a:t>
            </a:r>
            <a:r>
              <a:rPr lang="sv-SE" dirty="0"/>
              <a:t> </a:t>
            </a:r>
            <a:r>
              <a:rPr lang="sv-SE" dirty="0" err="1"/>
              <a:t>storage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FF52F04-8AF7-49B7-9843-631E0EB1F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 err="1"/>
              <a:t>With</a:t>
            </a:r>
            <a:r>
              <a:rPr lang="sv-SE" dirty="0"/>
              <a:t> hot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storage</a:t>
            </a:r>
            <a:endParaRPr lang="sv-SE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D23B4DF-4DB2-D7DA-659A-5A87276C0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2023-04-04</a:t>
            </a: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3F49117-8EE0-0BD2-D3EA-6B5658ED2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Avesta, fjärrvärme och värmelager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3F9302A-3EB8-8241-B673-2E57B6326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53049-AC0C-4B5A-9047-EB6ACDE9DCC0}" type="slidenum">
              <a:rPr lang="sv-SE" smtClean="0"/>
              <a:t>9</a:t>
            </a:fld>
            <a:endParaRPr lang="sv-SE"/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CA27B84C-F886-0B92-B859-1C8EF3659D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05049" y="2561086"/>
            <a:ext cx="4627265" cy="3572566"/>
          </a:xfrm>
          <a:prstGeom prst="rect">
            <a:avLst/>
          </a:prstGeom>
        </p:spPr>
      </p:pic>
      <p:pic>
        <p:nvPicPr>
          <p:cNvPr id="11" name="Bildobjekt 4">
            <a:extLst>
              <a:ext uri="{FF2B5EF4-FFF2-40B4-BE49-F238E27FC236}">
                <a16:creationId xmlns:a16="http://schemas.microsoft.com/office/drawing/2014/main" id="{1108ADCE-4487-7188-E95B-39A9838FDA0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883248"/>
            <a:ext cx="5183188" cy="29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137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Virvel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325</Words>
  <Application>Microsoft Office PowerPoint</Application>
  <PresentationFormat>Bredbild</PresentationFormat>
  <Paragraphs>64</Paragraphs>
  <Slides>14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Office-tema</vt:lpstr>
      <vt:lpstr>Case study – Avesta distric heating with hot water storage in rock caverns</vt:lpstr>
      <vt:lpstr>PowerPoint-presentation</vt:lpstr>
      <vt:lpstr>Avesta, Källhagsverket</vt:lpstr>
      <vt:lpstr>1 Rock cavern 15000 m3   2 Machine hall   3 Research tunnel  5 Lift and hoist shaft     6 Entrance building</vt:lpstr>
      <vt:lpstr>Clay Hässleholm SE, 15 000 m3 vatten</vt:lpstr>
      <vt:lpstr>Temperaturskillnader före och efter inspektion</vt:lpstr>
      <vt:lpstr>Cavern roof Joints &amp; rockfalls Inspection 1984</vt:lpstr>
      <vt:lpstr>Two rock caverns in municipal of Hudiksvall Constructed 1977 for oil storage and 2018 used för hot water</vt:lpstr>
      <vt:lpstr>smoother production for district heating</vt:lpstr>
      <vt:lpstr> Energy losses </vt:lpstr>
      <vt:lpstr>Seasonal heat storage 1 000 000 m3 Vantaa, FI  2026</vt:lpstr>
      <vt:lpstr>Conclusions </vt:lpstr>
      <vt:lpstr>Investment cost and Water volume in storage</vt:lpstr>
      <vt:lpstr>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– Avesta distric heating with hot water storage in rock caverns</dc:title>
  <dc:subject>Script 20 min Eric Båve</dc:subject>
  <dc:creator>G W; Eric Båve</dc:creator>
  <cp:lastModifiedBy>G W</cp:lastModifiedBy>
  <cp:revision>11</cp:revision>
  <dcterms:created xsi:type="dcterms:W3CDTF">2023-04-08T21:00:12Z</dcterms:created>
  <dcterms:modified xsi:type="dcterms:W3CDTF">2023-04-10T08:19:37Z</dcterms:modified>
  <cp:category>Coprigt Eric Båve</cp:category>
</cp:coreProperties>
</file>