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7"/>
  </p:notesMasterIdLst>
  <p:handoutMasterIdLst>
    <p:handoutMasterId r:id="rId28"/>
  </p:handoutMasterIdLst>
  <p:sldIdLst>
    <p:sldId id="260" r:id="rId3"/>
    <p:sldId id="315" r:id="rId4"/>
    <p:sldId id="300" r:id="rId5"/>
    <p:sldId id="312" r:id="rId6"/>
    <p:sldId id="380" r:id="rId7"/>
    <p:sldId id="341" r:id="rId8"/>
    <p:sldId id="377" r:id="rId9"/>
    <p:sldId id="318" r:id="rId10"/>
    <p:sldId id="291" r:id="rId11"/>
    <p:sldId id="287" r:id="rId12"/>
    <p:sldId id="306" r:id="rId13"/>
    <p:sldId id="356" r:id="rId14"/>
    <p:sldId id="346" r:id="rId15"/>
    <p:sldId id="344" r:id="rId16"/>
    <p:sldId id="347" r:id="rId17"/>
    <p:sldId id="351" r:id="rId18"/>
    <p:sldId id="352" r:id="rId19"/>
    <p:sldId id="353" r:id="rId20"/>
    <p:sldId id="374" r:id="rId21"/>
    <p:sldId id="379" r:id="rId22"/>
    <p:sldId id="331" r:id="rId23"/>
    <p:sldId id="378" r:id="rId24"/>
    <p:sldId id="332" r:id="rId25"/>
    <p:sldId id="376"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tanen Pia" initials="RP" lastIdx="1" clrIdx="0">
    <p:extLst>
      <p:ext uri="{19B8F6BF-5375-455C-9EA6-DF929625EA0E}">
        <p15:presenceInfo xmlns:p15="http://schemas.microsoft.com/office/powerpoint/2012/main" userId="S-1-5-21-21656339-4055342465-2016908541-1026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CAA4"/>
    <a:srgbClr val="3A3A3C"/>
    <a:srgbClr val="F4E484"/>
    <a:srgbClr val="DFD598"/>
    <a:srgbClr val="CFC9A5"/>
    <a:srgbClr val="B1B5B8"/>
    <a:srgbClr val="FFF5C2"/>
    <a:srgbClr val="FFEA7F"/>
    <a:srgbClr val="FFDF40"/>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51" d="100"/>
          <a:sy n="51" d="100"/>
        </p:scale>
        <p:origin x="2692" y="28"/>
      </p:cViewPr>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CEA6929E-B976-45A5-9FC2-146D68AA6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E8651C12-EAC9-4B66-8033-1098CD8F9F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26E70B-DEFA-45E1-80E6-7263E0BD5F8C}" type="datetimeFigureOut">
              <a:rPr lang="fi-FI" smtClean="0"/>
              <a:t>13.4.2023</a:t>
            </a:fld>
            <a:endParaRPr lang="fi-FI"/>
          </a:p>
        </p:txBody>
      </p:sp>
      <p:sp>
        <p:nvSpPr>
          <p:cNvPr id="4" name="Alatunnisteen paikkamerkki 3">
            <a:extLst>
              <a:ext uri="{FF2B5EF4-FFF2-40B4-BE49-F238E27FC236}">
                <a16:creationId xmlns:a16="http://schemas.microsoft.com/office/drawing/2014/main" id="{5AD6FF37-8DDF-424F-A93E-00455EDF87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A6FC74D-6ACB-4CB5-85D1-467D09DDC9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2CC7F7-9C21-4155-A8B7-136FE20D41B9}" type="slidenum">
              <a:rPr lang="fi-FI" smtClean="0"/>
              <a:t>‹#›</a:t>
            </a:fld>
            <a:endParaRPr lang="fi-FI"/>
          </a:p>
        </p:txBody>
      </p:sp>
    </p:spTree>
    <p:extLst>
      <p:ext uri="{BB962C8B-B14F-4D97-AF65-F5344CB8AC3E}">
        <p14:creationId xmlns:p14="http://schemas.microsoft.com/office/powerpoint/2010/main" val="141660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A5D4F-76EF-48A9-AC3E-21B914ED772A}" type="datetimeFigureOut">
              <a:rPr lang="fi-FI" smtClean="0"/>
              <a:t>13.4.2023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01776-2111-4CCD-BE26-92C31BA59F38}" type="slidenum">
              <a:rPr lang="fi-FI" smtClean="0"/>
              <a:t>‹#›</a:t>
            </a:fld>
            <a:endParaRPr lang="fi-FI"/>
          </a:p>
        </p:txBody>
      </p:sp>
    </p:spTree>
    <p:extLst>
      <p:ext uri="{BB962C8B-B14F-4D97-AF65-F5344CB8AC3E}">
        <p14:creationId xmlns:p14="http://schemas.microsoft.com/office/powerpoint/2010/main" val="424203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50DC9-F550-4FC6-8F75-444AB4C629D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0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1118E625-F91A-4941-B93F-68C3A9D0551A}" type="slidenum">
              <a:rPr lang="fi-FI" smtClean="0"/>
              <a:pPr>
                <a:defRPr/>
              </a:pPr>
              <a:t>3</a:t>
            </a:fld>
            <a:endParaRPr lang="fi-FI"/>
          </a:p>
        </p:txBody>
      </p:sp>
    </p:spTree>
    <p:extLst>
      <p:ext uri="{BB962C8B-B14F-4D97-AF65-F5344CB8AC3E}">
        <p14:creationId xmlns:p14="http://schemas.microsoft.com/office/powerpoint/2010/main" val="343898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FFD400"/>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23BF0FB7-0EB0-164D-8DE9-E1145C61B232}"/>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9CC9A082-984E-6C40-83BA-429A1BB240C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70062B96-93E1-D441-B449-033DB15EA2A4}"/>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30BA2355-11D9-1E47-9E5D-E29C74BE630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0D50614E-98F3-EF41-9C79-952694EDDB2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FAF527A3-74F8-B242-AF3F-F384DBDBBA8C}"/>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5ACD062F-147A-144A-B0DF-A0DE728AC47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BE4ABE4C-8D67-5A46-9344-7A27CE528C2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11F6C65A-3A06-424D-8787-74EABB89E52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C993A04E-95ED-A14B-8A3C-4C5C6F7D5D2C}"/>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B2CFB702-37FD-2C42-AAD4-CEF9736C2AF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D2F5248C-9797-CB43-A484-B14C627E3AF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chemeClr val="bg1"/>
                </a:solidFill>
                <a:latin typeface="+mj-lt"/>
              </a:defRPr>
            </a:lvl1pPr>
          </a:lstStyle>
          <a:p>
            <a:r>
              <a:rPr lang="en-US"/>
              <a:t>Click to edit Master title style</a:t>
            </a:r>
            <a:endParaRPr lang="fi-FI"/>
          </a:p>
        </p:txBody>
      </p:sp>
      <p:sp>
        <p:nvSpPr>
          <p:cNvPr id="17" name="Dian numeron paikkamerkki 5">
            <a:extLst>
              <a:ext uri="{FF2B5EF4-FFF2-40B4-BE49-F238E27FC236}">
                <a16:creationId xmlns:a16="http://schemas.microsoft.com/office/drawing/2014/main" id="{1232DE35-40DC-F94D-AF6B-F18DF94B3F9B}"/>
              </a:ext>
            </a:extLst>
          </p:cNvPr>
          <p:cNvSpPr>
            <a:spLocks noGrp="1"/>
          </p:cNvSpPr>
          <p:nvPr>
            <p:ph type="sldNum" sz="quarter" idx="12"/>
          </p:nvPr>
        </p:nvSpPr>
        <p:spPr/>
        <p:txBody>
          <a:bodyPr/>
          <a:lstStyle>
            <a:lvl1pPr>
              <a:defRPr>
                <a:solidFill>
                  <a:srgbClr val="FFFFFF"/>
                </a:solidFill>
              </a:defRPr>
            </a:lvl1pPr>
          </a:lstStyle>
          <a:p>
            <a:pPr>
              <a:defRPr/>
            </a:pPr>
            <a:fld id="{D81A1E6C-6968-2B48-9E19-4AC383BFAEDF}" type="slidenum">
              <a:rPr lang="fi-FI"/>
              <a:pPr>
                <a:defRPr/>
              </a:pPr>
              <a:t>‹#›</a:t>
            </a:fld>
            <a:endParaRPr lang="fi-FI"/>
          </a:p>
        </p:txBody>
      </p:sp>
    </p:spTree>
    <p:extLst>
      <p:ext uri="{BB962C8B-B14F-4D97-AF65-F5344CB8AC3E}">
        <p14:creationId xmlns:p14="http://schemas.microsoft.com/office/powerpoint/2010/main" val="167770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7" name="Päivämäärän paikkamerkki 3"/>
          <p:cNvSpPr>
            <a:spLocks noGrp="1"/>
          </p:cNvSpPr>
          <p:nvPr>
            <p:ph type="dt" sz="half" idx="15"/>
          </p:nvPr>
        </p:nvSpPr>
        <p:spPr/>
        <p:txBody>
          <a:bodyPr/>
          <a:lstStyle>
            <a:lvl1pPr>
              <a:defRPr/>
            </a:lvl1pPr>
          </a:lstStyle>
          <a:p>
            <a:pPr>
              <a:defRPr/>
            </a:pPr>
            <a:r>
              <a:rPr lang="fi-FI"/>
              <a:t>21.10.2022</a:t>
            </a:r>
            <a:endParaRPr lang="fi-FI" dirty="0"/>
          </a:p>
        </p:txBody>
      </p:sp>
      <p:sp>
        <p:nvSpPr>
          <p:cNvPr id="8" name="Alatunnisteen paikkamerkki 4"/>
          <p:cNvSpPr>
            <a:spLocks noGrp="1"/>
          </p:cNvSpPr>
          <p:nvPr>
            <p:ph type="ftr" sz="quarter" idx="16"/>
          </p:nvPr>
        </p:nvSpPr>
        <p:spPr/>
        <p:txBody>
          <a:bodyPr/>
          <a:lstStyle>
            <a:lvl1pPr>
              <a:defRPr/>
            </a:lvl1pPr>
          </a:lstStyle>
          <a:p>
            <a:pPr>
              <a:defRPr/>
            </a:pPr>
            <a:r>
              <a:rPr lang="fi-FI"/>
              <a:t>CITY OF HELSINKI FINLAND</a:t>
            </a:r>
            <a:endParaRPr lang="fi-FI" dirty="0"/>
          </a:p>
        </p:txBody>
      </p:sp>
      <p:sp>
        <p:nvSpPr>
          <p:cNvPr id="9" name="Dian numeron paikkamerkki 5"/>
          <p:cNvSpPr>
            <a:spLocks noGrp="1"/>
          </p:cNvSpPr>
          <p:nvPr>
            <p:ph type="sldNum" sz="quarter" idx="17"/>
          </p:nvPr>
        </p:nvSpPr>
        <p:spPr/>
        <p:txBody>
          <a:bodyPr/>
          <a:lstStyle>
            <a:lvl1pPr>
              <a:defRPr/>
            </a:lvl1pPr>
          </a:lstStyle>
          <a:p>
            <a:pPr>
              <a:defRPr/>
            </a:pPr>
            <a:fld id="{78601E76-2FCF-454D-BE28-4D2B4045AB3A}" type="slidenum">
              <a:rPr lang="fi-FI"/>
              <a:pPr>
                <a:defRPr/>
              </a:pPr>
              <a:t>‹#›</a:t>
            </a:fld>
            <a:endParaRPr lang="fi-FI" dirty="0"/>
          </a:p>
        </p:txBody>
      </p:sp>
    </p:spTree>
    <p:extLst>
      <p:ext uri="{BB962C8B-B14F-4D97-AF65-F5344CB8AC3E}">
        <p14:creationId xmlns:p14="http://schemas.microsoft.com/office/powerpoint/2010/main" val="5428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endParaRPr lang="fi-FI" dirty="0"/>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6" name="Päivämäärän paikkamerkki 3">
            <a:extLst>
              <a:ext uri="{FF2B5EF4-FFF2-40B4-BE49-F238E27FC236}">
                <a16:creationId xmlns:a16="http://schemas.microsoft.com/office/drawing/2014/main" id="{9F68AC27-5FEC-7E4E-8F1D-7A13CC4142EC}"/>
              </a:ext>
            </a:extLst>
          </p:cNvPr>
          <p:cNvSpPr>
            <a:spLocks noGrp="1"/>
          </p:cNvSpPr>
          <p:nvPr>
            <p:ph type="dt" sz="half" idx="16"/>
          </p:nvPr>
        </p:nvSpPr>
        <p:spPr/>
        <p:txBody>
          <a:bodyPr/>
          <a:lstStyle>
            <a:lvl1pPr>
              <a:defRPr/>
            </a:lvl1pPr>
          </a:lstStyle>
          <a:p>
            <a:pPr>
              <a:defRPr/>
            </a:pPr>
            <a:fld id="{7048F55E-150A-BE4A-A328-B2982B52FFCD}" type="datetime1">
              <a:rPr lang="fi-FI"/>
              <a:pPr>
                <a:defRPr/>
              </a:pPr>
              <a:t>13.4.2023</a:t>
            </a:fld>
            <a:endParaRPr lang="fi-FI" dirty="0"/>
          </a:p>
        </p:txBody>
      </p:sp>
      <p:sp>
        <p:nvSpPr>
          <p:cNvPr id="7" name="Alatunnisteen paikkamerkki 4">
            <a:extLst>
              <a:ext uri="{FF2B5EF4-FFF2-40B4-BE49-F238E27FC236}">
                <a16:creationId xmlns:a16="http://schemas.microsoft.com/office/drawing/2014/main" id="{BCFCA869-BD97-7F4A-A31A-16A3F1CBAA51}"/>
              </a:ext>
            </a:extLst>
          </p:cNvPr>
          <p:cNvSpPr>
            <a:spLocks noGrp="1"/>
          </p:cNvSpPr>
          <p:nvPr>
            <p:ph type="ftr" sz="quarter" idx="17"/>
          </p:nvPr>
        </p:nvSpPr>
        <p:spPr/>
        <p:txBody>
          <a:bodyPr/>
          <a:lstStyle>
            <a:lvl1pPr>
              <a:defRPr/>
            </a:lvl1pPr>
          </a:lstStyle>
          <a:p>
            <a:pPr>
              <a:defRPr/>
            </a:pPr>
            <a:r>
              <a:rPr lang="fi-FI"/>
              <a:t>Etunimi Sukunimi</a:t>
            </a:r>
            <a:endParaRPr lang="fi-FI" dirty="0"/>
          </a:p>
        </p:txBody>
      </p:sp>
      <p:sp>
        <p:nvSpPr>
          <p:cNvPr id="9" name="Dian numeron paikkamerkki 5">
            <a:extLst>
              <a:ext uri="{FF2B5EF4-FFF2-40B4-BE49-F238E27FC236}">
                <a16:creationId xmlns:a16="http://schemas.microsoft.com/office/drawing/2014/main" id="{B1AEC53E-0A64-2147-99EC-05F40E16FD32}"/>
              </a:ext>
            </a:extLst>
          </p:cNvPr>
          <p:cNvSpPr>
            <a:spLocks noGrp="1"/>
          </p:cNvSpPr>
          <p:nvPr>
            <p:ph type="sldNum" sz="quarter" idx="18"/>
          </p:nvPr>
        </p:nvSpPr>
        <p:spPr/>
        <p:txBody>
          <a:bodyPr/>
          <a:lstStyle>
            <a:lvl1pPr>
              <a:defRPr/>
            </a:lvl1pPr>
          </a:lstStyle>
          <a:p>
            <a:pPr>
              <a:defRPr/>
            </a:pPr>
            <a:fld id="{ECCFEC95-1ECF-2948-96FD-11E459A223AC}" type="slidenum">
              <a:rPr lang="fi-FI"/>
              <a:pPr>
                <a:defRPr/>
              </a:pPr>
              <a:t>‹#›</a:t>
            </a:fld>
            <a:endParaRPr lang="fi-FI" dirty="0"/>
          </a:p>
        </p:txBody>
      </p:sp>
    </p:spTree>
    <p:extLst>
      <p:ext uri="{BB962C8B-B14F-4D97-AF65-F5344CB8AC3E}">
        <p14:creationId xmlns:p14="http://schemas.microsoft.com/office/powerpoint/2010/main" val="106716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3B92F6B-5854-0D4C-B67C-ED969610CBE6}"/>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052956687 h 14300"/>
              <a:gd name="T8" fmla="*/ 2147483646 w 15203"/>
              <a:gd name="T9" fmla="*/ 1640111322 h 14300"/>
              <a:gd name="T10" fmla="*/ 2147483646 w 15203"/>
              <a:gd name="T11" fmla="*/ 1227036237 h 14300"/>
              <a:gd name="T12" fmla="*/ 2147483646 w 15203"/>
              <a:gd name="T13" fmla="*/ 814190872 h 14300"/>
              <a:gd name="T14" fmla="*/ 2147483646 w 15203"/>
              <a:gd name="T15" fmla="*/ 401115308 h 14300"/>
              <a:gd name="T16" fmla="*/ 2147483646 w 15203"/>
              <a:gd name="T17" fmla="*/ 0 h 14300"/>
              <a:gd name="T18" fmla="*/ 0 w 15203"/>
              <a:gd name="T19" fmla="*/ 0 h 14300"/>
              <a:gd name="T20" fmla="*/ 0 w 15203"/>
              <a:gd name="T21" fmla="*/ 752321641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5" name="Ryhmä 14">
            <a:extLst>
              <a:ext uri="{FF2B5EF4-FFF2-40B4-BE49-F238E27FC236}">
                <a16:creationId xmlns:a16="http://schemas.microsoft.com/office/drawing/2014/main" id="{E45C1B0A-14B5-1243-AA62-02D50B40BC2F}"/>
              </a:ext>
            </a:extLst>
          </p:cNvPr>
          <p:cNvGrpSpPr/>
          <p:nvPr userDrawn="1"/>
        </p:nvGrpSpPr>
        <p:grpSpPr bwMode="black">
          <a:xfrm>
            <a:off x="465667" y="5813465"/>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4E1E4A6E-9ED5-CA47-BF4E-D8FDE9C998E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7F1F3282-BC26-A24C-A7A6-C62E38D600C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ECB4ECB6-9239-1049-A639-388DA03909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DE6E8E20-8446-8043-9ADC-3A3523B0A6A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C8E9166-5796-A64B-BCA4-C780A9B0A76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F845C36E-3781-E540-8D0F-4B09B0CFCBFF}"/>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Rectangle 11">
              <a:extLst>
                <a:ext uri="{FF2B5EF4-FFF2-40B4-BE49-F238E27FC236}">
                  <a16:creationId xmlns:a16="http://schemas.microsoft.com/office/drawing/2014/main" id="{7216D16C-428D-9745-A479-BA8174CB54D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2">
              <a:extLst>
                <a:ext uri="{FF2B5EF4-FFF2-40B4-BE49-F238E27FC236}">
                  <a16:creationId xmlns:a16="http://schemas.microsoft.com/office/drawing/2014/main" id="{2ED16343-49BD-8B4E-9E36-B253201CBB4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3">
              <a:extLst>
                <a:ext uri="{FF2B5EF4-FFF2-40B4-BE49-F238E27FC236}">
                  <a16:creationId xmlns:a16="http://schemas.microsoft.com/office/drawing/2014/main" id="{C55DE7C8-FD40-DD4B-AF3C-CC0B6140C47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4">
              <a:extLst>
                <a:ext uri="{FF2B5EF4-FFF2-40B4-BE49-F238E27FC236}">
                  <a16:creationId xmlns:a16="http://schemas.microsoft.com/office/drawing/2014/main" id="{44E67A0C-3E15-0140-BE1B-EB418FFFE9E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5">
              <a:extLst>
                <a:ext uri="{FF2B5EF4-FFF2-40B4-BE49-F238E27FC236}">
                  <a16:creationId xmlns:a16="http://schemas.microsoft.com/office/drawing/2014/main" id="{FF1653C3-A676-1342-80CB-CE3ABB40EA5F}"/>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ots.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232082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endParaRPr lang="fi-FI" dirty="0"/>
          </a:p>
        </p:txBody>
      </p:sp>
      <p:sp>
        <p:nvSpPr>
          <p:cNvPr id="10" name="Päivämäärän paikkamerkki 3">
            <a:extLst>
              <a:ext uri="{FF2B5EF4-FFF2-40B4-BE49-F238E27FC236}">
                <a16:creationId xmlns:a16="http://schemas.microsoft.com/office/drawing/2014/main" id="{C34074B6-8CC2-B94B-98DB-3BA0EEB32EA0}"/>
              </a:ext>
            </a:extLst>
          </p:cNvPr>
          <p:cNvSpPr>
            <a:spLocks noGrp="1"/>
          </p:cNvSpPr>
          <p:nvPr>
            <p:ph type="dt" sz="half" idx="19"/>
          </p:nvPr>
        </p:nvSpPr>
        <p:spPr/>
        <p:txBody>
          <a:bodyPr/>
          <a:lstStyle>
            <a:lvl1pPr>
              <a:defRPr/>
            </a:lvl1pPr>
          </a:lstStyle>
          <a:p>
            <a:pPr>
              <a:defRPr/>
            </a:pPr>
            <a:fld id="{5AF1754A-BEE4-2044-9FAA-E05661EE20EC}" type="datetime1">
              <a:rPr lang="fi-FI"/>
              <a:pPr>
                <a:defRPr/>
              </a:pPr>
              <a:t>13.4.2023</a:t>
            </a:fld>
            <a:endParaRPr lang="fi-FI" dirty="0"/>
          </a:p>
        </p:txBody>
      </p:sp>
      <p:sp>
        <p:nvSpPr>
          <p:cNvPr id="15" name="Alatunnisteen paikkamerkki 4">
            <a:extLst>
              <a:ext uri="{FF2B5EF4-FFF2-40B4-BE49-F238E27FC236}">
                <a16:creationId xmlns:a16="http://schemas.microsoft.com/office/drawing/2014/main" id="{63A32408-9B53-D141-9ED4-B6D15B643CAA}"/>
              </a:ext>
            </a:extLst>
          </p:cNvPr>
          <p:cNvSpPr>
            <a:spLocks noGrp="1"/>
          </p:cNvSpPr>
          <p:nvPr>
            <p:ph type="ftr" sz="quarter" idx="20"/>
          </p:nvPr>
        </p:nvSpPr>
        <p:spPr/>
        <p:txBody>
          <a:bodyPr/>
          <a:lstStyle>
            <a:lvl1pPr>
              <a:defRPr/>
            </a:lvl1pPr>
          </a:lstStyle>
          <a:p>
            <a:pPr>
              <a:defRPr/>
            </a:pPr>
            <a:r>
              <a:rPr lang="fi-FI"/>
              <a:t>Etunimi Sukunimi</a:t>
            </a:r>
            <a:endParaRPr lang="fi-FI" dirty="0"/>
          </a:p>
        </p:txBody>
      </p:sp>
      <p:sp>
        <p:nvSpPr>
          <p:cNvPr id="16" name="Dian numeron paikkamerkki 5">
            <a:extLst>
              <a:ext uri="{FF2B5EF4-FFF2-40B4-BE49-F238E27FC236}">
                <a16:creationId xmlns:a16="http://schemas.microsoft.com/office/drawing/2014/main" id="{8EFF14D4-0DA1-A841-AC5B-E1F4D6FE7EC7}"/>
              </a:ext>
            </a:extLst>
          </p:cNvPr>
          <p:cNvSpPr>
            <a:spLocks noGrp="1"/>
          </p:cNvSpPr>
          <p:nvPr>
            <p:ph type="sldNum" sz="quarter" idx="21"/>
          </p:nvPr>
        </p:nvSpPr>
        <p:spPr/>
        <p:txBody>
          <a:bodyPr/>
          <a:lstStyle>
            <a:lvl1pPr>
              <a:defRPr/>
            </a:lvl1pPr>
          </a:lstStyle>
          <a:p>
            <a:pPr>
              <a:defRPr/>
            </a:pPr>
            <a:fld id="{4D8DB79A-C706-9B4C-986C-F7B5559A06A8}" type="slidenum">
              <a:rPr lang="fi-FI"/>
              <a:pPr>
                <a:defRPr/>
              </a:pPr>
              <a:t>‹#›</a:t>
            </a:fld>
            <a:endParaRPr lang="fi-FI" dirty="0"/>
          </a:p>
        </p:txBody>
      </p:sp>
    </p:spTree>
    <p:extLst>
      <p:ext uri="{BB962C8B-B14F-4D97-AF65-F5344CB8AC3E}">
        <p14:creationId xmlns:p14="http://schemas.microsoft.com/office/powerpoint/2010/main" val="884382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endParaRPr lang="fi-FI" dirty="0"/>
          </a:p>
        </p:txBody>
      </p:sp>
      <p:sp>
        <p:nvSpPr>
          <p:cNvPr id="4" name="Päivämäärän paikkamerkki 3">
            <a:extLst>
              <a:ext uri="{FF2B5EF4-FFF2-40B4-BE49-F238E27FC236}">
                <a16:creationId xmlns:a16="http://schemas.microsoft.com/office/drawing/2014/main" id="{66513AE8-4E40-4742-9B9A-39902E4FCD0A}"/>
              </a:ext>
            </a:extLst>
          </p:cNvPr>
          <p:cNvSpPr>
            <a:spLocks noGrp="1"/>
          </p:cNvSpPr>
          <p:nvPr>
            <p:ph type="dt" sz="half" idx="14"/>
          </p:nvPr>
        </p:nvSpPr>
        <p:spPr/>
        <p:txBody>
          <a:bodyPr/>
          <a:lstStyle>
            <a:lvl1pPr>
              <a:defRPr/>
            </a:lvl1pPr>
          </a:lstStyle>
          <a:p>
            <a:pPr>
              <a:defRPr/>
            </a:pPr>
            <a:fld id="{2FB4734F-E757-A741-BCDE-1F898094FB65}" type="datetime1">
              <a:rPr lang="fi-FI"/>
              <a:pPr>
                <a:defRPr/>
              </a:pPr>
              <a:t>13.4.2023</a:t>
            </a:fld>
            <a:endParaRPr lang="fi-FI" dirty="0"/>
          </a:p>
        </p:txBody>
      </p:sp>
      <p:sp>
        <p:nvSpPr>
          <p:cNvPr id="5" name="Alatunnisteen paikkamerkki 4">
            <a:extLst>
              <a:ext uri="{FF2B5EF4-FFF2-40B4-BE49-F238E27FC236}">
                <a16:creationId xmlns:a16="http://schemas.microsoft.com/office/drawing/2014/main" id="{EF5BFA7B-189A-564D-99D2-67026E16CE02}"/>
              </a:ext>
            </a:extLst>
          </p:cNvPr>
          <p:cNvSpPr>
            <a:spLocks noGrp="1"/>
          </p:cNvSpPr>
          <p:nvPr>
            <p:ph type="ftr" sz="quarter" idx="15"/>
          </p:nvPr>
        </p:nvSpPr>
        <p:spPr/>
        <p:txBody>
          <a:bodyPr/>
          <a:lstStyle>
            <a:lvl1pPr>
              <a:defRPr/>
            </a:lvl1pPr>
          </a:lstStyle>
          <a:p>
            <a:pPr>
              <a:defRPr/>
            </a:pPr>
            <a:r>
              <a:rPr lang="fi-FI"/>
              <a:t>Etunimi Sukunimi</a:t>
            </a:r>
            <a:endParaRPr lang="fi-FI" dirty="0"/>
          </a:p>
        </p:txBody>
      </p:sp>
      <p:sp>
        <p:nvSpPr>
          <p:cNvPr id="6" name="Dian numeron paikkamerkki 5">
            <a:extLst>
              <a:ext uri="{FF2B5EF4-FFF2-40B4-BE49-F238E27FC236}">
                <a16:creationId xmlns:a16="http://schemas.microsoft.com/office/drawing/2014/main" id="{C0BE255C-B05A-3A4E-B309-661E264DD65A}"/>
              </a:ext>
            </a:extLst>
          </p:cNvPr>
          <p:cNvSpPr>
            <a:spLocks noGrp="1"/>
          </p:cNvSpPr>
          <p:nvPr>
            <p:ph type="sldNum" sz="quarter" idx="16"/>
          </p:nvPr>
        </p:nvSpPr>
        <p:spPr/>
        <p:txBody>
          <a:bodyPr/>
          <a:lstStyle>
            <a:lvl1pPr>
              <a:defRPr/>
            </a:lvl1pPr>
          </a:lstStyle>
          <a:p>
            <a:pPr>
              <a:defRPr/>
            </a:pPr>
            <a:fld id="{AC5C3D74-6895-B141-8D40-CFEAD2E4A755}" type="slidenum">
              <a:rPr lang="fi-FI"/>
              <a:pPr>
                <a:defRPr/>
              </a:pPr>
              <a:t>‹#›</a:t>
            </a:fld>
            <a:endParaRPr lang="fi-FI" dirty="0"/>
          </a:p>
        </p:txBody>
      </p:sp>
    </p:spTree>
    <p:extLst>
      <p:ext uri="{BB962C8B-B14F-4D97-AF65-F5344CB8AC3E}">
        <p14:creationId xmlns:p14="http://schemas.microsoft.com/office/powerpoint/2010/main" val="352779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latin typeface="+mj-lt"/>
              </a:defRPr>
            </a:lvl1pPr>
          </a:lstStyle>
          <a:p>
            <a:r>
              <a:rPr lang="fi-FI"/>
              <a:t>Muokkaa perustyyl. napsautt.</a:t>
            </a:r>
            <a:endParaRPr lang="fi-FI" dirty="0"/>
          </a:p>
        </p:txBody>
      </p:sp>
      <p:sp>
        <p:nvSpPr>
          <p:cNvPr id="3" name="Päivämäärän paikkamerkki 3"/>
          <p:cNvSpPr>
            <a:spLocks noGrp="1"/>
          </p:cNvSpPr>
          <p:nvPr>
            <p:ph type="dt" sz="half" idx="10"/>
          </p:nvPr>
        </p:nvSpPr>
        <p:spPr/>
        <p:txBody>
          <a:bodyPr/>
          <a:lstStyle>
            <a:lvl1pPr>
              <a:defRPr/>
            </a:lvl1pPr>
          </a:lstStyle>
          <a:p>
            <a:pPr>
              <a:defRPr/>
            </a:pPr>
            <a:r>
              <a:rPr lang="fi-FI"/>
              <a:t>22.10.2022</a:t>
            </a:r>
            <a:endParaRPr lang="fi-FI" dirty="0"/>
          </a:p>
        </p:txBody>
      </p:sp>
      <p:sp>
        <p:nvSpPr>
          <p:cNvPr id="4" name="Alatunnisteen paikkamerkki 4"/>
          <p:cNvSpPr>
            <a:spLocks noGrp="1"/>
          </p:cNvSpPr>
          <p:nvPr>
            <p:ph type="ftr" sz="quarter" idx="11"/>
          </p:nvPr>
        </p:nvSpPr>
        <p:spPr/>
        <p:txBody>
          <a:bodyPr/>
          <a:lstStyle>
            <a:lvl1pPr>
              <a:defRPr/>
            </a:lvl1pPr>
          </a:lstStyle>
          <a:p>
            <a:pPr>
              <a:defRPr/>
            </a:pPr>
            <a:r>
              <a:rPr lang="fi-FI"/>
              <a:t>CITY OF HELSINKI FINLAND</a:t>
            </a:r>
            <a:endParaRPr lang="fi-FI" dirty="0"/>
          </a:p>
        </p:txBody>
      </p:sp>
      <p:sp>
        <p:nvSpPr>
          <p:cNvPr id="5" name="Dian numeron paikkamerkki 5"/>
          <p:cNvSpPr>
            <a:spLocks noGrp="1"/>
          </p:cNvSpPr>
          <p:nvPr>
            <p:ph type="sldNum" sz="quarter" idx="12"/>
          </p:nvPr>
        </p:nvSpPr>
        <p:spPr/>
        <p:txBody>
          <a:bodyPr/>
          <a:lstStyle>
            <a:lvl1pPr>
              <a:defRPr/>
            </a:lvl1pPr>
          </a:lstStyle>
          <a:p>
            <a:pPr>
              <a:defRPr/>
            </a:pPr>
            <a:fld id="{D52D9B8C-5184-41E2-9649-3EC0908CC903}" type="slidenum">
              <a:rPr lang="fi-FI"/>
              <a:pPr>
                <a:defRPr/>
              </a:pPr>
              <a:t>‹#›</a:t>
            </a:fld>
            <a:endParaRPr lang="fi-FI" dirty="0"/>
          </a:p>
        </p:txBody>
      </p:sp>
    </p:spTree>
    <p:extLst>
      <p:ext uri="{BB962C8B-B14F-4D97-AF65-F5344CB8AC3E}">
        <p14:creationId xmlns:p14="http://schemas.microsoft.com/office/powerpoint/2010/main" val="331824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2C19515D-5FF2-4AB8-93A1-D152707C5336}" type="slidenum">
              <a:rPr lang="fi-FI"/>
              <a:pPr>
                <a:defRPr/>
              </a:pPr>
              <a:t>‹#›</a:t>
            </a:fld>
            <a:endParaRPr lang="fi-FI"/>
          </a:p>
        </p:txBody>
      </p:sp>
    </p:spTree>
    <p:extLst>
      <p:ext uri="{BB962C8B-B14F-4D97-AF65-F5344CB8AC3E}">
        <p14:creationId xmlns:p14="http://schemas.microsoft.com/office/powerpoint/2010/main" val="129879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1C88A711-E4BC-48EF-B6F8-A65E76DC9F3A}" type="slidenum">
              <a:rPr lang="fi-FI"/>
              <a:pPr>
                <a:defRPr/>
              </a:pPr>
              <a:t>‹#›</a:t>
            </a:fld>
            <a:endParaRPr lang="fi-FI"/>
          </a:p>
        </p:txBody>
      </p:sp>
    </p:spTree>
    <p:extLst>
      <p:ext uri="{BB962C8B-B14F-4D97-AF65-F5344CB8AC3E}">
        <p14:creationId xmlns:p14="http://schemas.microsoft.com/office/powerpoint/2010/main" val="111923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6C0A078C-363B-4FB1-960A-6181553EE339}" type="slidenum">
              <a:rPr lang="fi-FI"/>
              <a:pPr>
                <a:defRPr/>
              </a:pPr>
              <a:t>‹#›</a:t>
            </a:fld>
            <a:endParaRPr lang="fi-FI"/>
          </a:p>
        </p:txBody>
      </p:sp>
    </p:spTree>
    <p:extLst>
      <p:ext uri="{BB962C8B-B14F-4D97-AF65-F5344CB8AC3E}">
        <p14:creationId xmlns:p14="http://schemas.microsoft.com/office/powerpoint/2010/main" val="391543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114290A9-7ED1-4F5D-B5C6-C1AA3023389D}" type="slidenum">
              <a:rPr lang="fi-FI"/>
              <a:pPr>
                <a:defRPr/>
              </a:pPr>
              <a:t>‹#›</a:t>
            </a:fld>
            <a:endParaRPr lang="fi-FI"/>
          </a:p>
        </p:txBody>
      </p:sp>
    </p:spTree>
    <p:extLst>
      <p:ext uri="{BB962C8B-B14F-4D97-AF65-F5344CB8AC3E}">
        <p14:creationId xmlns:p14="http://schemas.microsoft.com/office/powerpoint/2010/main" val="19971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Väliotsikko kupari">
    <p:bg>
      <p:bgPr>
        <a:solidFill>
          <a:srgbClr val="FFD4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chemeClr val="accent1"/>
                </a:solidFill>
                <a:latin typeface="+mj-lt"/>
              </a:defRPr>
            </a:lvl1pPr>
          </a:lstStyle>
          <a:p>
            <a:r>
              <a:rPr lang="en-US"/>
              <a:t>Click to edit Master title style</a:t>
            </a:r>
            <a:endParaRPr lang="fi-FI"/>
          </a:p>
        </p:txBody>
      </p:sp>
      <p:sp>
        <p:nvSpPr>
          <p:cNvPr id="17" name="Dian numeron paikkamerkki 5">
            <a:extLst>
              <a:ext uri="{FF2B5EF4-FFF2-40B4-BE49-F238E27FC236}">
                <a16:creationId xmlns:a16="http://schemas.microsoft.com/office/drawing/2014/main" id="{1232DE35-40DC-F94D-AF6B-F18DF94B3F9B}"/>
              </a:ext>
            </a:extLst>
          </p:cNvPr>
          <p:cNvSpPr>
            <a:spLocks noGrp="1"/>
          </p:cNvSpPr>
          <p:nvPr>
            <p:ph type="sldNum" sz="quarter" idx="12"/>
          </p:nvPr>
        </p:nvSpPr>
        <p:spPr/>
        <p:txBody>
          <a:bodyPr/>
          <a:lstStyle>
            <a:lvl1pPr>
              <a:defRPr>
                <a:solidFill>
                  <a:srgbClr val="FFFFFF"/>
                </a:solidFill>
              </a:defRPr>
            </a:lvl1pPr>
          </a:lstStyle>
          <a:p>
            <a:pPr>
              <a:defRPr/>
            </a:pPr>
            <a:fld id="{D81A1E6C-6968-2B48-9E19-4AC383BFAEDF}" type="slidenum">
              <a:rPr lang="fi-FI"/>
              <a:pPr>
                <a:defRPr/>
              </a:pPr>
              <a:t>‹#›</a:t>
            </a:fld>
            <a:endParaRPr lang="fi-FI"/>
          </a:p>
        </p:txBody>
      </p:sp>
      <p:pic>
        <p:nvPicPr>
          <p:cNvPr id="16" name="Kuva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383" y="6199826"/>
            <a:ext cx="863547" cy="397185"/>
          </a:xfrm>
          <a:prstGeom prst="rect">
            <a:avLst/>
          </a:prstGeom>
        </p:spPr>
      </p:pic>
    </p:spTree>
    <p:extLst>
      <p:ext uri="{BB962C8B-B14F-4D97-AF65-F5344CB8AC3E}">
        <p14:creationId xmlns:p14="http://schemas.microsoft.com/office/powerpoint/2010/main" val="87263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9EF6EC19-EA4E-4B0D-9E81-405E382404D7}" type="slidenum">
              <a:rPr lang="fi-FI"/>
              <a:pPr>
                <a:defRPr/>
              </a:pPr>
              <a:t>‹#›</a:t>
            </a:fld>
            <a:endParaRPr lang="fi-FI"/>
          </a:p>
        </p:txBody>
      </p:sp>
    </p:spTree>
    <p:extLst>
      <p:ext uri="{BB962C8B-B14F-4D97-AF65-F5344CB8AC3E}">
        <p14:creationId xmlns:p14="http://schemas.microsoft.com/office/powerpoint/2010/main" val="73670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10BA4D58-7B96-4F47-A9EC-63E7449BA022}" type="slidenum">
              <a:rPr lang="fi-FI"/>
              <a:pPr>
                <a:defRPr/>
              </a:pPr>
              <a:t>‹#›</a:t>
            </a:fld>
            <a:endParaRPr lang="fi-FI"/>
          </a:p>
        </p:txBody>
      </p:sp>
    </p:spTree>
    <p:extLst>
      <p:ext uri="{BB962C8B-B14F-4D97-AF65-F5344CB8AC3E}">
        <p14:creationId xmlns:p14="http://schemas.microsoft.com/office/powerpoint/2010/main" val="29914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22.10.2022</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OF HELSINKI FINLAND</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F849112A-B102-4CDB-9473-6C8C9BFF0379}" type="slidenum">
              <a:rPr lang="fi-FI"/>
              <a:pPr>
                <a:defRPr/>
              </a:pPr>
              <a:t>‹#›</a:t>
            </a:fld>
            <a:endParaRPr lang="fi-FI"/>
          </a:p>
        </p:txBody>
      </p:sp>
    </p:spTree>
    <p:extLst>
      <p:ext uri="{BB962C8B-B14F-4D97-AF65-F5344CB8AC3E}">
        <p14:creationId xmlns:p14="http://schemas.microsoft.com/office/powerpoint/2010/main" val="363028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lvl1pPr>
              <a:defRPr/>
            </a:lvl1pPr>
          </a:lstStyle>
          <a:p>
            <a:pPr>
              <a:defRPr/>
            </a:pPr>
            <a:r>
              <a:rPr lang="fi-FI"/>
              <a:t>22.10.2022</a:t>
            </a:r>
            <a:endParaRPr lang="fi-FI" dirty="0"/>
          </a:p>
        </p:txBody>
      </p:sp>
      <p:sp>
        <p:nvSpPr>
          <p:cNvPr id="5" name="Alatunnisteen paikkamerkki 4"/>
          <p:cNvSpPr>
            <a:spLocks noGrp="1"/>
          </p:cNvSpPr>
          <p:nvPr>
            <p:ph type="ftr" sz="quarter" idx="11"/>
          </p:nvPr>
        </p:nvSpPr>
        <p:spPr/>
        <p:txBody>
          <a:bodyPr/>
          <a:lstStyle>
            <a:lvl1pPr>
              <a:defRPr/>
            </a:lvl1pPr>
          </a:lstStyle>
          <a:p>
            <a:pPr>
              <a:defRPr/>
            </a:pPr>
            <a:r>
              <a:rPr lang="fi-FI"/>
              <a:t>CITY OF HELSINKI FINLAND</a:t>
            </a:r>
            <a:endParaRPr lang="fi-FI" dirty="0"/>
          </a:p>
        </p:txBody>
      </p:sp>
      <p:sp>
        <p:nvSpPr>
          <p:cNvPr id="6" name="Dian numeron paikkamerkki 5"/>
          <p:cNvSpPr>
            <a:spLocks noGrp="1"/>
          </p:cNvSpPr>
          <p:nvPr>
            <p:ph type="sldNum" sz="quarter" idx="12"/>
          </p:nvPr>
        </p:nvSpPr>
        <p:spPr/>
        <p:txBody>
          <a:bodyPr/>
          <a:lstStyle>
            <a:lvl1pPr>
              <a:defRPr/>
            </a:lvl1pPr>
          </a:lstStyle>
          <a:p>
            <a:pPr>
              <a:defRPr/>
            </a:pPr>
            <a:fld id="{E9FA6C34-3FD9-4529-8911-2F5FC3E4E46A}" type="slidenum">
              <a:rPr lang="fi-FI"/>
              <a:pPr>
                <a:defRPr/>
              </a:pPr>
              <a:t>‹#›</a:t>
            </a:fld>
            <a:endParaRPr lang="fi-FI" dirty="0"/>
          </a:p>
        </p:txBody>
      </p:sp>
    </p:spTree>
    <p:extLst>
      <p:ext uri="{BB962C8B-B14F-4D97-AF65-F5344CB8AC3E}">
        <p14:creationId xmlns:p14="http://schemas.microsoft.com/office/powerpoint/2010/main" val="149244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11018838" y="0"/>
            <a:ext cx="1189037" cy="68580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22.10.2022</a:t>
            </a:r>
          </a:p>
        </p:txBody>
      </p:sp>
      <p:sp>
        <p:nvSpPr>
          <p:cNvPr id="6" name="Alatunnisteen paikkamerkki 4"/>
          <p:cNvSpPr>
            <a:spLocks noGrp="1"/>
          </p:cNvSpPr>
          <p:nvPr>
            <p:ph type="ftr" sz="quarter" idx="11"/>
          </p:nvPr>
        </p:nvSpPr>
        <p:spPr/>
        <p:txBody>
          <a:bodyPr/>
          <a:lstStyle>
            <a:lvl1pPr>
              <a:defRPr/>
            </a:lvl1pPr>
          </a:lstStyle>
          <a:p>
            <a:pPr>
              <a:defRPr/>
            </a:pPr>
            <a:r>
              <a:rPr lang="fi-FI"/>
              <a:t>CITY OF HELSINKI FINLAND</a:t>
            </a:r>
          </a:p>
        </p:txBody>
      </p:sp>
      <p:sp>
        <p:nvSpPr>
          <p:cNvPr id="7" name="Dian numeron paikkamerkki 5"/>
          <p:cNvSpPr>
            <a:spLocks noGrp="1"/>
          </p:cNvSpPr>
          <p:nvPr>
            <p:ph type="sldNum" sz="quarter" idx="12"/>
          </p:nvPr>
        </p:nvSpPr>
        <p:spPr/>
        <p:txBody>
          <a:bodyPr/>
          <a:lstStyle>
            <a:lvl1pPr>
              <a:defRPr/>
            </a:lvl1pPr>
          </a:lstStyle>
          <a:p>
            <a:pPr>
              <a:defRPr/>
            </a:pPr>
            <a:fld id="{160048FA-511A-4C36-B811-E54B12CFE316}" type="slidenum">
              <a:rPr lang="fi-FI"/>
              <a:pPr>
                <a:defRPr/>
              </a:pPr>
              <a:t>‹#›</a:t>
            </a:fld>
            <a:endParaRPr lang="fi-FI"/>
          </a:p>
        </p:txBody>
      </p:sp>
    </p:spTree>
    <p:extLst>
      <p:ext uri="{BB962C8B-B14F-4D97-AF65-F5344CB8AC3E}">
        <p14:creationId xmlns:p14="http://schemas.microsoft.com/office/powerpoint/2010/main" val="213869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p:cNvSpPr>
            <a:spLocks noChangeAspect="1"/>
          </p:cNvSpPr>
          <p:nvPr/>
        </p:nvSpPr>
        <p:spPr bwMode="auto">
          <a:xfrm>
            <a:off x="11077575" y="0"/>
            <a:ext cx="1112838" cy="6858000"/>
          </a:xfrm>
          <a:custGeom>
            <a:avLst/>
            <a:gdLst>
              <a:gd name="T0" fmla="*/ 30426 w 2304"/>
              <a:gd name="T1" fmla="*/ 0 h 14300"/>
              <a:gd name="T2" fmla="*/ 18352 w 2304"/>
              <a:gd name="T3" fmla="*/ 11990 h 14300"/>
              <a:gd name="T4" fmla="*/ 286395 w 2304"/>
              <a:gd name="T5" fmla="*/ 276718 h 14300"/>
              <a:gd name="T6" fmla="*/ 18352 w 2304"/>
              <a:gd name="T7" fmla="*/ 540967 h 14300"/>
              <a:gd name="T8" fmla="*/ 268042 w 2304"/>
              <a:gd name="T9" fmla="*/ 787951 h 14300"/>
              <a:gd name="T10" fmla="*/ 0 w 2304"/>
              <a:gd name="T11" fmla="*/ 1052199 h 14300"/>
              <a:gd name="T12" fmla="*/ 268042 w 2304"/>
              <a:gd name="T13" fmla="*/ 1316928 h 14300"/>
              <a:gd name="T14" fmla="*/ 0 w 2304"/>
              <a:gd name="T15" fmla="*/ 1581656 h 14300"/>
              <a:gd name="T16" fmla="*/ 268042 w 2304"/>
              <a:gd name="T17" fmla="*/ 1846385 h 14300"/>
              <a:gd name="T18" fmla="*/ 0 w 2304"/>
              <a:gd name="T19" fmla="*/ 2111113 h 14300"/>
              <a:gd name="T20" fmla="*/ 268042 w 2304"/>
              <a:gd name="T21" fmla="*/ 2375841 h 14300"/>
              <a:gd name="T22" fmla="*/ 0 w 2304"/>
              <a:gd name="T23" fmla="*/ 2640570 h 14300"/>
              <a:gd name="T24" fmla="*/ 268042 w 2304"/>
              <a:gd name="T25" fmla="*/ 2905298 h 14300"/>
              <a:gd name="T26" fmla="*/ 0 w 2304"/>
              <a:gd name="T27" fmla="*/ 3170027 h 14300"/>
              <a:gd name="T28" fmla="*/ 281082 w 2304"/>
              <a:gd name="T29" fmla="*/ 3447704 h 14300"/>
              <a:gd name="T30" fmla="*/ 18352 w 2304"/>
              <a:gd name="T31" fmla="*/ 3706677 h 14300"/>
              <a:gd name="T32" fmla="*/ 286395 w 2304"/>
              <a:gd name="T33" fmla="*/ 3971405 h 14300"/>
              <a:gd name="T34" fmla="*/ 18352 w 2304"/>
              <a:gd name="T35" fmla="*/ 4236134 h 14300"/>
              <a:gd name="T36" fmla="*/ 286395 w 2304"/>
              <a:gd name="T37" fmla="*/ 4500862 h 14300"/>
              <a:gd name="T38" fmla="*/ 18352 w 2304"/>
              <a:gd name="T39" fmla="*/ 4765591 h 14300"/>
              <a:gd name="T40" fmla="*/ 286395 w 2304"/>
              <a:gd name="T41" fmla="*/ 5030319 h 14300"/>
              <a:gd name="T42" fmla="*/ 18352 w 2304"/>
              <a:gd name="T43" fmla="*/ 5295047 h 14300"/>
              <a:gd name="T44" fmla="*/ 268042 w 2304"/>
              <a:gd name="T45" fmla="*/ 5541552 h 14300"/>
              <a:gd name="T46" fmla="*/ 0 w 2304"/>
              <a:gd name="T47" fmla="*/ 5806280 h 14300"/>
              <a:gd name="T48" fmla="*/ 268042 w 2304"/>
              <a:gd name="T49" fmla="*/ 6071009 h 14300"/>
              <a:gd name="T50" fmla="*/ 0 w 2304"/>
              <a:gd name="T51" fmla="*/ 6335737 h 14300"/>
              <a:gd name="T52" fmla="*/ 268042 w 2304"/>
              <a:gd name="T53" fmla="*/ 6600465 h 14300"/>
              <a:gd name="T54" fmla="*/ 7244 w 2304"/>
              <a:gd name="T55" fmla="*/ 6858000 h 14300"/>
              <a:gd name="T56" fmla="*/ 1112737 w 2304"/>
              <a:gd name="T57" fmla="*/ 6858000 h 14300"/>
              <a:gd name="T58" fmla="*/ 1112737 w 2304"/>
              <a:gd name="T59" fmla="*/ 0 h 14300"/>
              <a:gd name="T60" fmla="*/ 30426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22.10.2022</a:t>
            </a:r>
          </a:p>
        </p:txBody>
      </p:sp>
      <p:sp>
        <p:nvSpPr>
          <p:cNvPr id="6" name="Alatunnisteen paikkamerkki 4"/>
          <p:cNvSpPr>
            <a:spLocks noGrp="1"/>
          </p:cNvSpPr>
          <p:nvPr>
            <p:ph type="ftr" sz="quarter" idx="11"/>
          </p:nvPr>
        </p:nvSpPr>
        <p:spPr/>
        <p:txBody>
          <a:bodyPr/>
          <a:lstStyle>
            <a:lvl1pPr>
              <a:defRPr/>
            </a:lvl1pPr>
          </a:lstStyle>
          <a:p>
            <a:pPr>
              <a:defRPr/>
            </a:pPr>
            <a:r>
              <a:rPr lang="fi-FI"/>
              <a:t>CITY OF HELSINKI FINLAND</a:t>
            </a:r>
          </a:p>
        </p:txBody>
      </p:sp>
      <p:sp>
        <p:nvSpPr>
          <p:cNvPr id="7" name="Dian numeron paikkamerkki 5"/>
          <p:cNvSpPr>
            <a:spLocks noGrp="1"/>
          </p:cNvSpPr>
          <p:nvPr>
            <p:ph type="sldNum" sz="quarter" idx="12"/>
          </p:nvPr>
        </p:nvSpPr>
        <p:spPr/>
        <p:txBody>
          <a:bodyPr/>
          <a:lstStyle>
            <a:lvl1pPr>
              <a:defRPr/>
            </a:lvl1pPr>
          </a:lstStyle>
          <a:p>
            <a:pPr>
              <a:defRPr/>
            </a:pPr>
            <a:fld id="{124B9D02-8576-4344-8350-C81571ADEE0B}" type="slidenum">
              <a:rPr lang="fi-FI"/>
              <a:pPr>
                <a:defRPr/>
              </a:pPr>
              <a:t>‹#›</a:t>
            </a:fld>
            <a:endParaRPr lang="fi-FI"/>
          </a:p>
        </p:txBody>
      </p:sp>
    </p:spTree>
    <p:extLst>
      <p:ext uri="{BB962C8B-B14F-4D97-AF65-F5344CB8AC3E}">
        <p14:creationId xmlns:p14="http://schemas.microsoft.com/office/powerpoint/2010/main" val="10930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10964863" y="0"/>
            <a:ext cx="1228725" cy="68580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22.10.2022</a:t>
            </a:r>
          </a:p>
        </p:txBody>
      </p:sp>
      <p:sp>
        <p:nvSpPr>
          <p:cNvPr id="6" name="Alatunnisteen paikkamerkki 4"/>
          <p:cNvSpPr>
            <a:spLocks noGrp="1"/>
          </p:cNvSpPr>
          <p:nvPr>
            <p:ph type="ftr" sz="quarter" idx="11"/>
          </p:nvPr>
        </p:nvSpPr>
        <p:spPr/>
        <p:txBody>
          <a:bodyPr/>
          <a:lstStyle>
            <a:lvl1pPr>
              <a:defRPr/>
            </a:lvl1pPr>
          </a:lstStyle>
          <a:p>
            <a:pPr>
              <a:defRPr/>
            </a:pPr>
            <a:r>
              <a:rPr lang="fi-FI"/>
              <a:t>CITY OF HELSINKI FINLAND</a:t>
            </a:r>
          </a:p>
        </p:txBody>
      </p:sp>
      <p:sp>
        <p:nvSpPr>
          <p:cNvPr id="7" name="Dian numeron paikkamerkki 5"/>
          <p:cNvSpPr>
            <a:spLocks noGrp="1"/>
          </p:cNvSpPr>
          <p:nvPr>
            <p:ph type="sldNum" sz="quarter" idx="12"/>
          </p:nvPr>
        </p:nvSpPr>
        <p:spPr/>
        <p:txBody>
          <a:bodyPr/>
          <a:lstStyle>
            <a:lvl1pPr>
              <a:defRPr/>
            </a:lvl1pPr>
          </a:lstStyle>
          <a:p>
            <a:pPr>
              <a:defRPr/>
            </a:pPr>
            <a:fld id="{60E4CDFC-47A9-4A0B-82FD-75E246C7F881}" type="slidenum">
              <a:rPr lang="fi-FI"/>
              <a:pPr>
                <a:defRPr/>
              </a:pPr>
              <a:t>‹#›</a:t>
            </a:fld>
            <a:endParaRPr lang="fi-FI"/>
          </a:p>
        </p:txBody>
      </p:sp>
    </p:spTree>
    <p:extLst>
      <p:ext uri="{BB962C8B-B14F-4D97-AF65-F5344CB8AC3E}">
        <p14:creationId xmlns:p14="http://schemas.microsoft.com/office/powerpoint/2010/main" val="46391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10887075" y="0"/>
            <a:ext cx="1304925" cy="68580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22.10.2022</a:t>
            </a:r>
          </a:p>
        </p:txBody>
      </p:sp>
      <p:sp>
        <p:nvSpPr>
          <p:cNvPr id="6" name="Alatunnisteen paikkamerkki 4"/>
          <p:cNvSpPr>
            <a:spLocks noGrp="1"/>
          </p:cNvSpPr>
          <p:nvPr>
            <p:ph type="ftr" sz="quarter" idx="11"/>
          </p:nvPr>
        </p:nvSpPr>
        <p:spPr/>
        <p:txBody>
          <a:bodyPr/>
          <a:lstStyle>
            <a:lvl1pPr>
              <a:defRPr/>
            </a:lvl1pPr>
          </a:lstStyle>
          <a:p>
            <a:pPr>
              <a:defRPr/>
            </a:pPr>
            <a:r>
              <a:rPr lang="fi-FI"/>
              <a:t>CITY OF HELSINKI FINLAND</a:t>
            </a:r>
          </a:p>
        </p:txBody>
      </p:sp>
      <p:sp>
        <p:nvSpPr>
          <p:cNvPr id="7" name="Dian numeron paikkamerkki 5"/>
          <p:cNvSpPr>
            <a:spLocks noGrp="1"/>
          </p:cNvSpPr>
          <p:nvPr>
            <p:ph type="sldNum" sz="quarter" idx="12"/>
          </p:nvPr>
        </p:nvSpPr>
        <p:spPr/>
        <p:txBody>
          <a:bodyPr/>
          <a:lstStyle>
            <a:lvl1pPr>
              <a:defRPr/>
            </a:lvl1pPr>
          </a:lstStyle>
          <a:p>
            <a:pPr>
              <a:defRPr/>
            </a:pPr>
            <a:fld id="{D1D15D6E-538A-4224-88BF-255A5B0B634F}" type="slidenum">
              <a:rPr lang="fi-FI"/>
              <a:pPr>
                <a:defRPr/>
              </a:pPr>
              <a:t>‹#›</a:t>
            </a:fld>
            <a:endParaRPr lang="fi-FI"/>
          </a:p>
        </p:txBody>
      </p:sp>
    </p:spTree>
    <p:extLst>
      <p:ext uri="{BB962C8B-B14F-4D97-AF65-F5344CB8AC3E}">
        <p14:creationId xmlns:p14="http://schemas.microsoft.com/office/powerpoint/2010/main" val="77405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10902950" y="0"/>
            <a:ext cx="1290638" cy="68580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22.10.2022</a:t>
            </a:r>
          </a:p>
        </p:txBody>
      </p:sp>
      <p:sp>
        <p:nvSpPr>
          <p:cNvPr id="6" name="Alatunnisteen paikkamerkki 4"/>
          <p:cNvSpPr>
            <a:spLocks noGrp="1"/>
          </p:cNvSpPr>
          <p:nvPr>
            <p:ph type="ftr" sz="quarter" idx="11"/>
          </p:nvPr>
        </p:nvSpPr>
        <p:spPr/>
        <p:txBody>
          <a:bodyPr/>
          <a:lstStyle>
            <a:lvl1pPr>
              <a:defRPr/>
            </a:lvl1pPr>
          </a:lstStyle>
          <a:p>
            <a:pPr>
              <a:defRPr/>
            </a:pPr>
            <a:r>
              <a:rPr lang="fi-FI"/>
              <a:t>CITY OF HELSINKI FINLAND</a:t>
            </a:r>
          </a:p>
        </p:txBody>
      </p:sp>
      <p:sp>
        <p:nvSpPr>
          <p:cNvPr id="7" name="Dian numeron paikkamerkki 5"/>
          <p:cNvSpPr>
            <a:spLocks noGrp="1"/>
          </p:cNvSpPr>
          <p:nvPr>
            <p:ph type="sldNum" sz="quarter" idx="12"/>
          </p:nvPr>
        </p:nvSpPr>
        <p:spPr/>
        <p:txBody>
          <a:bodyPr/>
          <a:lstStyle>
            <a:lvl1pPr>
              <a:defRPr/>
            </a:lvl1pPr>
          </a:lstStyle>
          <a:p>
            <a:pPr>
              <a:defRPr/>
            </a:pPr>
            <a:fld id="{90CBF278-1B4E-46FA-AE06-1CA085425FCB}" type="slidenum">
              <a:rPr lang="fi-FI"/>
              <a:pPr>
                <a:defRPr/>
              </a:pPr>
              <a:t>‹#›</a:t>
            </a:fld>
            <a:endParaRPr lang="fi-FI"/>
          </a:p>
        </p:txBody>
      </p:sp>
    </p:spTree>
    <p:extLst>
      <p:ext uri="{BB962C8B-B14F-4D97-AF65-F5344CB8AC3E}">
        <p14:creationId xmlns:p14="http://schemas.microsoft.com/office/powerpoint/2010/main" val="323128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22.10.2022</a:t>
            </a:r>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a:t>CITY OF HELSINKI FINLAND</a:t>
            </a:r>
            <a:endParaRPr lang="fi-FI" dirty="0"/>
          </a:p>
        </p:txBody>
      </p:sp>
      <p:sp>
        <p:nvSpPr>
          <p:cNvPr id="7" name="Dian numeron paikkamerkki 5"/>
          <p:cNvSpPr>
            <a:spLocks noGrp="1"/>
          </p:cNvSpPr>
          <p:nvPr>
            <p:ph type="sldNum" sz="quarter" idx="12"/>
          </p:nvPr>
        </p:nvSpPr>
        <p:spPr/>
        <p:txBody>
          <a:bodyPr/>
          <a:lstStyle>
            <a:lvl1pPr>
              <a:defRPr/>
            </a:lvl1pPr>
          </a:lstStyle>
          <a:p>
            <a:pPr>
              <a:defRPr/>
            </a:pPr>
            <a:fld id="{99B5C2B3-9D70-4824-B0B8-25AA5C53434E}" type="slidenum">
              <a:rPr lang="fi-FI"/>
              <a:pPr>
                <a:defRPr/>
              </a:pPr>
              <a:t>‹#›</a:t>
            </a:fld>
            <a:endParaRPr lang="fi-FI" dirty="0"/>
          </a:p>
        </p:txBody>
      </p:sp>
    </p:spTree>
    <p:extLst>
      <p:ext uri="{BB962C8B-B14F-4D97-AF65-F5344CB8AC3E}">
        <p14:creationId xmlns:p14="http://schemas.microsoft.com/office/powerpoint/2010/main" val="206089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F">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3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7" name="Päivämäärän paikkamerkki 3"/>
          <p:cNvSpPr>
            <a:spLocks noGrp="1"/>
          </p:cNvSpPr>
          <p:nvPr>
            <p:ph type="dt" sz="half" idx="15"/>
          </p:nvPr>
        </p:nvSpPr>
        <p:spPr/>
        <p:txBody>
          <a:bodyPr/>
          <a:lstStyle>
            <a:lvl1pPr>
              <a:defRPr/>
            </a:lvl1pPr>
          </a:lstStyle>
          <a:p>
            <a:pPr>
              <a:defRPr/>
            </a:pPr>
            <a:r>
              <a:rPr lang="fi-FI"/>
              <a:t>22.10.2022</a:t>
            </a:r>
            <a:endParaRPr lang="fi-FI" dirty="0"/>
          </a:p>
        </p:txBody>
      </p:sp>
      <p:sp>
        <p:nvSpPr>
          <p:cNvPr id="8" name="Alatunnisteen paikkamerkki 4"/>
          <p:cNvSpPr>
            <a:spLocks noGrp="1"/>
          </p:cNvSpPr>
          <p:nvPr>
            <p:ph type="ftr" sz="quarter" idx="16"/>
          </p:nvPr>
        </p:nvSpPr>
        <p:spPr/>
        <p:txBody>
          <a:bodyPr/>
          <a:lstStyle>
            <a:lvl1pPr>
              <a:defRPr/>
            </a:lvl1pPr>
          </a:lstStyle>
          <a:p>
            <a:pPr>
              <a:defRPr/>
            </a:pPr>
            <a:r>
              <a:rPr lang="fi-FI"/>
              <a:t>CITY OF HELSINKI FINLAND</a:t>
            </a:r>
            <a:endParaRPr lang="fi-FI" dirty="0"/>
          </a:p>
        </p:txBody>
      </p:sp>
      <p:sp>
        <p:nvSpPr>
          <p:cNvPr id="9" name="Dian numeron paikkamerkki 5"/>
          <p:cNvSpPr>
            <a:spLocks noGrp="1"/>
          </p:cNvSpPr>
          <p:nvPr>
            <p:ph type="sldNum" sz="quarter" idx="17"/>
          </p:nvPr>
        </p:nvSpPr>
        <p:spPr/>
        <p:txBody>
          <a:bodyPr/>
          <a:lstStyle>
            <a:lvl1pPr>
              <a:defRPr/>
            </a:lvl1pPr>
          </a:lstStyle>
          <a:p>
            <a:pPr>
              <a:defRPr/>
            </a:pPr>
            <a:fld id="{78601E76-2FCF-454D-BE28-4D2B4045AB3A}" type="slidenum">
              <a:rPr lang="fi-FI"/>
              <a:pPr>
                <a:defRPr/>
              </a:pPr>
              <a:t>‹#›</a:t>
            </a:fld>
            <a:endParaRPr lang="fi-FI" dirty="0"/>
          </a:p>
        </p:txBody>
      </p:sp>
    </p:spTree>
    <p:extLst>
      <p:ext uri="{BB962C8B-B14F-4D97-AF65-F5344CB8AC3E}">
        <p14:creationId xmlns:p14="http://schemas.microsoft.com/office/powerpoint/2010/main" val="6683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r>
              <a:rPr lang="fi-FI"/>
              <a:t>22.10.2022</a:t>
            </a:r>
            <a:endParaRPr lang="fi-FI" dirty="0"/>
          </a:p>
        </p:txBody>
      </p:sp>
      <p:sp>
        <p:nvSpPr>
          <p:cNvPr id="6" name="Alatunnisteen paikkamerkki 4"/>
          <p:cNvSpPr>
            <a:spLocks noGrp="1"/>
          </p:cNvSpPr>
          <p:nvPr>
            <p:ph type="ftr" sz="quarter" idx="15"/>
          </p:nvPr>
        </p:nvSpPr>
        <p:spPr/>
        <p:txBody>
          <a:bodyPr/>
          <a:lstStyle>
            <a:lvl1pPr>
              <a:defRPr/>
            </a:lvl1pPr>
          </a:lstStyle>
          <a:p>
            <a:pPr>
              <a:defRPr/>
            </a:pPr>
            <a:r>
              <a:rPr lang="fi-FI"/>
              <a:t>CITY OF HELSINKI FINLAND</a:t>
            </a:r>
            <a:endParaRPr lang="fi-FI" dirty="0"/>
          </a:p>
        </p:txBody>
      </p:sp>
      <p:sp>
        <p:nvSpPr>
          <p:cNvPr id="7" name="Dian numeron paikkamerkki 5"/>
          <p:cNvSpPr>
            <a:spLocks noGrp="1"/>
          </p:cNvSpPr>
          <p:nvPr>
            <p:ph type="sldNum" sz="quarter" idx="16"/>
          </p:nvPr>
        </p:nvSpPr>
        <p:spPr/>
        <p:txBody>
          <a:bodyPr/>
          <a:lstStyle>
            <a:lvl1pPr>
              <a:defRPr/>
            </a:lvl1pPr>
          </a:lstStyle>
          <a:p>
            <a:pPr>
              <a:defRPr/>
            </a:pPr>
            <a:fld id="{8CED90AC-C09B-4A55-B7BE-B54FEE96ABD8}" type="slidenum">
              <a:rPr lang="fi-FI"/>
              <a:pPr>
                <a:defRPr/>
              </a:pPr>
              <a:t>‹#›</a:t>
            </a:fld>
            <a:endParaRPr lang="fi-FI" dirty="0"/>
          </a:p>
        </p:txBody>
      </p:sp>
    </p:spTree>
    <p:extLst>
      <p:ext uri="{BB962C8B-B14F-4D97-AF65-F5344CB8AC3E}">
        <p14:creationId xmlns:p14="http://schemas.microsoft.com/office/powerpoint/2010/main" val="23651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4" name="Päivämäärän paikkamerkki 3"/>
          <p:cNvSpPr>
            <a:spLocks noGrp="1"/>
          </p:cNvSpPr>
          <p:nvPr>
            <p:ph type="dt" sz="half" idx="14"/>
          </p:nvPr>
        </p:nvSpPr>
        <p:spPr/>
        <p:txBody>
          <a:bodyPr/>
          <a:lstStyle>
            <a:lvl1pPr>
              <a:defRPr/>
            </a:lvl1pPr>
          </a:lstStyle>
          <a:p>
            <a:pPr>
              <a:defRPr/>
            </a:pPr>
            <a:r>
              <a:rPr lang="fi-FI"/>
              <a:t>22.10.2022</a:t>
            </a:r>
            <a:endParaRPr lang="fi-FI" dirty="0"/>
          </a:p>
        </p:txBody>
      </p:sp>
      <p:sp>
        <p:nvSpPr>
          <p:cNvPr id="5" name="Alatunnisteen paikkamerkki 4"/>
          <p:cNvSpPr>
            <a:spLocks noGrp="1"/>
          </p:cNvSpPr>
          <p:nvPr>
            <p:ph type="ftr" sz="quarter" idx="15"/>
          </p:nvPr>
        </p:nvSpPr>
        <p:spPr/>
        <p:txBody>
          <a:bodyPr/>
          <a:lstStyle>
            <a:lvl1pPr>
              <a:defRPr/>
            </a:lvl1pPr>
          </a:lstStyle>
          <a:p>
            <a:pPr>
              <a:defRPr/>
            </a:pPr>
            <a:r>
              <a:rPr lang="fi-FI"/>
              <a:t>CITY OF HELSINKI FINLAND</a:t>
            </a:r>
            <a:endParaRPr lang="fi-FI" dirty="0"/>
          </a:p>
        </p:txBody>
      </p:sp>
      <p:sp>
        <p:nvSpPr>
          <p:cNvPr id="6" name="Dian numeron paikkamerkki 5"/>
          <p:cNvSpPr>
            <a:spLocks noGrp="1"/>
          </p:cNvSpPr>
          <p:nvPr>
            <p:ph type="sldNum" sz="quarter" idx="16"/>
          </p:nvPr>
        </p:nvSpPr>
        <p:spPr/>
        <p:txBody>
          <a:bodyPr/>
          <a:lstStyle>
            <a:lvl1pPr>
              <a:defRPr/>
            </a:lvl1pPr>
          </a:lstStyle>
          <a:p>
            <a:pPr>
              <a:defRPr/>
            </a:pPr>
            <a:fld id="{ABB8F6A3-527E-4C43-A5BB-A92B453DC28A}" type="slidenum">
              <a:rPr lang="fi-FI"/>
              <a:pPr>
                <a:defRPr/>
              </a:pPr>
              <a:t>‹#›</a:t>
            </a:fld>
            <a:endParaRPr lang="fi-FI" dirty="0"/>
          </a:p>
        </p:txBody>
      </p:sp>
    </p:spTree>
    <p:extLst>
      <p:ext uri="{BB962C8B-B14F-4D97-AF65-F5344CB8AC3E}">
        <p14:creationId xmlns:p14="http://schemas.microsoft.com/office/powerpoint/2010/main" val="217583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6" name="Päivämäärän paikkamerkki 3"/>
          <p:cNvSpPr>
            <a:spLocks noGrp="1"/>
          </p:cNvSpPr>
          <p:nvPr>
            <p:ph type="dt" sz="half" idx="16"/>
          </p:nvPr>
        </p:nvSpPr>
        <p:spPr/>
        <p:txBody>
          <a:bodyPr/>
          <a:lstStyle>
            <a:lvl1pPr>
              <a:defRPr/>
            </a:lvl1pPr>
          </a:lstStyle>
          <a:p>
            <a:pPr>
              <a:defRPr/>
            </a:pPr>
            <a:r>
              <a:rPr lang="fi-FI"/>
              <a:t>22.10.2022</a:t>
            </a:r>
            <a:endParaRPr lang="fi-FI" dirty="0"/>
          </a:p>
        </p:txBody>
      </p:sp>
      <p:sp>
        <p:nvSpPr>
          <p:cNvPr id="7" name="Alatunnisteen paikkamerkki 4"/>
          <p:cNvSpPr>
            <a:spLocks noGrp="1"/>
          </p:cNvSpPr>
          <p:nvPr>
            <p:ph type="ftr" sz="quarter" idx="17"/>
          </p:nvPr>
        </p:nvSpPr>
        <p:spPr/>
        <p:txBody>
          <a:bodyPr/>
          <a:lstStyle>
            <a:lvl1pPr>
              <a:defRPr/>
            </a:lvl1pPr>
          </a:lstStyle>
          <a:p>
            <a:pPr>
              <a:defRPr/>
            </a:pPr>
            <a:r>
              <a:rPr lang="fi-FI"/>
              <a:t>CITY OF HELSINKI FINLAND</a:t>
            </a:r>
            <a:endParaRPr lang="fi-FI" dirty="0"/>
          </a:p>
        </p:txBody>
      </p:sp>
      <p:sp>
        <p:nvSpPr>
          <p:cNvPr id="9" name="Dian numeron paikkamerkki 5"/>
          <p:cNvSpPr>
            <a:spLocks noGrp="1"/>
          </p:cNvSpPr>
          <p:nvPr>
            <p:ph type="sldNum" sz="quarter" idx="18"/>
          </p:nvPr>
        </p:nvSpPr>
        <p:spPr/>
        <p:txBody>
          <a:bodyPr/>
          <a:lstStyle>
            <a:lvl1pPr>
              <a:defRPr/>
            </a:lvl1pPr>
          </a:lstStyle>
          <a:p>
            <a:pPr>
              <a:defRPr/>
            </a:pPr>
            <a:fld id="{CB0F114C-AC1F-4604-A31C-43308814B2A5}" type="slidenum">
              <a:rPr lang="fi-FI"/>
              <a:pPr>
                <a:defRPr/>
              </a:pPr>
              <a:t>‹#›</a:t>
            </a:fld>
            <a:endParaRPr lang="fi-FI" dirty="0"/>
          </a:p>
        </p:txBody>
      </p:sp>
    </p:spTree>
    <p:extLst>
      <p:ext uri="{BB962C8B-B14F-4D97-AF65-F5344CB8AC3E}">
        <p14:creationId xmlns:p14="http://schemas.microsoft.com/office/powerpoint/2010/main" val="17308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6" name="Päivämäärän paikkamerkki 3"/>
          <p:cNvSpPr>
            <a:spLocks noGrp="1"/>
          </p:cNvSpPr>
          <p:nvPr>
            <p:ph type="dt" sz="half" idx="16"/>
          </p:nvPr>
        </p:nvSpPr>
        <p:spPr/>
        <p:txBody>
          <a:bodyPr/>
          <a:lstStyle>
            <a:lvl1pPr>
              <a:defRPr/>
            </a:lvl1pPr>
          </a:lstStyle>
          <a:p>
            <a:pPr>
              <a:defRPr/>
            </a:pPr>
            <a:r>
              <a:rPr lang="fi-FI"/>
              <a:t>22.10.2022</a:t>
            </a:r>
            <a:endParaRPr lang="fi-FI" dirty="0"/>
          </a:p>
        </p:txBody>
      </p:sp>
      <p:sp>
        <p:nvSpPr>
          <p:cNvPr id="7" name="Alatunnisteen paikkamerkki 4"/>
          <p:cNvSpPr>
            <a:spLocks noGrp="1"/>
          </p:cNvSpPr>
          <p:nvPr>
            <p:ph type="ftr" sz="quarter" idx="17"/>
          </p:nvPr>
        </p:nvSpPr>
        <p:spPr/>
        <p:txBody>
          <a:bodyPr/>
          <a:lstStyle>
            <a:lvl1pPr>
              <a:defRPr/>
            </a:lvl1pPr>
          </a:lstStyle>
          <a:p>
            <a:pPr>
              <a:defRPr/>
            </a:pPr>
            <a:r>
              <a:rPr lang="fi-FI"/>
              <a:t>CITY OF HELSINKI FINLAND</a:t>
            </a:r>
            <a:endParaRPr lang="fi-FI" dirty="0"/>
          </a:p>
        </p:txBody>
      </p:sp>
      <p:sp>
        <p:nvSpPr>
          <p:cNvPr id="10" name="Dian numeron paikkamerkki 5"/>
          <p:cNvSpPr>
            <a:spLocks noGrp="1"/>
          </p:cNvSpPr>
          <p:nvPr>
            <p:ph type="sldNum" sz="quarter" idx="18"/>
          </p:nvPr>
        </p:nvSpPr>
        <p:spPr/>
        <p:txBody>
          <a:bodyPr/>
          <a:lstStyle>
            <a:lvl1pPr>
              <a:defRPr/>
            </a:lvl1pPr>
          </a:lstStyle>
          <a:p>
            <a:pPr>
              <a:defRPr/>
            </a:pPr>
            <a:fld id="{F9B98EF7-D4EE-4E61-B9A8-2AC3E448E509}" type="slidenum">
              <a:rPr lang="fi-FI"/>
              <a:pPr>
                <a:defRPr/>
              </a:pPr>
              <a:t>‹#›</a:t>
            </a:fld>
            <a:endParaRPr lang="fi-FI" dirty="0"/>
          </a:p>
        </p:txBody>
      </p:sp>
    </p:spTree>
    <p:extLst>
      <p:ext uri="{BB962C8B-B14F-4D97-AF65-F5344CB8AC3E}">
        <p14:creationId xmlns:p14="http://schemas.microsoft.com/office/powerpoint/2010/main" val="83278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10" name="Päivämäärän paikkamerkki 3"/>
          <p:cNvSpPr>
            <a:spLocks noGrp="1"/>
          </p:cNvSpPr>
          <p:nvPr>
            <p:ph type="dt" sz="half" idx="19"/>
          </p:nvPr>
        </p:nvSpPr>
        <p:spPr/>
        <p:txBody>
          <a:bodyPr/>
          <a:lstStyle>
            <a:lvl1pPr>
              <a:defRPr/>
            </a:lvl1pPr>
          </a:lstStyle>
          <a:p>
            <a:pPr>
              <a:defRPr/>
            </a:pPr>
            <a:r>
              <a:rPr lang="fi-FI"/>
              <a:t>22.10.2022</a:t>
            </a:r>
            <a:endParaRPr lang="fi-FI" dirty="0"/>
          </a:p>
        </p:txBody>
      </p:sp>
      <p:sp>
        <p:nvSpPr>
          <p:cNvPr id="15" name="Alatunnisteen paikkamerkki 4"/>
          <p:cNvSpPr>
            <a:spLocks noGrp="1"/>
          </p:cNvSpPr>
          <p:nvPr>
            <p:ph type="ftr" sz="quarter" idx="20"/>
          </p:nvPr>
        </p:nvSpPr>
        <p:spPr/>
        <p:txBody>
          <a:bodyPr/>
          <a:lstStyle>
            <a:lvl1pPr>
              <a:defRPr/>
            </a:lvl1pPr>
          </a:lstStyle>
          <a:p>
            <a:pPr>
              <a:defRPr/>
            </a:pPr>
            <a:r>
              <a:rPr lang="fi-FI"/>
              <a:t>CITY OF HELSINKI FINLAND</a:t>
            </a:r>
            <a:endParaRPr lang="fi-FI" dirty="0"/>
          </a:p>
        </p:txBody>
      </p:sp>
      <p:sp>
        <p:nvSpPr>
          <p:cNvPr id="16" name="Dian numeron paikkamerkki 5"/>
          <p:cNvSpPr>
            <a:spLocks noGrp="1"/>
          </p:cNvSpPr>
          <p:nvPr>
            <p:ph type="sldNum" sz="quarter" idx="21"/>
          </p:nvPr>
        </p:nvSpPr>
        <p:spPr/>
        <p:txBody>
          <a:bodyPr/>
          <a:lstStyle>
            <a:lvl1pPr>
              <a:defRPr/>
            </a:lvl1pPr>
          </a:lstStyle>
          <a:p>
            <a:pPr>
              <a:defRPr/>
            </a:pPr>
            <a:fld id="{91CE26AC-7362-4142-B453-1065F621F7A4}" type="slidenum">
              <a:rPr lang="fi-FI"/>
              <a:pPr>
                <a:defRPr/>
              </a:pPr>
              <a:t>‹#›</a:t>
            </a:fld>
            <a:endParaRPr lang="fi-FI" dirty="0"/>
          </a:p>
        </p:txBody>
      </p:sp>
    </p:spTree>
    <p:extLst>
      <p:ext uri="{BB962C8B-B14F-4D97-AF65-F5344CB8AC3E}">
        <p14:creationId xmlns:p14="http://schemas.microsoft.com/office/powerpoint/2010/main" val="99559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0" y="5199063"/>
            <a:ext cx="12193588" cy="1646237"/>
          </a:xfrm>
          <a:custGeom>
            <a:avLst/>
            <a:gdLst>
              <a:gd name="T0" fmla="*/ 12193200 w 25400"/>
              <a:gd name="T1" fmla="*/ 87335 h 3411"/>
              <a:gd name="T2" fmla="*/ 11746276 w 25400"/>
              <a:gd name="T3" fmla="*/ 217131 h 3411"/>
              <a:gd name="T4" fmla="*/ 11704992 w 25400"/>
              <a:gd name="T5" fmla="*/ 217131 h 3411"/>
              <a:gd name="T6" fmla="*/ 10892272 w 25400"/>
              <a:gd name="T7" fmla="*/ 0 h 3411"/>
              <a:gd name="T8" fmla="*/ 10079552 w 25400"/>
              <a:gd name="T9" fmla="*/ 217131 h 3411"/>
              <a:gd name="T10" fmla="*/ 9266832 w 25400"/>
              <a:gd name="T11" fmla="*/ 0 h 3411"/>
              <a:gd name="T12" fmla="*/ 8454112 w 25400"/>
              <a:gd name="T13" fmla="*/ 217131 h 3411"/>
              <a:gd name="T14" fmla="*/ 7641872 w 25400"/>
              <a:gd name="T15" fmla="*/ 0 h 3411"/>
              <a:gd name="T16" fmla="*/ 6829152 w 25400"/>
              <a:gd name="T17" fmla="*/ 217131 h 3411"/>
              <a:gd name="T18" fmla="*/ 6016432 w 25400"/>
              <a:gd name="T19" fmla="*/ 0 h 3411"/>
              <a:gd name="T20" fmla="*/ 5203712 w 25400"/>
              <a:gd name="T21" fmla="*/ 217131 h 3411"/>
              <a:gd name="T22" fmla="*/ 4390992 w 25400"/>
              <a:gd name="T23" fmla="*/ 0 h 3411"/>
              <a:gd name="T24" fmla="*/ 3578272 w 25400"/>
              <a:gd name="T25" fmla="*/ 217131 h 3411"/>
              <a:gd name="T26" fmla="*/ 2765552 w 25400"/>
              <a:gd name="T27" fmla="*/ 0 h 3411"/>
              <a:gd name="T28" fmla="*/ 1952832 w 25400"/>
              <a:gd name="T29" fmla="*/ 217131 h 3411"/>
              <a:gd name="T30" fmla="*/ 1140592 w 25400"/>
              <a:gd name="T31" fmla="*/ 0 h 3411"/>
              <a:gd name="T32" fmla="*/ 327872 w 25400"/>
              <a:gd name="T33" fmla="*/ 217131 h 3411"/>
              <a:gd name="T34" fmla="*/ 0 w 25400"/>
              <a:gd name="T35" fmla="*/ 148614 h 3411"/>
              <a:gd name="T36" fmla="*/ 0 w 25400"/>
              <a:gd name="T37" fmla="*/ 1645854 h 3411"/>
              <a:gd name="T38" fmla="*/ 12193200 w 25400"/>
              <a:gd name="T39" fmla="*/ 1645854 h 3411"/>
              <a:gd name="T40" fmla="*/ 12193200 w 25400"/>
              <a:gd name="T41" fmla="*/ 87335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4" name="Ryhmä 8"/>
          <p:cNvGrpSpPr>
            <a:grpSpLocks/>
          </p:cNvGrpSpPr>
          <p:nvPr/>
        </p:nvGrpSpPr>
        <p:grpSpPr bwMode="auto">
          <a:xfrm>
            <a:off x="465138" y="6221413"/>
            <a:ext cx="804862" cy="374650"/>
            <a:chOff x="228601" y="704851"/>
            <a:chExt cx="11734800" cy="5449888"/>
          </a:xfrm>
        </p:grpSpPr>
        <p:sp>
          <p:nvSpPr>
            <p:cNvPr id="5"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6"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7"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8"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9"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10"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11"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12"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13"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14"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15"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gr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16" name="Päivämäärän paikkamerkki 2"/>
          <p:cNvSpPr>
            <a:spLocks noGrp="1"/>
          </p:cNvSpPr>
          <p:nvPr>
            <p:ph type="dt" sz="half" idx="10"/>
          </p:nvPr>
        </p:nvSpPr>
        <p:spPr/>
        <p:txBody>
          <a:bodyPr/>
          <a:lstStyle>
            <a:lvl1pPr>
              <a:defRPr/>
            </a:lvl1pPr>
          </a:lstStyle>
          <a:p>
            <a:pPr>
              <a:defRPr/>
            </a:pPr>
            <a:r>
              <a:rPr lang="fi-FI"/>
              <a:t>22.10.2022</a:t>
            </a:r>
          </a:p>
        </p:txBody>
      </p:sp>
      <p:sp>
        <p:nvSpPr>
          <p:cNvPr id="17" name="Alatunnisteen paikkamerkki 3"/>
          <p:cNvSpPr>
            <a:spLocks noGrp="1"/>
          </p:cNvSpPr>
          <p:nvPr>
            <p:ph type="ftr" sz="quarter" idx="11"/>
          </p:nvPr>
        </p:nvSpPr>
        <p:spPr/>
        <p:txBody>
          <a:bodyPr/>
          <a:lstStyle>
            <a:lvl1pPr>
              <a:defRPr/>
            </a:lvl1pPr>
          </a:lstStyle>
          <a:p>
            <a:pPr>
              <a:defRPr/>
            </a:pPr>
            <a:r>
              <a:rPr lang="fi-FI"/>
              <a:t>CITY OF HELSINKI FINLAND</a:t>
            </a:r>
          </a:p>
        </p:txBody>
      </p:sp>
      <p:sp>
        <p:nvSpPr>
          <p:cNvPr id="18" name="Dian numeron paikkamerkki 4"/>
          <p:cNvSpPr>
            <a:spLocks noGrp="1"/>
          </p:cNvSpPr>
          <p:nvPr>
            <p:ph type="sldNum" sz="quarter" idx="12"/>
          </p:nvPr>
        </p:nvSpPr>
        <p:spPr/>
        <p:txBody>
          <a:bodyPr/>
          <a:lstStyle>
            <a:lvl1pPr>
              <a:defRPr/>
            </a:lvl1pPr>
          </a:lstStyle>
          <a:p>
            <a:pPr>
              <a:defRPr/>
            </a:pPr>
            <a:fld id="{DD5E834E-DBF1-476F-8DB5-19A98DD2E2DB}" type="slidenum">
              <a:rPr lang="fi-FI"/>
              <a:pPr>
                <a:defRPr/>
              </a:pPr>
              <a:t>‹#›</a:t>
            </a:fld>
            <a:endParaRPr lang="fi-FI"/>
          </a:p>
        </p:txBody>
      </p:sp>
    </p:spTree>
    <p:extLst>
      <p:ext uri="{BB962C8B-B14F-4D97-AF65-F5344CB8AC3E}">
        <p14:creationId xmlns:p14="http://schemas.microsoft.com/office/powerpoint/2010/main" val="89606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8715375" y="3384550"/>
            <a:ext cx="3460750" cy="3475038"/>
          </a:xfrm>
          <a:custGeom>
            <a:avLst/>
            <a:gdLst>
              <a:gd name="T0" fmla="*/ 0 w 7208"/>
              <a:gd name="T1" fmla="*/ 3474385 h 7249"/>
              <a:gd name="T2" fmla="*/ 3459636 w 7208"/>
              <a:gd name="T3" fmla="*/ 3474385 h 7249"/>
              <a:gd name="T4" fmla="*/ 3459636 w 7208"/>
              <a:gd name="T5" fmla="*/ 0 h 7249"/>
              <a:gd name="T6" fmla="*/ 3210051 w 7208"/>
              <a:gd name="T7" fmla="*/ 476895 h 7249"/>
              <a:gd name="T8" fmla="*/ 3210051 w 7208"/>
              <a:gd name="T9" fmla="*/ 476895 h 7249"/>
              <a:gd name="T10" fmla="*/ 2482414 w 7208"/>
              <a:gd name="T11" fmla="*/ 898193 h 7249"/>
              <a:gd name="T12" fmla="*/ 2482414 w 7208"/>
              <a:gd name="T13" fmla="*/ 898193 h 7249"/>
              <a:gd name="T14" fmla="*/ 2060519 w 7208"/>
              <a:gd name="T15" fmla="*/ 1624319 h 7249"/>
              <a:gd name="T16" fmla="*/ 2060519 w 7208"/>
              <a:gd name="T17" fmla="*/ 1624319 h 7249"/>
              <a:gd name="T18" fmla="*/ 1333361 w 7208"/>
              <a:gd name="T19" fmla="*/ 2045617 h 7249"/>
              <a:gd name="T20" fmla="*/ 1333361 w 7208"/>
              <a:gd name="T21" fmla="*/ 2045617 h 7249"/>
              <a:gd name="T22" fmla="*/ 911466 w 7208"/>
              <a:gd name="T23" fmla="*/ 2771743 h 7249"/>
              <a:gd name="T24" fmla="*/ 911466 w 7208"/>
              <a:gd name="T25" fmla="*/ 2771743 h 7249"/>
              <a:gd name="T26" fmla="*/ 184309 w 7208"/>
              <a:gd name="T27" fmla="*/ 3193041 h 7249"/>
              <a:gd name="T28" fmla="*/ 184309 w 7208"/>
              <a:gd name="T29" fmla="*/ 3193041 h 7249"/>
              <a:gd name="T30" fmla="*/ 0 w 7208"/>
              <a:gd name="T31" fmla="*/ 347438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4" name="Ryhmä 36"/>
          <p:cNvGrpSpPr/>
          <p:nvPr/>
        </p:nvGrpSpPr>
        <p:grpSpPr bwMode="black">
          <a:xfrm>
            <a:off x="472152" y="6228511"/>
            <a:ext cx="804333" cy="373549"/>
            <a:chOff x="228601" y="704851"/>
            <a:chExt cx="11734800" cy="5449888"/>
          </a:xfrm>
          <a:solidFill>
            <a:schemeClr val="bg1"/>
          </a:solidFill>
        </p:grpSpPr>
        <p:sp>
          <p:nvSpPr>
            <p:cNvPr id="5"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6"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8"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9"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2"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4"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title"/>
          </p:nvPr>
        </p:nvSpPr>
        <p:spPr>
          <a:xfrm>
            <a:off x="10408599" y="5457217"/>
            <a:ext cx="1420237" cy="670884"/>
          </a:xfrm>
        </p:spPr>
        <p:txBody>
          <a:bodyPr anchor="ctr"/>
          <a:lstStyle>
            <a:lvl1pPr algn="ctr">
              <a:defRPr sz="1400" b="0">
                <a:latin typeface="+mn-lt"/>
              </a:defRPr>
            </a:lvl1pPr>
          </a:lstStyle>
          <a:p>
            <a:r>
              <a:rPr lang="fi-FI"/>
              <a:t>Muokkaa perustyyl. napsautt.</a:t>
            </a:r>
            <a:endParaRPr lang="fi-FI" dirty="0"/>
          </a:p>
        </p:txBody>
      </p:sp>
    </p:spTree>
    <p:extLst>
      <p:ext uri="{BB962C8B-B14F-4D97-AF65-F5344CB8AC3E}">
        <p14:creationId xmlns:p14="http://schemas.microsoft.com/office/powerpoint/2010/main" val="158439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397240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r>
              <a:rPr lang="fi-FI"/>
              <a:t>22.10.2022</a:t>
            </a:r>
            <a:endParaRPr lang="fi-FI" dirty="0"/>
          </a:p>
        </p:txBody>
      </p:sp>
      <p:sp>
        <p:nvSpPr>
          <p:cNvPr id="4" name="Alatunnisteen paikkamerkki 4"/>
          <p:cNvSpPr>
            <a:spLocks noGrp="1"/>
          </p:cNvSpPr>
          <p:nvPr>
            <p:ph type="ftr" sz="quarter" idx="11"/>
          </p:nvPr>
        </p:nvSpPr>
        <p:spPr/>
        <p:txBody>
          <a:bodyPr/>
          <a:lstStyle>
            <a:lvl1pPr>
              <a:defRPr/>
            </a:lvl1pPr>
          </a:lstStyle>
          <a:p>
            <a:pPr>
              <a:defRPr/>
            </a:pPr>
            <a:r>
              <a:rPr lang="fi-FI"/>
              <a:t>CITY OF HELSINKI FINLAND</a:t>
            </a:r>
            <a:endParaRPr lang="fi-FI" dirty="0"/>
          </a:p>
        </p:txBody>
      </p:sp>
      <p:sp>
        <p:nvSpPr>
          <p:cNvPr id="5" name="Dian numeron paikkamerkki 5"/>
          <p:cNvSpPr>
            <a:spLocks noGrp="1"/>
          </p:cNvSpPr>
          <p:nvPr>
            <p:ph type="sldNum" sz="quarter" idx="12"/>
          </p:nvPr>
        </p:nvSpPr>
        <p:spPr/>
        <p:txBody>
          <a:bodyPr/>
          <a:lstStyle>
            <a:lvl1pPr>
              <a:defRPr/>
            </a:lvl1pPr>
          </a:lstStyle>
          <a:p>
            <a:pPr>
              <a:defRPr/>
            </a:pPr>
            <a:fld id="{38908DFD-8F9D-4436-A861-64E073314BBF}" type="slidenum">
              <a:rPr lang="fi-FI"/>
              <a:pPr>
                <a:defRPr/>
              </a:pPr>
              <a:t>‹#›</a:t>
            </a:fld>
            <a:endParaRPr lang="fi-FI" dirty="0"/>
          </a:p>
        </p:txBody>
      </p:sp>
    </p:spTree>
    <p:extLst>
      <p:ext uri="{BB962C8B-B14F-4D97-AF65-F5344CB8AC3E}">
        <p14:creationId xmlns:p14="http://schemas.microsoft.com/office/powerpoint/2010/main" val="37788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2950" y="0"/>
            <a:ext cx="1289050" cy="6858000"/>
          </a:xfrm>
          <a:prstGeom prst="rect">
            <a:avLst/>
          </a:prstGeom>
        </p:spPr>
      </p:pic>
      <p:sp>
        <p:nvSpPr>
          <p:cNvPr id="2" name="Otsikko 1"/>
          <p:cNvSpPr>
            <a:spLocks noGrp="1"/>
          </p:cNvSpPr>
          <p:nvPr>
            <p:ph type="title"/>
          </p:nvPr>
        </p:nvSpPr>
        <p:spPr/>
        <p:txBody>
          <a:bodyPr/>
          <a:lstStyle>
            <a:lvl1pPr>
              <a:defRPr>
                <a:solidFill>
                  <a:schemeClr val="accent1"/>
                </a:solidFill>
                <a:latin typeface="+mj-lt"/>
              </a:defRPr>
            </a:lvl1pPr>
          </a:lstStyle>
          <a:p>
            <a:r>
              <a:rPr lang="en-US"/>
              <a:t>Click to edit Master title style</a:t>
            </a:r>
            <a:endParaRPr lang="fi-FI"/>
          </a:p>
        </p:txBody>
      </p:sp>
      <p:sp>
        <p:nvSpPr>
          <p:cNvPr id="3" name="Sisällön paikkamerkki 2"/>
          <p:cNvSpPr>
            <a:spLocks noGrp="1"/>
          </p:cNvSpPr>
          <p:nvPr>
            <p:ph idx="1"/>
          </p:nvPr>
        </p:nvSpPr>
        <p:spPr/>
        <p:txBody>
          <a:bodyPr/>
          <a:lstStyle>
            <a:lvl1pPr>
              <a:defRPr sz="28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ian numeron paikkamerkki 5">
            <a:extLst>
              <a:ext uri="{FF2B5EF4-FFF2-40B4-BE49-F238E27FC236}">
                <a16:creationId xmlns:a16="http://schemas.microsoft.com/office/drawing/2014/main" id="{DA1623E7-A75B-7D4D-B01F-65376456287A}"/>
              </a:ext>
            </a:extLst>
          </p:cNvPr>
          <p:cNvSpPr>
            <a:spLocks noGrp="1"/>
          </p:cNvSpPr>
          <p:nvPr>
            <p:ph type="sldNum" sz="quarter" idx="12"/>
          </p:nvPr>
        </p:nvSpPr>
        <p:spPr/>
        <p:txBody>
          <a:bodyPr/>
          <a:lstStyle>
            <a:lvl1pPr>
              <a:defRPr/>
            </a:lvl1pPr>
          </a:lstStyle>
          <a:p>
            <a:pPr>
              <a:defRPr/>
            </a:pPr>
            <a:fld id="{3590D260-8ABE-DF41-AF19-876C029952DC}" type="slidenum">
              <a:rPr lang="fi-FI"/>
              <a:pPr>
                <a:defRPr/>
              </a:pPr>
              <a:t>‹#›</a:t>
            </a:fld>
            <a:endParaRPr lang="fi-FI"/>
          </a:p>
        </p:txBody>
      </p:sp>
    </p:spTree>
    <p:extLst>
      <p:ext uri="{BB962C8B-B14F-4D97-AF65-F5344CB8AC3E}">
        <p14:creationId xmlns:p14="http://schemas.microsoft.com/office/powerpoint/2010/main" val="15465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r>
              <a:rPr lang="fi-FI"/>
              <a:t>22.10.2022</a:t>
            </a:r>
            <a:endParaRPr lang="fi-FI" dirty="0"/>
          </a:p>
        </p:txBody>
      </p:sp>
      <p:sp>
        <p:nvSpPr>
          <p:cNvPr id="3" name="Alatunnisteen paikkamerkki 4"/>
          <p:cNvSpPr>
            <a:spLocks noGrp="1"/>
          </p:cNvSpPr>
          <p:nvPr>
            <p:ph type="ftr" sz="quarter" idx="11"/>
          </p:nvPr>
        </p:nvSpPr>
        <p:spPr/>
        <p:txBody>
          <a:bodyPr/>
          <a:lstStyle>
            <a:lvl1pPr>
              <a:defRPr/>
            </a:lvl1pPr>
          </a:lstStyle>
          <a:p>
            <a:pPr>
              <a:defRPr/>
            </a:pPr>
            <a:r>
              <a:rPr lang="fi-FI"/>
              <a:t>CITY OF HELSINKI FINLAND</a:t>
            </a:r>
            <a:endParaRPr lang="fi-FI" dirty="0"/>
          </a:p>
        </p:txBody>
      </p:sp>
      <p:sp>
        <p:nvSpPr>
          <p:cNvPr id="4" name="Dian numeron paikkamerkki 5"/>
          <p:cNvSpPr>
            <a:spLocks noGrp="1"/>
          </p:cNvSpPr>
          <p:nvPr>
            <p:ph type="sldNum" sz="quarter" idx="12"/>
          </p:nvPr>
        </p:nvSpPr>
        <p:spPr/>
        <p:txBody>
          <a:bodyPr/>
          <a:lstStyle>
            <a:lvl1pPr>
              <a:defRPr/>
            </a:lvl1pPr>
          </a:lstStyle>
          <a:p>
            <a:pPr>
              <a:defRPr/>
            </a:pPr>
            <a:fld id="{1851FC52-6D07-47B7-9264-1B886E84A5CD}" type="slidenum">
              <a:rPr lang="fi-FI"/>
              <a:pPr>
                <a:defRPr/>
              </a:pPr>
              <a:t>‹#›</a:t>
            </a:fld>
            <a:endParaRPr lang="fi-FI" dirty="0"/>
          </a:p>
        </p:txBody>
      </p:sp>
    </p:spTree>
    <p:extLst>
      <p:ext uri="{BB962C8B-B14F-4D97-AF65-F5344CB8AC3E}">
        <p14:creationId xmlns:p14="http://schemas.microsoft.com/office/powerpoint/2010/main" val="390034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393238" cy="6858000"/>
          </a:xfrm>
          <a:custGeom>
            <a:avLst/>
            <a:gdLst>
              <a:gd name="T0" fmla="*/ 2504148 w 19559"/>
              <a:gd name="T1" fmla="*/ 6858000 h 14300"/>
              <a:gd name="T2" fmla="*/ 2712107 w 19559"/>
              <a:gd name="T3" fmla="*/ 6505508 h 14300"/>
              <a:gd name="T4" fmla="*/ 3439722 w 19559"/>
              <a:gd name="T5" fmla="*/ 6083957 h 14300"/>
              <a:gd name="T6" fmla="*/ 3861883 w 19559"/>
              <a:gd name="T7" fmla="*/ 5357393 h 14300"/>
              <a:gd name="T8" fmla="*/ 4589498 w 19559"/>
              <a:gd name="T9" fmla="*/ 4935842 h 14300"/>
              <a:gd name="T10" fmla="*/ 5011659 w 19559"/>
              <a:gd name="T11" fmla="*/ 4209277 h 14300"/>
              <a:gd name="T12" fmla="*/ 5739754 w 19559"/>
              <a:gd name="T13" fmla="*/ 3787726 h 14300"/>
              <a:gd name="T14" fmla="*/ 6161915 w 19559"/>
              <a:gd name="T15" fmla="*/ 3060682 h 14300"/>
              <a:gd name="T16" fmla="*/ 6889530 w 19559"/>
              <a:gd name="T17" fmla="*/ 2639131 h 14300"/>
              <a:gd name="T18" fmla="*/ 7311690 w 19559"/>
              <a:gd name="T19" fmla="*/ 1912567 h 14300"/>
              <a:gd name="T20" fmla="*/ 8039305 w 19559"/>
              <a:gd name="T21" fmla="*/ 1491016 h 14300"/>
              <a:gd name="T22" fmla="*/ 8461466 w 19559"/>
              <a:gd name="T23" fmla="*/ 764451 h 14300"/>
              <a:gd name="T24" fmla="*/ 9188601 w 19559"/>
              <a:gd name="T25" fmla="*/ 343380 h 14300"/>
              <a:gd name="T26" fmla="*/ 9393678 w 19559"/>
              <a:gd name="T27" fmla="*/ 0 h 14300"/>
              <a:gd name="T28" fmla="*/ 0 w 19559"/>
              <a:gd name="T29" fmla="*/ 0 h 14300"/>
              <a:gd name="T30" fmla="*/ 0 w 19559"/>
              <a:gd name="T31" fmla="*/ 6858000 h 14300"/>
              <a:gd name="T32" fmla="*/ 2504148 w 19559"/>
              <a:gd name="T33" fmla="*/ 685800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31857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2000" cy="6858000"/>
          </a:xfrm>
          <a:custGeom>
            <a:avLst/>
            <a:gdLst>
              <a:gd name="T0" fmla="*/ 5313600 w 25400"/>
              <a:gd name="T1" fmla="*/ 6858000 h 14300"/>
              <a:gd name="T2" fmla="*/ 5521440 w 25400"/>
              <a:gd name="T3" fmla="*/ 6505508 h 14300"/>
              <a:gd name="T4" fmla="*/ 6248640 w 25400"/>
              <a:gd name="T5" fmla="*/ 6083957 h 14300"/>
              <a:gd name="T6" fmla="*/ 6670560 w 25400"/>
              <a:gd name="T7" fmla="*/ 5357393 h 14300"/>
              <a:gd name="T8" fmla="*/ 7397760 w 25400"/>
              <a:gd name="T9" fmla="*/ 4935842 h 14300"/>
              <a:gd name="T10" fmla="*/ 7819680 w 25400"/>
              <a:gd name="T11" fmla="*/ 4209277 h 14300"/>
              <a:gd name="T12" fmla="*/ 8547360 w 25400"/>
              <a:gd name="T13" fmla="*/ 3787726 h 14300"/>
              <a:gd name="T14" fmla="*/ 8969280 w 25400"/>
              <a:gd name="T15" fmla="*/ 3060682 h 14300"/>
              <a:gd name="T16" fmla="*/ 9696480 w 25400"/>
              <a:gd name="T17" fmla="*/ 2639131 h 14300"/>
              <a:gd name="T18" fmla="*/ 10118400 w 25400"/>
              <a:gd name="T19" fmla="*/ 1912567 h 14300"/>
              <a:gd name="T20" fmla="*/ 10845600 w 25400"/>
              <a:gd name="T21" fmla="*/ 1491016 h 14300"/>
              <a:gd name="T22" fmla="*/ 11267520 w 25400"/>
              <a:gd name="T23" fmla="*/ 764451 h 14300"/>
              <a:gd name="T24" fmla="*/ 11994240 w 25400"/>
              <a:gd name="T25" fmla="*/ 343380 h 14300"/>
              <a:gd name="T26" fmla="*/ 12192000 w 25400"/>
              <a:gd name="T27" fmla="*/ 23020 h 14300"/>
              <a:gd name="T28" fmla="*/ 12192000 w 25400"/>
              <a:gd name="T29" fmla="*/ 0 h 14300"/>
              <a:gd name="T30" fmla="*/ 0 w 25400"/>
              <a:gd name="T31" fmla="*/ 0 h 14300"/>
              <a:gd name="T32" fmla="*/ 0 w 25400"/>
              <a:gd name="T33" fmla="*/ 6858000 h 14300"/>
              <a:gd name="T34" fmla="*/ 5313600 w 25400"/>
              <a:gd name="T35" fmla="*/ 6858000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81629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41781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3588" cy="5572125"/>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00026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7305675" cy="68580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40795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0" y="0"/>
            <a:ext cx="9678988" cy="68580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20602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815513" cy="68580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16746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0" y="0"/>
            <a:ext cx="12193588" cy="68580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78571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18"/>
          <p:cNvSpPr>
            <a:spLocks noChangeAspect="1"/>
          </p:cNvSpPr>
          <p:nvPr/>
        </p:nvSpPr>
        <p:spPr bwMode="auto">
          <a:xfrm>
            <a:off x="-17463" y="-17463"/>
            <a:ext cx="9726613" cy="6875463"/>
          </a:xfrm>
          <a:custGeom>
            <a:avLst/>
            <a:gdLst>
              <a:gd name="T0" fmla="*/ 12981 w 20233"/>
              <a:gd name="T1" fmla="*/ 6251 h 14300"/>
              <a:gd name="T2" fmla="*/ 12981 w 20233"/>
              <a:gd name="T3" fmla="*/ 6876000 h 14300"/>
              <a:gd name="T4" fmla="*/ 3610270 w 20233"/>
              <a:gd name="T5" fmla="*/ 6876000 h 14300"/>
              <a:gd name="T6" fmla="*/ 3608347 w 20233"/>
              <a:gd name="T7" fmla="*/ 6056169 h 14300"/>
              <a:gd name="T8" fmla="*/ 4484350 w 20233"/>
              <a:gd name="T9" fmla="*/ 6058573 h 14300"/>
              <a:gd name="T10" fmla="*/ 4481946 w 20233"/>
              <a:gd name="T11" fmla="*/ 5182004 h 14300"/>
              <a:gd name="T12" fmla="*/ 5358431 w 20233"/>
              <a:gd name="T13" fmla="*/ 5184408 h 14300"/>
              <a:gd name="T14" fmla="*/ 5356027 w 20233"/>
              <a:gd name="T15" fmla="*/ 4368424 h 14300"/>
              <a:gd name="T16" fmla="*/ 6232031 w 20233"/>
              <a:gd name="T17" fmla="*/ 4370828 h 14300"/>
              <a:gd name="T18" fmla="*/ 6229627 w 20233"/>
              <a:gd name="T19" fmla="*/ 3494258 h 14300"/>
              <a:gd name="T20" fmla="*/ 7106111 w 20233"/>
              <a:gd name="T21" fmla="*/ 3496662 h 14300"/>
              <a:gd name="T22" fmla="*/ 7103707 w 20233"/>
              <a:gd name="T23" fmla="*/ 2620573 h 14300"/>
              <a:gd name="T24" fmla="*/ 7980192 w 20233"/>
              <a:gd name="T25" fmla="*/ 2622978 h 14300"/>
              <a:gd name="T26" fmla="*/ 7977788 w 20233"/>
              <a:gd name="T27" fmla="*/ 1746408 h 14300"/>
              <a:gd name="T28" fmla="*/ 8853791 w 20233"/>
              <a:gd name="T29" fmla="*/ 1748812 h 14300"/>
              <a:gd name="T30" fmla="*/ 8851388 w 20233"/>
              <a:gd name="T31" fmla="*/ 872723 h 14300"/>
              <a:gd name="T32" fmla="*/ 9727872 w 20233"/>
              <a:gd name="T33" fmla="*/ 875127 h 14300"/>
              <a:gd name="T34" fmla="*/ 9725468 w 20233"/>
              <a:gd name="T35" fmla="*/ 0 h 14300"/>
              <a:gd name="T36" fmla="*/ 12981 w 20233"/>
              <a:gd name="T37" fmla="*/ 625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83760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en-US"/>
              <a:t>Click to edit Master title style</a:t>
            </a:r>
            <a:endParaRPr lang="fi-FI"/>
          </a:p>
        </p:txBody>
      </p:sp>
      <p:sp>
        <p:nvSpPr>
          <p:cNvPr id="3" name="Sisällön paikkamerkki 2"/>
          <p:cNvSpPr>
            <a:spLocks noGrp="1"/>
          </p:cNvSpPr>
          <p:nvPr>
            <p:ph sz="half" idx="1"/>
          </p:nvPr>
        </p:nvSpPr>
        <p:spPr>
          <a:xfrm>
            <a:off x="457200" y="1195200"/>
            <a:ext cx="6371618" cy="498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r>
              <a:rPr lang="en-US" noProof="0"/>
              <a:t>Drag picture to placeholder or click icon to add</a:t>
            </a:r>
            <a:endParaRPr lang="fi-FI" noProof="0"/>
          </a:p>
        </p:txBody>
      </p:sp>
      <p:sp>
        <p:nvSpPr>
          <p:cNvPr id="5" name="Päivämäärän paikkamerkki 3">
            <a:extLst>
              <a:ext uri="{FF2B5EF4-FFF2-40B4-BE49-F238E27FC236}">
                <a16:creationId xmlns:a16="http://schemas.microsoft.com/office/drawing/2014/main" id="{98520AB3-5A2A-F148-BBB7-1DBD244EB021}"/>
              </a:ext>
            </a:extLst>
          </p:cNvPr>
          <p:cNvSpPr>
            <a:spLocks noGrp="1"/>
          </p:cNvSpPr>
          <p:nvPr>
            <p:ph type="dt" sz="half" idx="14"/>
          </p:nvPr>
        </p:nvSpPr>
        <p:spPr/>
        <p:txBody>
          <a:bodyPr/>
          <a:lstStyle>
            <a:lvl1pPr>
              <a:defRPr/>
            </a:lvl1pPr>
          </a:lstStyle>
          <a:p>
            <a:pPr>
              <a:defRPr/>
            </a:pPr>
            <a:r>
              <a:rPr lang="fi-FI"/>
              <a:t>22.10.2022</a:t>
            </a:r>
          </a:p>
        </p:txBody>
      </p:sp>
      <p:sp>
        <p:nvSpPr>
          <p:cNvPr id="6" name="Alatunnisteen paikkamerkki 4">
            <a:extLst>
              <a:ext uri="{FF2B5EF4-FFF2-40B4-BE49-F238E27FC236}">
                <a16:creationId xmlns:a16="http://schemas.microsoft.com/office/drawing/2014/main" id="{E235F370-ADFC-5B49-A184-A25C697CEB6F}"/>
              </a:ext>
            </a:extLst>
          </p:cNvPr>
          <p:cNvSpPr>
            <a:spLocks noGrp="1"/>
          </p:cNvSpPr>
          <p:nvPr>
            <p:ph type="ftr" sz="quarter" idx="15"/>
          </p:nvPr>
        </p:nvSpPr>
        <p:spPr/>
        <p:txBody>
          <a:bodyPr/>
          <a:lstStyle>
            <a:lvl1pPr>
              <a:defRPr/>
            </a:lvl1pPr>
          </a:lstStyle>
          <a:p>
            <a:pPr>
              <a:defRPr/>
            </a:pPr>
            <a:r>
              <a:rPr lang="fi-FI"/>
              <a:t>CITY OF HELSINKI FINLAND</a:t>
            </a:r>
          </a:p>
        </p:txBody>
      </p:sp>
      <p:sp>
        <p:nvSpPr>
          <p:cNvPr id="7" name="Dian numeron paikkamerkki 5">
            <a:extLst>
              <a:ext uri="{FF2B5EF4-FFF2-40B4-BE49-F238E27FC236}">
                <a16:creationId xmlns:a16="http://schemas.microsoft.com/office/drawing/2014/main" id="{C0B3576F-1B44-414D-9444-F524169074A1}"/>
              </a:ext>
            </a:extLst>
          </p:cNvPr>
          <p:cNvSpPr>
            <a:spLocks noGrp="1"/>
          </p:cNvSpPr>
          <p:nvPr>
            <p:ph type="sldNum" sz="quarter" idx="16"/>
          </p:nvPr>
        </p:nvSpPr>
        <p:spPr/>
        <p:txBody>
          <a:bodyPr/>
          <a:lstStyle>
            <a:lvl1pPr>
              <a:defRPr/>
            </a:lvl1pPr>
          </a:lstStyle>
          <a:p>
            <a:pPr>
              <a:defRPr/>
            </a:pPr>
            <a:fld id="{23344C64-584D-384B-9C48-C2BF421D092D}" type="slidenum">
              <a:rPr lang="fi-FI"/>
              <a:pPr>
                <a:defRPr/>
              </a:pPr>
              <a:t>‹#›</a:t>
            </a:fld>
            <a:endParaRPr lang="fi-FI"/>
          </a:p>
        </p:txBody>
      </p:sp>
    </p:spTree>
    <p:extLst>
      <p:ext uri="{BB962C8B-B14F-4D97-AF65-F5344CB8AC3E}">
        <p14:creationId xmlns:p14="http://schemas.microsoft.com/office/powerpoint/2010/main" val="309535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3588" cy="6858000"/>
          </a:xfrm>
          <a:custGeom>
            <a:avLst/>
            <a:gdLst>
              <a:gd name="T0" fmla="*/ 0 w 25400"/>
              <a:gd name="T1" fmla="*/ 0 h 14300"/>
              <a:gd name="T2" fmla="*/ 0 w 25400"/>
              <a:gd name="T3" fmla="*/ 6858000 h 14300"/>
              <a:gd name="T4" fmla="*/ 6962125 w 25400"/>
              <a:gd name="T5" fmla="*/ 6858000 h 14300"/>
              <a:gd name="T6" fmla="*/ 6959725 w 25400"/>
              <a:gd name="T7" fmla="*/ 6040315 h 14300"/>
              <a:gd name="T8" fmla="*/ 7834851 w 25400"/>
              <a:gd name="T9" fmla="*/ 6042713 h 14300"/>
              <a:gd name="T10" fmla="*/ 7832451 w 25400"/>
              <a:gd name="T11" fmla="*/ 5168438 h 14300"/>
              <a:gd name="T12" fmla="*/ 8707097 w 25400"/>
              <a:gd name="T13" fmla="*/ 5170836 h 14300"/>
              <a:gd name="T14" fmla="*/ 8704697 w 25400"/>
              <a:gd name="T15" fmla="*/ 4356988 h 14300"/>
              <a:gd name="T16" fmla="*/ 9579823 w 25400"/>
              <a:gd name="T17" fmla="*/ 4359386 h 14300"/>
              <a:gd name="T18" fmla="*/ 9577423 w 25400"/>
              <a:gd name="T19" fmla="*/ 3485111 h 14300"/>
              <a:gd name="T20" fmla="*/ 10452069 w 25400"/>
              <a:gd name="T21" fmla="*/ 3487509 h 14300"/>
              <a:gd name="T22" fmla="*/ 10449668 w 25400"/>
              <a:gd name="T23" fmla="*/ 2613713 h 14300"/>
              <a:gd name="T24" fmla="*/ 11324795 w 25400"/>
              <a:gd name="T25" fmla="*/ 2616111 h 14300"/>
              <a:gd name="T26" fmla="*/ 11322394 w 25400"/>
              <a:gd name="T27" fmla="*/ 1741836 h 14300"/>
              <a:gd name="T28" fmla="*/ 12193200 w 25400"/>
              <a:gd name="T29" fmla="*/ 1744234 h 14300"/>
              <a:gd name="T30" fmla="*/ 12193200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5597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78BBB089-65BA-E149-BC75-7F810CC76781}"/>
              </a:ext>
            </a:extLst>
          </p:cNvPr>
          <p:cNvSpPr>
            <a:spLocks/>
          </p:cNvSpPr>
          <p:nvPr userDrawn="1"/>
        </p:nvSpPr>
        <p:spPr bwMode="auto">
          <a:xfrm>
            <a:off x="8715375" y="3384550"/>
            <a:ext cx="3460750" cy="3475038"/>
          </a:xfrm>
          <a:custGeom>
            <a:avLst/>
            <a:gdLst>
              <a:gd name="T0" fmla="*/ 0 w 7208"/>
              <a:gd name="T1" fmla="*/ 1665556615 h 7249"/>
              <a:gd name="T2" fmla="*/ 1661062054 w 7208"/>
              <a:gd name="T3" fmla="*/ 1665556615 h 7249"/>
              <a:gd name="T4" fmla="*/ 1661062054 w 7208"/>
              <a:gd name="T5" fmla="*/ 0 h 7249"/>
              <a:gd name="T6" fmla="*/ 1541229744 w 7208"/>
              <a:gd name="T7" fmla="*/ 228614740 h 7249"/>
              <a:gd name="T8" fmla="*/ 1541229744 w 7208"/>
              <a:gd name="T9" fmla="*/ 228614740 h 7249"/>
              <a:gd name="T10" fmla="*/ 1191872121 w 7208"/>
              <a:gd name="T11" fmla="*/ 430577294 h 7249"/>
              <a:gd name="T12" fmla="*/ 1191872121 w 7208"/>
              <a:gd name="T13" fmla="*/ 430577294 h 7249"/>
              <a:gd name="T14" fmla="*/ 989309258 w 7208"/>
              <a:gd name="T15" fmla="*/ 778668816 h 7249"/>
              <a:gd name="T16" fmla="*/ 989309258 w 7208"/>
              <a:gd name="T17" fmla="*/ 778668816 h 7249"/>
              <a:gd name="T18" fmla="*/ 640181615 w 7208"/>
              <a:gd name="T19" fmla="*/ 980631371 h 7249"/>
              <a:gd name="T20" fmla="*/ 640181615 w 7208"/>
              <a:gd name="T21" fmla="*/ 980631371 h 7249"/>
              <a:gd name="T22" fmla="*/ 437618751 w 7208"/>
              <a:gd name="T23" fmla="*/ 1328722893 h 7249"/>
              <a:gd name="T24" fmla="*/ 437618751 w 7208"/>
              <a:gd name="T25" fmla="*/ 1328722893 h 7249"/>
              <a:gd name="T26" fmla="*/ 88491589 w 7208"/>
              <a:gd name="T27" fmla="*/ 1530685448 h 7249"/>
              <a:gd name="T28" fmla="*/ 88491589 w 7208"/>
              <a:gd name="T29" fmla="*/ 1530685448 h 7249"/>
              <a:gd name="T30" fmla="*/ 0 w 7208"/>
              <a:gd name="T31" fmla="*/ 166555661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nvGrpSpPr>
          <p:cNvPr id="4" name="Ryhmä 36">
            <a:extLst>
              <a:ext uri="{FF2B5EF4-FFF2-40B4-BE49-F238E27FC236}">
                <a16:creationId xmlns:a16="http://schemas.microsoft.com/office/drawing/2014/main" id="{CC7C4028-DA4C-1F4E-902B-91ACD77D6690}"/>
              </a:ext>
            </a:extLst>
          </p:cNvPr>
          <p:cNvGrpSpPr/>
          <p:nvPr userDrawn="1"/>
        </p:nvGrpSpPr>
        <p:grpSpPr bwMode="black">
          <a:xfrm>
            <a:off x="472152" y="6228511"/>
            <a:ext cx="804333" cy="373549"/>
            <a:chOff x="228601" y="704851"/>
            <a:chExt cx="11734800" cy="5449888"/>
          </a:xfrm>
          <a:solidFill>
            <a:schemeClr val="bg1"/>
          </a:solidFill>
        </p:grpSpPr>
        <p:sp>
          <p:nvSpPr>
            <p:cNvPr id="5" name="Freeform 5">
              <a:extLst>
                <a:ext uri="{FF2B5EF4-FFF2-40B4-BE49-F238E27FC236}">
                  <a16:creationId xmlns:a16="http://schemas.microsoft.com/office/drawing/2014/main" id="{D5B590C1-6AC4-5341-A2E9-37F3F25F0FBC}"/>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6">
              <a:extLst>
                <a:ext uri="{FF2B5EF4-FFF2-40B4-BE49-F238E27FC236}">
                  <a16:creationId xmlns:a16="http://schemas.microsoft.com/office/drawing/2014/main" id="{DAB72EA9-C54E-6B43-8794-F7718A53B8C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7">
              <a:extLst>
                <a:ext uri="{FF2B5EF4-FFF2-40B4-BE49-F238E27FC236}">
                  <a16:creationId xmlns:a16="http://schemas.microsoft.com/office/drawing/2014/main" id="{250072EB-7799-5048-8298-2CD4AC39BC0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8">
              <a:extLst>
                <a:ext uri="{FF2B5EF4-FFF2-40B4-BE49-F238E27FC236}">
                  <a16:creationId xmlns:a16="http://schemas.microsoft.com/office/drawing/2014/main" id="{B711140C-3C36-8746-9E91-4186402540D6}"/>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9">
              <a:extLst>
                <a:ext uri="{FF2B5EF4-FFF2-40B4-BE49-F238E27FC236}">
                  <a16:creationId xmlns:a16="http://schemas.microsoft.com/office/drawing/2014/main" id="{3555C548-38EC-A04A-A98D-99C3EC89A8F1}"/>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10">
              <a:extLst>
                <a:ext uri="{FF2B5EF4-FFF2-40B4-BE49-F238E27FC236}">
                  <a16:creationId xmlns:a16="http://schemas.microsoft.com/office/drawing/2014/main" id="{83E9F0C8-D6D9-F448-A124-A7913439681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7E393D51-693F-2742-A52D-881C6743B6D2}"/>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2">
              <a:extLst>
                <a:ext uri="{FF2B5EF4-FFF2-40B4-BE49-F238E27FC236}">
                  <a16:creationId xmlns:a16="http://schemas.microsoft.com/office/drawing/2014/main" id="{D9D5A929-F201-9643-A3AC-42564F8F302E}"/>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3">
              <a:extLst>
                <a:ext uri="{FF2B5EF4-FFF2-40B4-BE49-F238E27FC236}">
                  <a16:creationId xmlns:a16="http://schemas.microsoft.com/office/drawing/2014/main" id="{6BFC2381-EC8C-EB42-9377-850E292117A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4">
              <a:extLst>
                <a:ext uri="{FF2B5EF4-FFF2-40B4-BE49-F238E27FC236}">
                  <a16:creationId xmlns:a16="http://schemas.microsoft.com/office/drawing/2014/main" id="{671D0E4B-8EDB-BE45-AC59-E00D7A16BB71}"/>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5">
              <a:extLst>
                <a:ext uri="{FF2B5EF4-FFF2-40B4-BE49-F238E27FC236}">
                  <a16:creationId xmlns:a16="http://schemas.microsoft.com/office/drawing/2014/main" id="{51A90733-3ABC-A243-BE24-EBF73A950A2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title"/>
          </p:nvPr>
        </p:nvSpPr>
        <p:spPr>
          <a:xfrm>
            <a:off x="10408599" y="5457217"/>
            <a:ext cx="1420237" cy="670884"/>
          </a:xfrm>
        </p:spPr>
        <p:txBody>
          <a:bodyPr anchor="ctr"/>
          <a:lstStyle>
            <a:lvl1pPr algn="ctr">
              <a:defRPr sz="1400" b="0">
                <a:latin typeface="+mn-lt"/>
              </a:defRPr>
            </a:lvl1pPr>
          </a:lstStyle>
          <a:p>
            <a:r>
              <a:rPr lang="en-US"/>
              <a:t>Click to edit Master title style</a:t>
            </a:r>
            <a:endParaRPr lang="fi-FI"/>
          </a:p>
        </p:txBody>
      </p:sp>
    </p:spTree>
    <p:extLst>
      <p:ext uri="{BB962C8B-B14F-4D97-AF65-F5344CB8AC3E}">
        <p14:creationId xmlns:p14="http://schemas.microsoft.com/office/powerpoint/2010/main" val="228992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en-US" noProof="0"/>
              <a:t>Drag picture to placeholder or click icon to add</a:t>
            </a:r>
            <a:endParaRPr lang="en-GB" noProof="0"/>
          </a:p>
        </p:txBody>
      </p:sp>
      <p:sp>
        <p:nvSpPr>
          <p:cNvPr id="2" name="Otsikko 1"/>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99008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Päivämäärän paikkamerkki 3">
            <a:extLst>
              <a:ext uri="{FF2B5EF4-FFF2-40B4-BE49-F238E27FC236}">
                <a16:creationId xmlns:a16="http://schemas.microsoft.com/office/drawing/2014/main" id="{5976CFA2-914B-784B-886C-72CA84C53DF6}"/>
              </a:ext>
            </a:extLst>
          </p:cNvPr>
          <p:cNvSpPr>
            <a:spLocks noGrp="1"/>
          </p:cNvSpPr>
          <p:nvPr>
            <p:ph type="dt" sz="half" idx="10"/>
          </p:nvPr>
        </p:nvSpPr>
        <p:spPr/>
        <p:txBody>
          <a:bodyPr/>
          <a:lstStyle>
            <a:lvl1pPr>
              <a:defRPr/>
            </a:lvl1pPr>
          </a:lstStyle>
          <a:p>
            <a:pPr>
              <a:defRPr/>
            </a:pPr>
            <a:r>
              <a:rPr lang="fi-FI"/>
              <a:t>22.10.2022</a:t>
            </a:r>
          </a:p>
        </p:txBody>
      </p:sp>
      <p:sp>
        <p:nvSpPr>
          <p:cNvPr id="4" name="Alatunnisteen paikkamerkki 4">
            <a:extLst>
              <a:ext uri="{FF2B5EF4-FFF2-40B4-BE49-F238E27FC236}">
                <a16:creationId xmlns:a16="http://schemas.microsoft.com/office/drawing/2014/main" id="{2DEFE140-0393-4A41-A011-1E60C8645465}"/>
              </a:ext>
            </a:extLst>
          </p:cNvPr>
          <p:cNvSpPr>
            <a:spLocks noGrp="1"/>
          </p:cNvSpPr>
          <p:nvPr>
            <p:ph type="ftr" sz="quarter" idx="11"/>
          </p:nvPr>
        </p:nvSpPr>
        <p:spPr/>
        <p:txBody>
          <a:bodyPr/>
          <a:lstStyle>
            <a:lvl1pPr>
              <a:defRPr/>
            </a:lvl1pPr>
          </a:lstStyle>
          <a:p>
            <a:pPr>
              <a:defRPr/>
            </a:pPr>
            <a:r>
              <a:rPr lang="fi-FI"/>
              <a:t>CITY OF HELSINKI FINLAND</a:t>
            </a:r>
          </a:p>
        </p:txBody>
      </p:sp>
      <p:sp>
        <p:nvSpPr>
          <p:cNvPr id="5" name="Dian numeron paikkamerkki 5">
            <a:extLst>
              <a:ext uri="{FF2B5EF4-FFF2-40B4-BE49-F238E27FC236}">
                <a16:creationId xmlns:a16="http://schemas.microsoft.com/office/drawing/2014/main" id="{4CEA60C7-A1DF-FD4B-928B-4C9E1D2B5D8B}"/>
              </a:ext>
            </a:extLst>
          </p:cNvPr>
          <p:cNvSpPr>
            <a:spLocks noGrp="1"/>
          </p:cNvSpPr>
          <p:nvPr>
            <p:ph type="sldNum" sz="quarter" idx="12"/>
          </p:nvPr>
        </p:nvSpPr>
        <p:spPr/>
        <p:txBody>
          <a:bodyPr/>
          <a:lstStyle>
            <a:lvl1pPr>
              <a:defRPr/>
            </a:lvl1pPr>
          </a:lstStyle>
          <a:p>
            <a:pPr>
              <a:defRPr/>
            </a:pPr>
            <a:fld id="{3D48B7AF-44D1-E648-8F5D-6AF12D57ABB3}" type="slidenum">
              <a:rPr lang="fi-FI"/>
              <a:pPr>
                <a:defRPr/>
              </a:pPr>
              <a:t>‹#›</a:t>
            </a:fld>
            <a:endParaRPr lang="fi-FI"/>
          </a:p>
        </p:txBody>
      </p:sp>
    </p:spTree>
    <p:extLst>
      <p:ext uri="{BB962C8B-B14F-4D97-AF65-F5344CB8AC3E}">
        <p14:creationId xmlns:p14="http://schemas.microsoft.com/office/powerpoint/2010/main" val="419727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A55B05F8-6A5B-E741-97E3-76E5200DFDFA}"/>
              </a:ext>
            </a:extLst>
          </p:cNvPr>
          <p:cNvSpPr>
            <a:spLocks noGrp="1"/>
          </p:cNvSpPr>
          <p:nvPr>
            <p:ph type="dt" sz="half" idx="10"/>
          </p:nvPr>
        </p:nvSpPr>
        <p:spPr/>
        <p:txBody>
          <a:bodyPr/>
          <a:lstStyle>
            <a:lvl1pPr>
              <a:defRPr/>
            </a:lvl1pPr>
          </a:lstStyle>
          <a:p>
            <a:pPr>
              <a:defRPr/>
            </a:pPr>
            <a:r>
              <a:rPr lang="fi-FI"/>
              <a:t>22.10.2022</a:t>
            </a:r>
          </a:p>
        </p:txBody>
      </p:sp>
      <p:sp>
        <p:nvSpPr>
          <p:cNvPr id="3" name="Alatunnisteen paikkamerkki 4">
            <a:extLst>
              <a:ext uri="{FF2B5EF4-FFF2-40B4-BE49-F238E27FC236}">
                <a16:creationId xmlns:a16="http://schemas.microsoft.com/office/drawing/2014/main" id="{FE298273-1C47-1845-B6EA-E9E51E957F18}"/>
              </a:ext>
            </a:extLst>
          </p:cNvPr>
          <p:cNvSpPr>
            <a:spLocks noGrp="1"/>
          </p:cNvSpPr>
          <p:nvPr>
            <p:ph type="ftr" sz="quarter" idx="11"/>
          </p:nvPr>
        </p:nvSpPr>
        <p:spPr/>
        <p:txBody>
          <a:bodyPr/>
          <a:lstStyle>
            <a:lvl1pPr>
              <a:defRPr/>
            </a:lvl1pPr>
          </a:lstStyle>
          <a:p>
            <a:pPr>
              <a:defRPr/>
            </a:pPr>
            <a:r>
              <a:rPr lang="fi-FI"/>
              <a:t>CITY OF HELSINKI FINLAND</a:t>
            </a:r>
          </a:p>
        </p:txBody>
      </p:sp>
      <p:sp>
        <p:nvSpPr>
          <p:cNvPr id="4" name="Dian numeron paikkamerkki 5">
            <a:extLst>
              <a:ext uri="{FF2B5EF4-FFF2-40B4-BE49-F238E27FC236}">
                <a16:creationId xmlns:a16="http://schemas.microsoft.com/office/drawing/2014/main" id="{275900AB-6408-324D-AA9C-8162B8446B66}"/>
              </a:ext>
            </a:extLst>
          </p:cNvPr>
          <p:cNvSpPr>
            <a:spLocks noGrp="1"/>
          </p:cNvSpPr>
          <p:nvPr>
            <p:ph type="sldNum" sz="quarter" idx="12"/>
          </p:nvPr>
        </p:nvSpPr>
        <p:spPr/>
        <p:txBody>
          <a:bodyPr/>
          <a:lstStyle>
            <a:lvl1pPr>
              <a:defRPr/>
            </a:lvl1pPr>
          </a:lstStyle>
          <a:p>
            <a:pPr>
              <a:defRPr/>
            </a:pPr>
            <a:fld id="{93B956C2-3DDB-1D49-BAEF-212D90203EDA}" type="slidenum">
              <a:rPr lang="fi-FI"/>
              <a:pPr>
                <a:defRPr/>
              </a:pPr>
              <a:t>‹#›</a:t>
            </a:fld>
            <a:endParaRPr lang="fi-FI"/>
          </a:p>
        </p:txBody>
      </p:sp>
    </p:spTree>
    <p:extLst>
      <p:ext uri="{BB962C8B-B14F-4D97-AF65-F5344CB8AC3E}">
        <p14:creationId xmlns:p14="http://schemas.microsoft.com/office/powerpoint/2010/main" val="17149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61E0872D-12A6-7040-A038-B8D87DF52E64}"/>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Tekstin paikkamerkki 2">
            <a:extLst>
              <a:ext uri="{FF2B5EF4-FFF2-40B4-BE49-F238E27FC236}">
                <a16:creationId xmlns:a16="http://schemas.microsoft.com/office/drawing/2014/main" id="{BBFFD67E-9F7E-1645-9915-D9CD97342686}"/>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a:defRPr/>
            </a:pPr>
            <a:r>
              <a:rPr lang="fi-FI"/>
              <a:t>22.10.2022</a:t>
            </a:r>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a:defRPr/>
            </a:pPr>
            <a:r>
              <a:rPr lang="fi-FI"/>
              <a:t>CITY OF HELSINKI FINLAND</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a:solidFill>
                  <a:srgbClr val="000000"/>
                </a:solidFill>
                <a:latin typeface="+mn-lt"/>
              </a:defRPr>
            </a:lvl1pPr>
          </a:lstStyle>
          <a:p>
            <a:pPr>
              <a:defRPr/>
            </a:pPr>
            <a:fld id="{CD91CE02-FF25-A547-85B7-B39A78830B2F}" type="slidenum">
              <a:rPr lang="fi-FI"/>
              <a:pPr>
                <a:defRPr/>
              </a:pPr>
              <a:t>‹#›</a:t>
            </a:fld>
            <a:endParaRPr lang="fi-FI"/>
          </a:p>
        </p:txBody>
      </p:sp>
      <p:grpSp>
        <p:nvGrpSpPr>
          <p:cNvPr id="1031" name="Ryhmä 6">
            <a:extLst>
              <a:ext uri="{FF2B5EF4-FFF2-40B4-BE49-F238E27FC236}">
                <a16:creationId xmlns:a16="http://schemas.microsoft.com/office/drawing/2014/main" id="{6C5D4F43-7B4B-6248-BB03-2E1E3C847354}"/>
              </a:ext>
            </a:extLst>
          </p:cNvPr>
          <p:cNvGrpSpPr>
            <a:grpSpLocks/>
          </p:cNvGrpSpPr>
          <p:nvPr userDrawn="1"/>
        </p:nvGrpSpPr>
        <p:grpSpPr bwMode="auto">
          <a:xfrm>
            <a:off x="465138" y="6221413"/>
            <a:ext cx="804862" cy="374650"/>
            <a:chOff x="228601" y="704851"/>
            <a:chExt cx="11734800" cy="5449888"/>
          </a:xfrm>
        </p:grpSpPr>
        <p:sp>
          <p:nvSpPr>
            <p:cNvPr id="1032" name="Freeform 5">
              <a:extLst>
                <a:ext uri="{FF2B5EF4-FFF2-40B4-BE49-F238E27FC236}">
                  <a16:creationId xmlns:a16="http://schemas.microsoft.com/office/drawing/2014/main" id="{3DE23506-FB8F-434B-9268-C75B6DB48CF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33" name="Freeform 6">
              <a:extLst>
                <a:ext uri="{FF2B5EF4-FFF2-40B4-BE49-F238E27FC236}">
                  <a16:creationId xmlns:a16="http://schemas.microsoft.com/office/drawing/2014/main" id="{E98052C0-6041-C945-B639-7987A4C02A00}"/>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3082" name="Rectangle 7">
              <a:extLst>
                <a:ext uri="{FF2B5EF4-FFF2-40B4-BE49-F238E27FC236}">
                  <a16:creationId xmlns:a16="http://schemas.microsoft.com/office/drawing/2014/main" id="{D0EE43C6-B8DF-D747-976D-5D9A6E00132A}"/>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a:p>
          </p:txBody>
        </p:sp>
        <p:sp>
          <p:nvSpPr>
            <p:cNvPr id="1035" name="Freeform 8">
              <a:extLst>
                <a:ext uri="{FF2B5EF4-FFF2-40B4-BE49-F238E27FC236}">
                  <a16:creationId xmlns:a16="http://schemas.microsoft.com/office/drawing/2014/main" id="{7B837FD0-25EF-BC42-AB63-416055C4FBB5}"/>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36" name="Freeform 9">
              <a:extLst>
                <a:ext uri="{FF2B5EF4-FFF2-40B4-BE49-F238E27FC236}">
                  <a16:creationId xmlns:a16="http://schemas.microsoft.com/office/drawing/2014/main" id="{29D85B1A-88B0-9941-BC59-0811839441EB}"/>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37" name="Freeform 10">
              <a:extLst>
                <a:ext uri="{FF2B5EF4-FFF2-40B4-BE49-F238E27FC236}">
                  <a16:creationId xmlns:a16="http://schemas.microsoft.com/office/drawing/2014/main" id="{FC690A2C-1F06-F34B-9100-8B270D8DD123}"/>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3086" name="Rectangle 11">
              <a:extLst>
                <a:ext uri="{FF2B5EF4-FFF2-40B4-BE49-F238E27FC236}">
                  <a16:creationId xmlns:a16="http://schemas.microsoft.com/office/drawing/2014/main" id="{13B81E49-BBC7-E348-9335-62CC2A839588}"/>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a:p>
          </p:txBody>
        </p:sp>
        <p:sp>
          <p:nvSpPr>
            <p:cNvPr id="1039" name="Freeform 12">
              <a:extLst>
                <a:ext uri="{FF2B5EF4-FFF2-40B4-BE49-F238E27FC236}">
                  <a16:creationId xmlns:a16="http://schemas.microsoft.com/office/drawing/2014/main" id="{8016351B-D023-8942-9F39-B3AC080C073E}"/>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40" name="Freeform 13">
              <a:extLst>
                <a:ext uri="{FF2B5EF4-FFF2-40B4-BE49-F238E27FC236}">
                  <a16:creationId xmlns:a16="http://schemas.microsoft.com/office/drawing/2014/main" id="{A8358059-CC88-3547-941C-CAE9D0B41AF3}"/>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41" name="Freeform 14">
              <a:extLst>
                <a:ext uri="{FF2B5EF4-FFF2-40B4-BE49-F238E27FC236}">
                  <a16:creationId xmlns:a16="http://schemas.microsoft.com/office/drawing/2014/main" id="{CD73257E-431A-8B49-AD7B-EF5B089E4DCF}"/>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sp>
          <p:nvSpPr>
            <p:cNvPr id="1042" name="Freeform 15">
              <a:extLst>
                <a:ext uri="{FF2B5EF4-FFF2-40B4-BE49-F238E27FC236}">
                  <a16:creationId xmlns:a16="http://schemas.microsoft.com/office/drawing/2014/main" id="{06CA2676-A2CB-2948-B97B-CB45510F7D21}"/>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a:p>
          </p:txBody>
        </p:sp>
      </p:grpSp>
    </p:spTree>
    <p:extLst>
      <p:ext uri="{BB962C8B-B14F-4D97-AF65-F5344CB8AC3E}">
        <p14:creationId xmlns:p14="http://schemas.microsoft.com/office/powerpoint/2010/main" val="1387592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08" r:id="rId10"/>
    <p:sldLayoutId id="2147483709" r:id="rId11"/>
    <p:sldLayoutId id="2147483710" r:id="rId12"/>
    <p:sldLayoutId id="2147483711" r:id="rId13"/>
    <p:sldLayoutId id="214748371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rtl="0" eaLnBrk="0" fontAlgn="base" hangingPunct="0">
        <a:lnSpc>
          <a:spcPct val="90000"/>
        </a:lnSpc>
        <a:spcBef>
          <a:spcPct val="0"/>
        </a:spcBef>
        <a:spcAft>
          <a:spcPct val="0"/>
        </a:spcAft>
        <a:defRPr sz="42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accent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accent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accent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accent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en-US"/>
              <a:t>Muokkaa perustyyl. napsautt.</a:t>
            </a:r>
          </a:p>
        </p:txBody>
      </p:sp>
      <p:sp>
        <p:nvSpPr>
          <p:cNvPr id="3075" name="Tekstin paikkamerkki 2"/>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en-US"/>
              <a:t>Muokkaa tekstin perustyylejä napsauttamalla</a:t>
            </a:r>
          </a:p>
          <a:p>
            <a:pPr lvl="1"/>
            <a:r>
              <a:rPr lang="fi-FI" altLang="en-US"/>
              <a:t>toinen taso</a:t>
            </a:r>
          </a:p>
          <a:p>
            <a:pPr lvl="2"/>
            <a:r>
              <a:rPr lang="fi-FI" altLang="en-US"/>
              <a:t>kolmas taso</a:t>
            </a:r>
          </a:p>
          <a:p>
            <a:pPr lvl="3"/>
            <a:r>
              <a:rPr lang="fi-FI" altLang="en-US"/>
              <a:t>neljäs taso</a:t>
            </a:r>
          </a:p>
          <a:p>
            <a:pPr lvl="4"/>
            <a:r>
              <a:rPr lang="fi-FI" altLang="en-US"/>
              <a:t>viides taso</a:t>
            </a:r>
          </a:p>
        </p:txBody>
      </p:sp>
      <p:sp>
        <p:nvSpPr>
          <p:cNvPr id="4" name="Päivämäärän paikkamerkki 3"/>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smtClean="0">
                <a:solidFill>
                  <a:srgbClr val="000000"/>
                </a:solidFill>
                <a:latin typeface="+mn-lt"/>
              </a:defRPr>
            </a:lvl1pPr>
          </a:lstStyle>
          <a:p>
            <a:pPr>
              <a:defRPr/>
            </a:pPr>
            <a:r>
              <a:rPr lang="fi-FI"/>
              <a:t>22.10.2022</a:t>
            </a:r>
            <a:endParaRPr lang="fi-FI" dirty="0"/>
          </a:p>
        </p:txBody>
      </p:sp>
      <p:sp>
        <p:nvSpPr>
          <p:cNvPr id="5" name="Alatunnisteen paikkamerkki 4"/>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smtClean="0">
                <a:solidFill>
                  <a:srgbClr val="000000"/>
                </a:solidFill>
                <a:latin typeface="+mn-lt"/>
              </a:defRPr>
            </a:lvl1pPr>
          </a:lstStyle>
          <a:p>
            <a:pPr>
              <a:defRPr/>
            </a:pPr>
            <a:r>
              <a:rPr lang="fi-FI"/>
              <a:t>CITY OF HELSINKI FINLAND</a:t>
            </a:r>
            <a:endParaRPr lang="fi-FI" dirty="0"/>
          </a:p>
        </p:txBody>
      </p:sp>
      <p:sp>
        <p:nvSpPr>
          <p:cNvPr id="6" name="Dian numeron paikkamerkki 5"/>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smtClean="0">
                <a:solidFill>
                  <a:srgbClr val="000000"/>
                </a:solidFill>
                <a:latin typeface="+mn-lt"/>
              </a:defRPr>
            </a:lvl1pPr>
          </a:lstStyle>
          <a:p>
            <a:pPr>
              <a:defRPr/>
            </a:pPr>
            <a:fld id="{45832E10-16ED-4AAC-8FDB-DACD17DD0E7C}" type="slidenum">
              <a:rPr lang="fi-FI"/>
              <a:pPr>
                <a:defRPr/>
              </a:pPr>
              <a:t>‹#›</a:t>
            </a:fld>
            <a:endParaRPr lang="fi-FI" dirty="0"/>
          </a:p>
        </p:txBody>
      </p:sp>
      <p:grpSp>
        <p:nvGrpSpPr>
          <p:cNvPr id="3079" name="Ryhmä 6"/>
          <p:cNvGrpSpPr>
            <a:grpSpLocks/>
          </p:cNvGrpSpPr>
          <p:nvPr/>
        </p:nvGrpSpPr>
        <p:grpSpPr bwMode="auto">
          <a:xfrm>
            <a:off x="465138" y="6221413"/>
            <a:ext cx="804862" cy="374650"/>
            <a:chOff x="228601" y="704851"/>
            <a:chExt cx="11734800" cy="5449888"/>
          </a:xfrm>
        </p:grpSpPr>
        <p:sp>
          <p:nvSpPr>
            <p:cNvPr id="3080"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1"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3083"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4"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5"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3087"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8"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89"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sp>
          <p:nvSpPr>
            <p:cNvPr id="3090"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US">
                <a:solidFill>
                  <a:prstClr val="black"/>
                </a:solidFill>
              </a:endParaRPr>
            </a:p>
          </p:txBody>
        </p:sp>
      </p:grpSp>
    </p:spTree>
    <p:extLst>
      <p:ext uri="{BB962C8B-B14F-4D97-AF65-F5344CB8AC3E}">
        <p14:creationId xmlns:p14="http://schemas.microsoft.com/office/powerpoint/2010/main" val="1329850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5pPr>
      <a:lvl6pPr marL="4572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6pPr>
      <a:lvl7pPr marL="9144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7pPr>
      <a:lvl8pPr marL="13716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8pPr>
      <a:lvl9pPr marL="18288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hyperlink" Target="https://www.darksky.org/"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ulko, kaupunki, yö, tie&#10;&#10;Kuvaus luotu automaattisesti">
            <a:extLst>
              <a:ext uri="{FF2B5EF4-FFF2-40B4-BE49-F238E27FC236}">
                <a16:creationId xmlns:a16="http://schemas.microsoft.com/office/drawing/2014/main" id="{39DD14D3-026D-478C-8DD9-062A980E2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134100"/>
          </a:xfrm>
          <a:prstGeom prst="rect">
            <a:avLst/>
          </a:prstGeom>
        </p:spPr>
      </p:pic>
      <p:sp>
        <p:nvSpPr>
          <p:cNvPr id="2" name="Otsikko 1"/>
          <p:cNvSpPr>
            <a:spLocks noGrp="1"/>
          </p:cNvSpPr>
          <p:nvPr>
            <p:ph type="ctrTitle"/>
          </p:nvPr>
        </p:nvSpPr>
        <p:spPr>
          <a:xfrm>
            <a:off x="670939" y="247475"/>
            <a:ext cx="11411091" cy="5183312"/>
          </a:xfrm>
        </p:spPr>
        <p:txBody>
          <a:bodyPr rtlCol="0">
            <a:noAutofit/>
          </a:bodyPr>
          <a:lstStyle/>
          <a:p>
            <a:pPr eaLnBrk="1" fontAlgn="auto" hangingPunct="1">
              <a:spcAft>
                <a:spcPts val="0"/>
              </a:spcAft>
              <a:defRPr/>
            </a:pPr>
            <a:r>
              <a:rPr lang="fi-FI" sz="3600" dirty="0"/>
              <a:t>How to </a:t>
            </a:r>
            <a:r>
              <a:rPr lang="fi-FI" sz="3600" dirty="0" err="1"/>
              <a:t>reduce</a:t>
            </a:r>
            <a:r>
              <a:rPr lang="fi-FI" sz="3600" dirty="0"/>
              <a:t> </a:t>
            </a:r>
            <a:r>
              <a:rPr lang="fi-FI" sz="3600" dirty="0" err="1"/>
              <a:t>obtrusive</a:t>
            </a:r>
            <a:r>
              <a:rPr lang="fi-FI" sz="3600" dirty="0"/>
              <a:t> </a:t>
            </a:r>
            <a:r>
              <a:rPr lang="fi-FI" sz="3600" dirty="0" err="1"/>
              <a:t>light</a:t>
            </a:r>
            <a:r>
              <a:rPr lang="fi-FI" sz="3600" dirty="0"/>
              <a:t> in Helsinki?</a:t>
            </a:r>
            <a:br>
              <a:rPr lang="fi-FI" sz="3600" dirty="0"/>
            </a:br>
            <a:br>
              <a:rPr lang="fi-FI" sz="3600" dirty="0"/>
            </a:br>
            <a:br>
              <a:rPr lang="fi-FI" sz="3600" dirty="0"/>
            </a:br>
            <a:br>
              <a:rPr lang="fi-FI" sz="3600" dirty="0"/>
            </a:br>
            <a:br>
              <a:rPr lang="fi-FI" sz="3600" dirty="0"/>
            </a:br>
            <a:br>
              <a:rPr lang="fi-FI" sz="3600" dirty="0"/>
            </a:br>
            <a:br>
              <a:rPr lang="fi-FI" sz="3600" dirty="0"/>
            </a:br>
            <a:br>
              <a:rPr lang="fi-FI" sz="3600" dirty="0"/>
            </a:br>
            <a:br>
              <a:rPr lang="fi-FI" sz="3600" dirty="0"/>
            </a:br>
            <a:br>
              <a:rPr lang="fi-FI" sz="3600" dirty="0"/>
            </a:br>
            <a:r>
              <a:rPr lang="fi-FI" sz="2000" dirty="0"/>
              <a:t>Marjut Kauppinen</a:t>
            </a:r>
            <a:br>
              <a:rPr lang="fi-FI" sz="2000" dirty="0"/>
            </a:br>
            <a:r>
              <a:rPr lang="fi-FI" sz="2000" b="0" dirty="0" err="1"/>
              <a:t>Head</a:t>
            </a:r>
            <a:r>
              <a:rPr lang="fi-FI" sz="2000" b="0" dirty="0"/>
              <a:t> of Public </a:t>
            </a:r>
            <a:r>
              <a:rPr lang="fi-FI" sz="2000" b="0" dirty="0" err="1"/>
              <a:t>Lighting</a:t>
            </a:r>
            <a:br>
              <a:rPr lang="fi-FI" sz="2000" b="0" dirty="0"/>
            </a:br>
            <a:r>
              <a:rPr lang="fi-FI" sz="2000" b="0" dirty="0"/>
              <a:t>City of Helsinki, Finland</a:t>
            </a:r>
          </a:p>
        </p:txBody>
      </p:sp>
      <p:sp>
        <p:nvSpPr>
          <p:cNvPr id="3" name="Päivämäärän paikkamerkki 2"/>
          <p:cNvSpPr>
            <a:spLocks noGrp="1"/>
          </p:cNvSpPr>
          <p:nvPr>
            <p:ph type="dt" sz="half" idx="10"/>
          </p:nvPr>
        </p:nvSpPr>
        <p:spPr/>
        <p:txBody>
          <a:bodyPr/>
          <a:lstStyle/>
          <a:p>
            <a:pPr>
              <a:defRPr/>
            </a:pPr>
            <a:r>
              <a:rPr lang="fi-FI" dirty="0"/>
              <a:t>18.4.2023</a:t>
            </a:r>
          </a:p>
        </p:txBody>
      </p:sp>
      <p:sp>
        <p:nvSpPr>
          <p:cNvPr id="6" name="Tekstin paikkamerkki 2"/>
          <p:cNvSpPr txBox="1">
            <a:spLocks/>
          </p:cNvSpPr>
          <p:nvPr/>
        </p:nvSpPr>
        <p:spPr>
          <a:xfrm>
            <a:off x="447472" y="2665378"/>
            <a:ext cx="10709478" cy="972000"/>
          </a:xfrm>
          <a:prstGeom prst="rect">
            <a:avLst/>
          </a:prstGeom>
        </p:spPr>
        <p:txBody>
          <a:bodyPr/>
          <a:lst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i-FI" b="1" dirty="0">
              <a:solidFill>
                <a:schemeClr val="bg1"/>
              </a:solidFill>
            </a:endParaRPr>
          </a:p>
        </p:txBody>
      </p:sp>
    </p:spTree>
    <p:extLst>
      <p:ext uri="{BB962C8B-B14F-4D97-AF65-F5344CB8AC3E}">
        <p14:creationId xmlns:p14="http://schemas.microsoft.com/office/powerpoint/2010/main" val="60938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Dian numeron paikkamerkki 5">
            <a:extLst>
              <a:ext uri="{FF2B5EF4-FFF2-40B4-BE49-F238E27FC236}">
                <a16:creationId xmlns:a16="http://schemas.microsoft.com/office/drawing/2014/main" id="{BDA9AB35-EC61-1241-8AE7-F0119B94A8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6C03226B-3F17-514C-8196-F3B70526BA40}" type="slidenum">
              <a:rPr lang="fi-FI" altLang="fi-FI" sz="1300" smtClean="0">
                <a:solidFill>
                  <a:srgbClr val="000000"/>
                </a:solidFill>
              </a:rPr>
              <a:pPr fontAlgn="base">
                <a:spcBef>
                  <a:spcPct val="0"/>
                </a:spcBef>
                <a:spcAft>
                  <a:spcPct val="0"/>
                </a:spcAft>
                <a:buFontTx/>
                <a:buNone/>
              </a:pPr>
              <a:t>10</a:t>
            </a:fld>
            <a:endParaRPr lang="fi-FI" altLang="fi-FI" sz="1300">
              <a:solidFill>
                <a:srgbClr val="000000"/>
              </a:solidFill>
            </a:endParaRPr>
          </a:p>
        </p:txBody>
      </p:sp>
      <p:sp>
        <p:nvSpPr>
          <p:cNvPr id="10" name="Sisällön paikkamerkki 2">
            <a:extLst>
              <a:ext uri="{FF2B5EF4-FFF2-40B4-BE49-F238E27FC236}">
                <a16:creationId xmlns:a16="http://schemas.microsoft.com/office/drawing/2014/main" id="{CB832151-4457-644C-AA39-856B7C550A22}"/>
              </a:ext>
            </a:extLst>
          </p:cNvPr>
          <p:cNvSpPr>
            <a:spLocks noGrp="1"/>
          </p:cNvSpPr>
          <p:nvPr>
            <p:ph idx="1"/>
          </p:nvPr>
        </p:nvSpPr>
        <p:spPr>
          <a:xfrm>
            <a:off x="431596" y="330200"/>
            <a:ext cx="10160204" cy="5308601"/>
          </a:xfrm>
        </p:spPr>
        <p:txBody>
          <a:bodyPr rtlCol="0">
            <a:noAutofit/>
          </a:bodyPr>
          <a:lstStyle/>
          <a:p>
            <a:pPr marL="0" indent="0" fontAlgn="auto">
              <a:spcBef>
                <a:spcPts val="0"/>
              </a:spcBef>
              <a:spcAft>
                <a:spcPts val="0"/>
              </a:spcAft>
              <a:buNone/>
              <a:defRPr/>
            </a:pPr>
            <a:r>
              <a:rPr lang="en-US" dirty="0"/>
              <a:t>With the help of the survey, Helsinki found out the prevalence of light pollution and glare in the city. </a:t>
            </a:r>
            <a:br>
              <a:rPr lang="en-US" dirty="0"/>
            </a:br>
            <a:br>
              <a:rPr lang="en-US" dirty="0"/>
            </a:br>
            <a:r>
              <a:rPr lang="en-US" dirty="0"/>
              <a:t>The survey also identified places that could be left dark. </a:t>
            </a:r>
          </a:p>
          <a:p>
            <a:pPr marL="0" indent="0" fontAlgn="auto">
              <a:spcBef>
                <a:spcPts val="0"/>
              </a:spcBef>
              <a:spcAft>
                <a:spcPts val="0"/>
              </a:spcAft>
              <a:buNone/>
              <a:defRPr/>
            </a:pPr>
            <a:endParaRPr lang="en-US" dirty="0"/>
          </a:p>
          <a:p>
            <a:pPr marL="0" indent="0" fontAlgn="auto">
              <a:spcBef>
                <a:spcPts val="0"/>
              </a:spcBef>
              <a:spcAft>
                <a:spcPts val="0"/>
              </a:spcAft>
              <a:buNone/>
              <a:defRPr/>
            </a:pPr>
            <a:r>
              <a:rPr lang="en-US" dirty="0"/>
              <a:t>The results have been strong drivers of the study.</a:t>
            </a:r>
          </a:p>
          <a:p>
            <a:pPr marL="0" indent="0" fontAlgn="auto">
              <a:spcBef>
                <a:spcPts val="0"/>
              </a:spcBef>
              <a:spcAft>
                <a:spcPts val="0"/>
              </a:spcAft>
              <a:buNone/>
              <a:defRPr/>
            </a:pPr>
            <a:endParaRPr lang="en-US" dirty="0"/>
          </a:p>
          <a:p>
            <a:pPr marL="0" indent="0" fontAlgn="auto">
              <a:spcBef>
                <a:spcPts val="0"/>
              </a:spcBef>
              <a:spcAft>
                <a:spcPts val="0"/>
              </a:spcAft>
              <a:buNone/>
              <a:defRPr/>
            </a:pPr>
            <a:r>
              <a:rPr lang="en-US" dirty="0"/>
              <a:t>The online survey was conducted between 14 November and 15 December 2019. A total of 1523 responses were received.</a:t>
            </a:r>
          </a:p>
          <a:p>
            <a:pPr marL="0" indent="0" fontAlgn="auto">
              <a:spcBef>
                <a:spcPts val="0"/>
              </a:spcBef>
              <a:spcAft>
                <a:spcPts val="0"/>
              </a:spcAft>
              <a:buNone/>
              <a:defRPr/>
            </a:pPr>
            <a:endParaRPr lang="en-US" dirty="0"/>
          </a:p>
          <a:p>
            <a:pPr marL="0" indent="0" fontAlgn="auto">
              <a:spcBef>
                <a:spcPts val="0"/>
              </a:spcBef>
              <a:spcAft>
                <a:spcPts val="0"/>
              </a:spcAft>
              <a:buNone/>
              <a:defRPr/>
            </a:pPr>
            <a:r>
              <a:rPr lang="en-US" dirty="0"/>
              <a:t>The majority of respondents, 76%, live in Helsinki, 17% work in Helsinki and 7% of respondents were visitors.</a:t>
            </a:r>
            <a:endParaRPr lang="fi-F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A8FE3FC3-A9C7-4B28-8F6C-8E20D46CE523}"/>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232320" y="490261"/>
            <a:ext cx="3663634" cy="2457753"/>
          </a:xfrm>
        </p:spPr>
      </p:pic>
      <p:pic>
        <p:nvPicPr>
          <p:cNvPr id="17" name="Kuvan paikkamerkki 16">
            <a:extLst>
              <a:ext uri="{FF2B5EF4-FFF2-40B4-BE49-F238E27FC236}">
                <a16:creationId xmlns:a16="http://schemas.microsoft.com/office/drawing/2014/main" id="{9EEF5EFD-34E9-4BD8-AF2B-E331F80259E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7895601" y="498214"/>
            <a:ext cx="3663634" cy="2449800"/>
          </a:xfrm>
        </p:spPr>
      </p:pic>
      <p:pic>
        <p:nvPicPr>
          <p:cNvPr id="15" name="Kuvan paikkamerkki 14">
            <a:extLst>
              <a:ext uri="{FF2B5EF4-FFF2-40B4-BE49-F238E27FC236}">
                <a16:creationId xmlns:a16="http://schemas.microsoft.com/office/drawing/2014/main" id="{551FD49B-76C7-47A2-ABD5-5954774C3FD5}"/>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4046423" y="490565"/>
            <a:ext cx="3698709" cy="2457449"/>
          </a:xfrm>
        </p:spPr>
      </p:pic>
      <p:pic>
        <p:nvPicPr>
          <p:cNvPr id="19" name="Kuvan paikkamerkki 18">
            <a:extLst>
              <a:ext uri="{FF2B5EF4-FFF2-40B4-BE49-F238E27FC236}">
                <a16:creationId xmlns:a16="http://schemas.microsoft.com/office/drawing/2014/main" id="{8EF56EC6-07CC-4EDA-B352-DD2B0263D38E}"/>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a:xfrm>
            <a:off x="308179" y="4177042"/>
            <a:ext cx="3663180" cy="2457449"/>
          </a:xfrm>
        </p:spPr>
      </p:pic>
      <p:pic>
        <p:nvPicPr>
          <p:cNvPr id="23" name="Kuvan paikkamerkki 22">
            <a:extLst>
              <a:ext uri="{FF2B5EF4-FFF2-40B4-BE49-F238E27FC236}">
                <a16:creationId xmlns:a16="http://schemas.microsoft.com/office/drawing/2014/main" id="{098D7BA1-FF15-44C4-B860-640190786BF2}"/>
              </a:ext>
            </a:extLst>
          </p:cNvPr>
          <p:cNvPicPr>
            <a:picLocks noGrp="1" noChangeAspect="1"/>
          </p:cNvPicPr>
          <p:nvPr>
            <p:ph type="pic" sz="quarter" idx="17"/>
          </p:nvPr>
        </p:nvPicPr>
        <p:blipFill rotWithShape="1">
          <a:blip r:embed="rId6" cstate="print">
            <a:extLst>
              <a:ext uri="{28A0092B-C50C-407E-A947-70E740481C1C}">
                <a14:useLocalDpi xmlns:a14="http://schemas.microsoft.com/office/drawing/2010/main"/>
              </a:ext>
            </a:extLst>
          </a:blip>
          <a:srcRect/>
          <a:stretch/>
        </p:blipFill>
        <p:spPr>
          <a:xfrm>
            <a:off x="7896056" y="4177042"/>
            <a:ext cx="3663180" cy="2449496"/>
          </a:xfrm>
        </p:spPr>
      </p:pic>
      <p:pic>
        <p:nvPicPr>
          <p:cNvPr id="21" name="Kuvan paikkamerkki 20">
            <a:extLst>
              <a:ext uri="{FF2B5EF4-FFF2-40B4-BE49-F238E27FC236}">
                <a16:creationId xmlns:a16="http://schemas.microsoft.com/office/drawing/2014/main" id="{872D9D72-D777-4AEF-9BC8-201397C54E80}"/>
              </a:ext>
            </a:extLst>
          </p:cNvPr>
          <p:cNvPicPr>
            <a:picLocks noGrp="1" noChangeAspect="1"/>
          </p:cNvPicPr>
          <p:nvPr>
            <p:ph type="pic" sz="quarter" idx="18"/>
          </p:nvPr>
        </p:nvPicPr>
        <p:blipFill rotWithShape="1">
          <a:blip r:embed="rId7" cstate="print">
            <a:extLst>
              <a:ext uri="{28A0092B-C50C-407E-A947-70E740481C1C}">
                <a14:useLocalDpi xmlns:a14="http://schemas.microsoft.com/office/drawing/2010/main"/>
              </a:ext>
            </a:extLst>
          </a:blip>
          <a:srcRect/>
          <a:stretch/>
        </p:blipFill>
        <p:spPr>
          <a:xfrm>
            <a:off x="4084126" y="4170538"/>
            <a:ext cx="3698709" cy="2457449"/>
          </a:xfrm>
        </p:spPr>
      </p:pic>
      <p:sp>
        <p:nvSpPr>
          <p:cNvPr id="8" name="Otsikko 7">
            <a:extLst>
              <a:ext uri="{FF2B5EF4-FFF2-40B4-BE49-F238E27FC236}">
                <a16:creationId xmlns:a16="http://schemas.microsoft.com/office/drawing/2014/main" id="{C5369E5C-7B73-49C8-B59D-0DC424D931B8}"/>
              </a:ext>
            </a:extLst>
          </p:cNvPr>
          <p:cNvSpPr>
            <a:spLocks noGrp="1"/>
          </p:cNvSpPr>
          <p:nvPr>
            <p:ph type="title"/>
          </p:nvPr>
        </p:nvSpPr>
        <p:spPr>
          <a:xfrm>
            <a:off x="797848" y="3089314"/>
            <a:ext cx="10271263" cy="1081224"/>
          </a:xfrm>
        </p:spPr>
        <p:txBody>
          <a:bodyPr/>
          <a:lstStyle/>
          <a:p>
            <a:pPr algn="l"/>
            <a:r>
              <a:rPr lang="en-US" sz="2000" dirty="0"/>
              <a:t>Sources of obtrusive light are usually area lighting, larger advertising displays and certain luminaire types. Obtrusive light project included several areal night surveys, measurements of the brightness of the night sky and display luminance measurements. </a:t>
            </a:r>
            <a:br>
              <a:rPr lang="en-US" sz="2000" dirty="0"/>
            </a:br>
            <a:r>
              <a:rPr lang="en-US" sz="1600" dirty="0"/>
              <a:t>Photos: Annukka Larsen</a:t>
            </a:r>
            <a:endParaRPr lang="fi-FI" sz="1200" dirty="0"/>
          </a:p>
        </p:txBody>
      </p:sp>
      <p:sp>
        <p:nvSpPr>
          <p:cNvPr id="11" name="Dian numeron paikkamerkki 10">
            <a:extLst>
              <a:ext uri="{FF2B5EF4-FFF2-40B4-BE49-F238E27FC236}">
                <a16:creationId xmlns:a16="http://schemas.microsoft.com/office/drawing/2014/main" id="{BC32A36F-2491-4C10-90C3-402469BEB53E}"/>
              </a:ext>
            </a:extLst>
          </p:cNvPr>
          <p:cNvSpPr>
            <a:spLocks noGrp="1"/>
          </p:cNvSpPr>
          <p:nvPr>
            <p:ph type="sldNum" sz="quarter" idx="21"/>
          </p:nvPr>
        </p:nvSpPr>
        <p:spPr/>
        <p:txBody>
          <a:bodyPr/>
          <a:lstStyle/>
          <a:p>
            <a:pPr>
              <a:defRPr/>
            </a:pPr>
            <a:fld id="{4D8DB79A-C706-9B4C-986C-F7B5559A06A8}" type="slidenum">
              <a:rPr lang="fi-FI" smtClean="0"/>
              <a:pPr>
                <a:defRPr/>
              </a:pPr>
              <a:t>11</a:t>
            </a:fld>
            <a:endParaRPr lang="fi-FI" dirty="0"/>
          </a:p>
        </p:txBody>
      </p:sp>
    </p:spTree>
    <p:extLst>
      <p:ext uri="{BB962C8B-B14F-4D97-AF65-F5344CB8AC3E}">
        <p14:creationId xmlns:p14="http://schemas.microsoft.com/office/powerpoint/2010/main" val="204666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ällön paikkamerkki 2">
            <a:extLst>
              <a:ext uri="{FF2B5EF4-FFF2-40B4-BE49-F238E27FC236}">
                <a16:creationId xmlns:a16="http://schemas.microsoft.com/office/drawing/2014/main" id="{ADC7CEA1-838A-5646-A2A2-254E4ADDA088}"/>
              </a:ext>
            </a:extLst>
          </p:cNvPr>
          <p:cNvSpPr>
            <a:spLocks noGrp="1"/>
          </p:cNvSpPr>
          <p:nvPr>
            <p:ph sz="half" idx="1"/>
          </p:nvPr>
        </p:nvSpPr>
        <p:spPr>
          <a:xfrm>
            <a:off x="438150" y="434632"/>
            <a:ext cx="6334125" cy="5480393"/>
          </a:xfrm>
        </p:spPr>
        <p:txBody>
          <a:bodyPr rtlCol="0">
            <a:noAutofit/>
          </a:bodyPr>
          <a:lstStyle/>
          <a:p>
            <a:pPr marL="0" indent="0" fontAlgn="auto">
              <a:spcBef>
                <a:spcPts val="0"/>
              </a:spcBef>
              <a:spcAft>
                <a:spcPts val="0"/>
              </a:spcAft>
              <a:buNone/>
              <a:defRPr/>
            </a:pPr>
            <a:r>
              <a:rPr lang="en-US" sz="2000" b="1" dirty="0"/>
              <a:t>1 	Classification</a:t>
            </a:r>
            <a:br>
              <a:rPr lang="en-US" sz="2000" b="1" dirty="0"/>
            </a:br>
            <a:r>
              <a:rPr lang="en-US" sz="2000" b="1" dirty="0"/>
              <a:t>2 	Evaluation</a:t>
            </a:r>
            <a:br>
              <a:rPr lang="en-US" sz="2000" b="1" dirty="0"/>
            </a:br>
            <a:r>
              <a:rPr lang="en-US" sz="2000" b="1" dirty="0"/>
              <a:t>3 	Action</a:t>
            </a:r>
          </a:p>
          <a:p>
            <a:pPr marL="0" indent="0" fontAlgn="auto">
              <a:spcBef>
                <a:spcPts val="0"/>
              </a:spcBef>
              <a:spcAft>
                <a:spcPts val="0"/>
              </a:spcAft>
              <a:buNone/>
              <a:defRPr/>
            </a:pPr>
            <a:br>
              <a:rPr lang="en-US" sz="2000" b="1" dirty="0"/>
            </a:br>
            <a:r>
              <a:rPr lang="en-US" sz="2000" b="1" dirty="0"/>
              <a:t>Obtrusive light categories</a:t>
            </a:r>
          </a:p>
          <a:p>
            <a:pPr marL="0" indent="0" fontAlgn="auto">
              <a:spcBef>
                <a:spcPts val="0"/>
              </a:spcBef>
              <a:spcAft>
                <a:spcPts val="0"/>
              </a:spcAft>
              <a:buNone/>
              <a:defRPr/>
            </a:pPr>
            <a:endParaRPr lang="en-US" sz="2000" b="1" dirty="0"/>
          </a:p>
          <a:p>
            <a:pPr fontAlgn="auto">
              <a:spcBef>
                <a:spcPts val="0"/>
              </a:spcBef>
              <a:spcAft>
                <a:spcPts val="0"/>
              </a:spcAft>
              <a:defRPr/>
            </a:pPr>
            <a:r>
              <a:rPr lang="en-US" sz="2000" dirty="0"/>
              <a:t>Advertising lights and led screens</a:t>
            </a:r>
          </a:p>
          <a:p>
            <a:pPr fontAlgn="auto">
              <a:spcBef>
                <a:spcPts val="0"/>
              </a:spcBef>
              <a:spcAft>
                <a:spcPts val="0"/>
              </a:spcAft>
              <a:defRPr/>
            </a:pPr>
            <a:r>
              <a:rPr lang="en-US" sz="2000" dirty="0"/>
              <a:t>Street and road lighting and parks</a:t>
            </a:r>
          </a:p>
          <a:p>
            <a:pPr fontAlgn="auto">
              <a:spcBef>
                <a:spcPts val="0"/>
              </a:spcBef>
              <a:spcAft>
                <a:spcPts val="0"/>
              </a:spcAft>
              <a:defRPr/>
            </a:pPr>
            <a:r>
              <a:rPr lang="en-US" sz="2000" dirty="0"/>
              <a:t>Facade and accent lights</a:t>
            </a:r>
          </a:p>
          <a:p>
            <a:pPr fontAlgn="auto">
              <a:spcBef>
                <a:spcPts val="0"/>
              </a:spcBef>
              <a:spcAft>
                <a:spcPts val="0"/>
              </a:spcAft>
              <a:defRPr/>
            </a:pPr>
            <a:r>
              <a:rPr lang="en-US" sz="2000" dirty="0"/>
              <a:t>Area lighting, public</a:t>
            </a:r>
          </a:p>
          <a:p>
            <a:pPr fontAlgn="auto">
              <a:spcBef>
                <a:spcPts val="0"/>
              </a:spcBef>
              <a:spcAft>
                <a:spcPts val="0"/>
              </a:spcAft>
              <a:defRPr/>
            </a:pPr>
            <a:r>
              <a:rPr lang="en-US" sz="2000" dirty="0"/>
              <a:t>Area lighting, private</a:t>
            </a:r>
          </a:p>
          <a:p>
            <a:pPr fontAlgn="auto">
              <a:spcBef>
                <a:spcPts val="0"/>
              </a:spcBef>
              <a:spcAft>
                <a:spcPts val="0"/>
              </a:spcAft>
              <a:defRPr/>
            </a:pPr>
            <a:r>
              <a:rPr lang="en-US" sz="2000" dirty="0"/>
              <a:t>Yard lights, public</a:t>
            </a:r>
          </a:p>
          <a:p>
            <a:pPr fontAlgn="auto">
              <a:spcBef>
                <a:spcPts val="0"/>
              </a:spcBef>
              <a:spcAft>
                <a:spcPts val="0"/>
              </a:spcAft>
              <a:defRPr/>
            </a:pPr>
            <a:r>
              <a:rPr lang="en-US" sz="2000" dirty="0"/>
              <a:t>Yard lights, private</a:t>
            </a:r>
          </a:p>
          <a:p>
            <a:pPr fontAlgn="auto">
              <a:spcBef>
                <a:spcPts val="0"/>
              </a:spcBef>
              <a:spcAft>
                <a:spcPts val="0"/>
              </a:spcAft>
              <a:defRPr/>
            </a:pPr>
            <a:r>
              <a:rPr lang="en-US" sz="2000" dirty="0"/>
              <a:t>Construction site lights and other temporary area lighting</a:t>
            </a:r>
          </a:p>
          <a:p>
            <a:pPr fontAlgn="auto">
              <a:spcBef>
                <a:spcPts val="0"/>
              </a:spcBef>
              <a:spcAft>
                <a:spcPts val="0"/>
              </a:spcAft>
              <a:defRPr/>
            </a:pPr>
            <a:r>
              <a:rPr lang="en-US" sz="2000" dirty="0"/>
              <a:t>Other (such as traffic lights and immobilizers)</a:t>
            </a:r>
          </a:p>
          <a:p>
            <a:pPr fontAlgn="auto">
              <a:spcBef>
                <a:spcPts val="0"/>
              </a:spcBef>
              <a:spcAft>
                <a:spcPts val="0"/>
              </a:spcAft>
              <a:defRPr/>
            </a:pPr>
            <a:endParaRPr lang="en-US" sz="1800" dirty="0"/>
          </a:p>
        </p:txBody>
      </p:sp>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12</a:t>
            </a:fld>
            <a:endParaRPr lang="fi-FI" altLang="fi-FI" sz="1300">
              <a:solidFill>
                <a:srgbClr val="000000"/>
              </a:solidFill>
            </a:endParaRPr>
          </a:p>
        </p:txBody>
      </p:sp>
      <p:pic>
        <p:nvPicPr>
          <p:cNvPr id="10" name="Kuvan paikkamerkki 9" descr="Kuva, joka sisältää kohteen tehdas, yö&#10;&#10;Kuvaus luotu automaattisesti">
            <a:extLst>
              <a:ext uri="{FF2B5EF4-FFF2-40B4-BE49-F238E27FC236}">
                <a16:creationId xmlns:a16="http://schemas.microsoft.com/office/drawing/2014/main" id="{CA80E89B-06F9-A518-E43A-F4F7F505651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2063" r="32063"/>
          <a:stretch>
            <a:fillRect/>
          </a:stretch>
        </p:blipFill>
        <p:spPr>
          <a:xfrm>
            <a:off x="7226300" y="0"/>
            <a:ext cx="5060950" cy="6858000"/>
          </a:xfrm>
        </p:spPr>
      </p:pic>
    </p:spTree>
    <p:extLst>
      <p:ext uri="{BB962C8B-B14F-4D97-AF65-F5344CB8AC3E}">
        <p14:creationId xmlns:p14="http://schemas.microsoft.com/office/powerpoint/2010/main" val="171802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9FC2909B-71EB-4CD8-B5A9-27B1F9A6E6AB}"/>
              </a:ext>
            </a:extLst>
          </p:cNvPr>
          <p:cNvPicPr>
            <a:picLocks noChangeAspect="1"/>
          </p:cNvPicPr>
          <p:nvPr/>
        </p:nvPicPr>
        <p:blipFill>
          <a:blip r:embed="rId2"/>
          <a:stretch>
            <a:fillRect/>
          </a:stretch>
        </p:blipFill>
        <p:spPr>
          <a:xfrm>
            <a:off x="189186" y="1088066"/>
            <a:ext cx="8530276" cy="5146675"/>
          </a:xfrm>
          <a:prstGeom prst="rect">
            <a:avLst/>
          </a:prstGeom>
        </p:spPr>
      </p:pic>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13</a:t>
            </a:fld>
            <a:endParaRPr lang="fi-FI" altLang="fi-FI" sz="1300">
              <a:solidFill>
                <a:srgbClr val="000000"/>
              </a:solidFill>
            </a:endParaRPr>
          </a:p>
        </p:txBody>
      </p:sp>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200" y="407988"/>
            <a:ext cx="11092070" cy="787400"/>
          </a:xfrm>
        </p:spPr>
        <p:txBody>
          <a:bodyPr/>
          <a:lstStyle/>
          <a:p>
            <a:r>
              <a:rPr lang="en-US" sz="4000" dirty="0"/>
              <a:t>Planning instructions</a:t>
            </a:r>
            <a:r>
              <a:rPr lang="fi-FI" altLang="fi-FI" dirty="0">
                <a:latin typeface="Arial Black" panose="020B0604020202020204" pitchFamily="34" charset="0"/>
              </a:rPr>
              <a:t> </a:t>
            </a:r>
            <a:r>
              <a:rPr lang="fi-FI" altLang="fi-FI" sz="3200" dirty="0">
                <a:latin typeface="Arial Black" panose="020B0604020202020204" pitchFamily="34" charset="0"/>
              </a:rPr>
              <a:t>– </a:t>
            </a:r>
            <a:r>
              <a:rPr lang="fi-FI" altLang="fi-FI" sz="3200" dirty="0" err="1">
                <a:latin typeface="Arial Black" panose="020B0604020202020204" pitchFamily="34" charset="0"/>
              </a:rPr>
              <a:t>area</a:t>
            </a:r>
            <a:r>
              <a:rPr lang="fi-FI" altLang="fi-FI" sz="3200" dirty="0">
                <a:latin typeface="Arial Black" panose="020B0604020202020204" pitchFamily="34" charset="0"/>
              </a:rPr>
              <a:t> </a:t>
            </a:r>
            <a:r>
              <a:rPr lang="fi-FI" altLang="fi-FI" sz="3200" dirty="0" err="1">
                <a:latin typeface="Arial Black" panose="020B0604020202020204" pitchFamily="34" charset="0"/>
              </a:rPr>
              <a:t>classes</a:t>
            </a:r>
            <a:r>
              <a:rPr lang="fi-FI" altLang="fi-FI" sz="3200" dirty="0">
                <a:latin typeface="Arial Black" panose="020B0604020202020204" pitchFamily="34" charset="0"/>
              </a:rPr>
              <a:t>  </a:t>
            </a:r>
            <a:endParaRPr lang="en-US" altLang="fi-FI" sz="3200" dirty="0">
              <a:latin typeface="Arial Black" panose="020B0604020202020204" pitchFamily="34" charset="0"/>
            </a:endParaRPr>
          </a:p>
        </p:txBody>
      </p:sp>
      <p:sp>
        <p:nvSpPr>
          <p:cNvPr id="14" name="Sisällön paikkamerkki 2">
            <a:extLst>
              <a:ext uri="{FF2B5EF4-FFF2-40B4-BE49-F238E27FC236}">
                <a16:creationId xmlns:a16="http://schemas.microsoft.com/office/drawing/2014/main" id="{232F4877-7B19-4B37-B81A-97A1E824DC7A}"/>
              </a:ext>
            </a:extLst>
          </p:cNvPr>
          <p:cNvSpPr txBox="1">
            <a:spLocks/>
          </p:cNvSpPr>
          <p:nvPr/>
        </p:nvSpPr>
        <p:spPr bwMode="auto">
          <a:xfrm>
            <a:off x="8764534" y="1195388"/>
            <a:ext cx="3238280" cy="551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Helsinki area is divided into different  classes according to their current or target light climate. </a:t>
            </a:r>
          </a:p>
          <a:p>
            <a:pPr marL="0" indent="0">
              <a:buNone/>
            </a:pPr>
            <a:endParaRPr lang="en-US" sz="1400" dirty="0"/>
          </a:p>
          <a:p>
            <a:pPr marL="0" indent="0">
              <a:buNone/>
            </a:pPr>
            <a:r>
              <a:rPr lang="en-US" sz="1400" dirty="0"/>
              <a:t>Classes E0-E4 are in accordance with the CIE 150: 2017 report. E4 is the brightest and E0 is the darkest. </a:t>
            </a:r>
          </a:p>
          <a:p>
            <a:pPr marL="0" indent="0">
              <a:buNone/>
            </a:pPr>
            <a:endParaRPr lang="en-US" sz="1400" dirty="0"/>
          </a:p>
          <a:p>
            <a:pPr marL="0" indent="0">
              <a:buNone/>
            </a:pPr>
            <a:r>
              <a:rPr lang="en-US" sz="1400" dirty="0"/>
              <a:t>In the future the aim is to present classification on a map.</a:t>
            </a:r>
            <a:br>
              <a:rPr lang="en-US" sz="1400" dirty="0"/>
            </a:br>
            <a:br>
              <a:rPr lang="en-US" sz="1400" dirty="0"/>
            </a:br>
            <a:r>
              <a:rPr lang="en-US" sz="1400" dirty="0"/>
              <a:t>The maximum amount of light allowed at the walls and the sky is defined.</a:t>
            </a:r>
            <a:endParaRPr lang="fi-FI" sz="1400" dirty="0"/>
          </a:p>
        </p:txBody>
      </p:sp>
      <p:sp>
        <p:nvSpPr>
          <p:cNvPr id="2" name="Tekstiruutu 1">
            <a:extLst>
              <a:ext uri="{FF2B5EF4-FFF2-40B4-BE49-F238E27FC236}">
                <a16:creationId xmlns:a16="http://schemas.microsoft.com/office/drawing/2014/main" id="{C901474F-C048-D617-4B1D-9DC0B40F2910}"/>
              </a:ext>
            </a:extLst>
          </p:cNvPr>
          <p:cNvSpPr txBox="1"/>
          <p:nvPr/>
        </p:nvSpPr>
        <p:spPr>
          <a:xfrm>
            <a:off x="5638800" y="2971800"/>
            <a:ext cx="914400" cy="914400"/>
          </a:xfrm>
          <a:prstGeom prst="rect">
            <a:avLst/>
          </a:prstGeom>
          <a:noFill/>
        </p:spPr>
        <p:txBody>
          <a:bodyPr wrap="square" rtlCol="0">
            <a:spAutoFit/>
          </a:bodyPr>
          <a:lstStyle/>
          <a:p>
            <a:endParaRPr lang="fi-FI" dirty="0"/>
          </a:p>
        </p:txBody>
      </p:sp>
      <p:sp>
        <p:nvSpPr>
          <p:cNvPr id="3" name="Tekstiruutu 2">
            <a:extLst>
              <a:ext uri="{FF2B5EF4-FFF2-40B4-BE49-F238E27FC236}">
                <a16:creationId xmlns:a16="http://schemas.microsoft.com/office/drawing/2014/main" id="{F3FC3A52-6F73-6CB0-65D7-A60F4A184C16}"/>
              </a:ext>
            </a:extLst>
          </p:cNvPr>
          <p:cNvSpPr txBox="1"/>
          <p:nvPr/>
        </p:nvSpPr>
        <p:spPr>
          <a:xfrm>
            <a:off x="5638800" y="2971800"/>
            <a:ext cx="914400" cy="914400"/>
          </a:xfrm>
          <a:prstGeom prst="rect">
            <a:avLst/>
          </a:prstGeom>
          <a:noFill/>
        </p:spPr>
        <p:txBody>
          <a:bodyPr wrap="square" rtlCol="0">
            <a:spAutoFit/>
          </a:bodyPr>
          <a:lstStyle/>
          <a:p>
            <a:endParaRPr lang="fi-FI" dirty="0"/>
          </a:p>
        </p:txBody>
      </p:sp>
      <p:sp>
        <p:nvSpPr>
          <p:cNvPr id="4" name="Tekstiruutu 3">
            <a:extLst>
              <a:ext uri="{FF2B5EF4-FFF2-40B4-BE49-F238E27FC236}">
                <a16:creationId xmlns:a16="http://schemas.microsoft.com/office/drawing/2014/main" id="{EC15C3DD-8125-68FB-C1E7-3C46CD09F84F}"/>
              </a:ext>
            </a:extLst>
          </p:cNvPr>
          <p:cNvSpPr txBox="1"/>
          <p:nvPr/>
        </p:nvSpPr>
        <p:spPr>
          <a:xfrm>
            <a:off x="281859" y="1448712"/>
            <a:ext cx="1648931" cy="584775"/>
          </a:xfrm>
          <a:prstGeom prst="rect">
            <a:avLst/>
          </a:prstGeom>
          <a:solidFill>
            <a:schemeClr val="bg1"/>
          </a:solidFill>
        </p:spPr>
        <p:txBody>
          <a:bodyPr wrap="square" rtlCol="0">
            <a:spAutoFit/>
          </a:bodyPr>
          <a:lstStyle/>
          <a:p>
            <a:r>
              <a:rPr lang="fi-FI" sz="1600" b="1" dirty="0" err="1"/>
              <a:t>Areas</a:t>
            </a:r>
            <a:r>
              <a:rPr lang="fi-FI" sz="1600" b="1" dirty="0"/>
              <a:t> </a:t>
            </a:r>
            <a:r>
              <a:rPr lang="fi-FI" sz="1600" b="1" dirty="0" err="1"/>
              <a:t>with</a:t>
            </a:r>
            <a:r>
              <a:rPr lang="fi-FI" sz="1600" b="1" dirty="0"/>
              <a:t> no </a:t>
            </a:r>
            <a:r>
              <a:rPr lang="fi-FI" sz="1600" b="1" dirty="0" err="1"/>
              <a:t>light</a:t>
            </a:r>
            <a:endParaRPr lang="fi-FI" sz="1600" b="1" dirty="0"/>
          </a:p>
        </p:txBody>
      </p:sp>
      <p:sp>
        <p:nvSpPr>
          <p:cNvPr id="5" name="Tekstiruutu 4">
            <a:extLst>
              <a:ext uri="{FF2B5EF4-FFF2-40B4-BE49-F238E27FC236}">
                <a16:creationId xmlns:a16="http://schemas.microsoft.com/office/drawing/2014/main" id="{35663F9A-478D-7CAB-49D8-0E28597B078A}"/>
              </a:ext>
            </a:extLst>
          </p:cNvPr>
          <p:cNvSpPr txBox="1"/>
          <p:nvPr/>
        </p:nvSpPr>
        <p:spPr>
          <a:xfrm>
            <a:off x="1975862" y="1486945"/>
            <a:ext cx="1495425" cy="338554"/>
          </a:xfrm>
          <a:prstGeom prst="rect">
            <a:avLst/>
          </a:prstGeom>
          <a:solidFill>
            <a:srgbClr val="FFF5C2"/>
          </a:solidFill>
        </p:spPr>
        <p:txBody>
          <a:bodyPr wrap="square" rtlCol="0">
            <a:spAutoFit/>
          </a:bodyPr>
          <a:lstStyle/>
          <a:p>
            <a:r>
              <a:rPr lang="fi-FI" sz="1600" b="1" dirty="0" err="1"/>
              <a:t>Dark</a:t>
            </a:r>
            <a:r>
              <a:rPr lang="fi-FI" sz="1600" b="1" dirty="0"/>
              <a:t> </a:t>
            </a:r>
            <a:r>
              <a:rPr lang="fi-FI" sz="1600" b="1" dirty="0" err="1"/>
              <a:t>areas</a:t>
            </a:r>
            <a:endParaRPr lang="fi-FI" sz="1600" b="1" dirty="0"/>
          </a:p>
        </p:txBody>
      </p:sp>
      <p:sp>
        <p:nvSpPr>
          <p:cNvPr id="6" name="Tekstiruutu 5">
            <a:extLst>
              <a:ext uri="{FF2B5EF4-FFF2-40B4-BE49-F238E27FC236}">
                <a16:creationId xmlns:a16="http://schemas.microsoft.com/office/drawing/2014/main" id="{48F3C7A2-2CA9-7E76-3C2B-712E9A6F05F3}"/>
              </a:ext>
            </a:extLst>
          </p:cNvPr>
          <p:cNvSpPr txBox="1"/>
          <p:nvPr/>
        </p:nvSpPr>
        <p:spPr>
          <a:xfrm>
            <a:off x="3535838" y="1479703"/>
            <a:ext cx="1687348" cy="830997"/>
          </a:xfrm>
          <a:prstGeom prst="rect">
            <a:avLst/>
          </a:prstGeom>
          <a:solidFill>
            <a:srgbClr val="FFEA7F"/>
          </a:solidFill>
        </p:spPr>
        <p:txBody>
          <a:bodyPr wrap="square" rtlCol="0">
            <a:spAutoFit/>
          </a:bodyPr>
          <a:lstStyle/>
          <a:p>
            <a:r>
              <a:rPr lang="fi-FI" sz="1600" b="1" dirty="0" err="1"/>
              <a:t>Light</a:t>
            </a:r>
            <a:r>
              <a:rPr lang="fi-FI" sz="1600" b="1" dirty="0"/>
              <a:t> </a:t>
            </a:r>
            <a:r>
              <a:rPr lang="fi-FI" sz="1600" b="1" dirty="0" err="1"/>
              <a:t>sensitive</a:t>
            </a:r>
            <a:r>
              <a:rPr lang="fi-FI" sz="1600" b="1" dirty="0"/>
              <a:t> </a:t>
            </a:r>
            <a:r>
              <a:rPr lang="fi-FI" sz="1600" b="1" dirty="0" err="1"/>
              <a:t>areas</a:t>
            </a:r>
            <a:r>
              <a:rPr lang="fi-FI" sz="1600" b="1" dirty="0"/>
              <a:t> </a:t>
            </a:r>
            <a:br>
              <a:rPr lang="fi-FI" sz="1600" b="1" dirty="0"/>
            </a:br>
            <a:r>
              <a:rPr lang="fi-FI" sz="1600" b="1" dirty="0" err="1"/>
              <a:t>Dim</a:t>
            </a:r>
            <a:r>
              <a:rPr lang="fi-FI" sz="1600" b="1" dirty="0"/>
              <a:t> </a:t>
            </a:r>
            <a:r>
              <a:rPr lang="fi-FI" sz="1600" b="1" dirty="0" err="1"/>
              <a:t>areas</a:t>
            </a:r>
            <a:endParaRPr lang="fi-FI" sz="1600" b="1" dirty="0"/>
          </a:p>
        </p:txBody>
      </p:sp>
      <p:sp>
        <p:nvSpPr>
          <p:cNvPr id="7" name="Tekstiruutu 6">
            <a:extLst>
              <a:ext uri="{FF2B5EF4-FFF2-40B4-BE49-F238E27FC236}">
                <a16:creationId xmlns:a16="http://schemas.microsoft.com/office/drawing/2014/main" id="{7543E8B0-57C1-7D25-2BEC-006AF63B67A6}"/>
              </a:ext>
            </a:extLst>
          </p:cNvPr>
          <p:cNvSpPr txBox="1"/>
          <p:nvPr/>
        </p:nvSpPr>
        <p:spPr>
          <a:xfrm>
            <a:off x="5328990" y="1537824"/>
            <a:ext cx="1544573" cy="338554"/>
          </a:xfrm>
          <a:prstGeom prst="rect">
            <a:avLst/>
          </a:prstGeom>
          <a:solidFill>
            <a:srgbClr val="FFDF40"/>
          </a:solidFill>
        </p:spPr>
        <p:txBody>
          <a:bodyPr wrap="square" rtlCol="0">
            <a:spAutoFit/>
          </a:bodyPr>
          <a:lstStyle/>
          <a:p>
            <a:r>
              <a:rPr lang="fi-FI" sz="1600" b="1" dirty="0" err="1"/>
              <a:t>Moderately</a:t>
            </a:r>
            <a:r>
              <a:rPr lang="fi-FI" sz="1600" b="1" dirty="0"/>
              <a:t> </a:t>
            </a:r>
            <a:r>
              <a:rPr lang="fi-FI" sz="1600" b="1" dirty="0" err="1"/>
              <a:t>lit</a:t>
            </a:r>
            <a:endParaRPr lang="fi-FI" sz="1600" b="1" dirty="0"/>
          </a:p>
        </p:txBody>
      </p:sp>
      <p:sp>
        <p:nvSpPr>
          <p:cNvPr id="8" name="Tekstiruutu 7">
            <a:extLst>
              <a:ext uri="{FF2B5EF4-FFF2-40B4-BE49-F238E27FC236}">
                <a16:creationId xmlns:a16="http://schemas.microsoft.com/office/drawing/2014/main" id="{B34C97A5-A907-69B8-F0E5-A335021DAC12}"/>
              </a:ext>
            </a:extLst>
          </p:cNvPr>
          <p:cNvSpPr txBox="1"/>
          <p:nvPr/>
        </p:nvSpPr>
        <p:spPr>
          <a:xfrm>
            <a:off x="6918635" y="1479703"/>
            <a:ext cx="1715139" cy="584775"/>
          </a:xfrm>
          <a:prstGeom prst="rect">
            <a:avLst/>
          </a:prstGeom>
          <a:solidFill>
            <a:srgbClr val="FFD400"/>
          </a:solidFill>
        </p:spPr>
        <p:txBody>
          <a:bodyPr wrap="square" rtlCol="0">
            <a:spAutoFit/>
          </a:bodyPr>
          <a:lstStyle/>
          <a:p>
            <a:r>
              <a:rPr lang="fi-FI" sz="1600" b="1" dirty="0" err="1"/>
              <a:t>Higher</a:t>
            </a:r>
            <a:r>
              <a:rPr lang="fi-FI" sz="1600" b="1" dirty="0"/>
              <a:t> </a:t>
            </a:r>
            <a:r>
              <a:rPr lang="fi-FI" sz="1600" b="1" dirty="0" err="1"/>
              <a:t>lighting</a:t>
            </a:r>
            <a:r>
              <a:rPr lang="fi-FI" sz="1600" b="1" dirty="0"/>
              <a:t> </a:t>
            </a:r>
            <a:r>
              <a:rPr lang="fi-FI" sz="1600" b="1" dirty="0" err="1"/>
              <a:t>level</a:t>
            </a:r>
            <a:r>
              <a:rPr lang="fi-FI" sz="1600" b="1" dirty="0"/>
              <a:t> </a:t>
            </a:r>
            <a:r>
              <a:rPr lang="fi-FI" sz="1600" b="1" dirty="0" err="1"/>
              <a:t>areas</a:t>
            </a:r>
            <a:endParaRPr lang="fi-FI" sz="1600" b="1" dirty="0"/>
          </a:p>
        </p:txBody>
      </p:sp>
    </p:spTree>
    <p:extLst>
      <p:ext uri="{BB962C8B-B14F-4D97-AF65-F5344CB8AC3E}">
        <p14:creationId xmlns:p14="http://schemas.microsoft.com/office/powerpoint/2010/main" val="12016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14</a:t>
            </a:fld>
            <a:endParaRPr lang="fi-FI" altLang="fi-FI" sz="1300">
              <a:solidFill>
                <a:srgbClr val="000000"/>
              </a:solidFill>
            </a:endParaRPr>
          </a:p>
        </p:txBody>
      </p:sp>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199" y="407988"/>
            <a:ext cx="10833653" cy="787400"/>
          </a:xfrm>
        </p:spPr>
        <p:txBody>
          <a:bodyPr/>
          <a:lstStyle/>
          <a:p>
            <a:r>
              <a:rPr lang="en-US" sz="4400" dirty="0"/>
              <a:t>Planning instructions </a:t>
            </a:r>
            <a:r>
              <a:rPr lang="fi-FI" altLang="fi-FI" sz="3200" dirty="0">
                <a:latin typeface="Arial Black" panose="020B0604020202020204" pitchFamily="34" charset="0"/>
              </a:rPr>
              <a:t>– </a:t>
            </a:r>
            <a:r>
              <a:rPr lang="fi-FI" altLang="fi-FI" sz="3200" dirty="0" err="1">
                <a:latin typeface="Arial Black" panose="020B0604020202020204" pitchFamily="34" charset="0"/>
              </a:rPr>
              <a:t>luminaires</a:t>
            </a:r>
            <a:r>
              <a:rPr lang="fi-FI" altLang="fi-FI" sz="3200" dirty="0">
                <a:latin typeface="Arial Black" panose="020B0604020202020204" pitchFamily="34" charset="0"/>
              </a:rPr>
              <a:t> </a:t>
            </a:r>
            <a:endParaRPr lang="en-US" altLang="fi-FI" sz="3200" dirty="0">
              <a:latin typeface="Arial Black" panose="020B0604020202020204" pitchFamily="34" charset="0"/>
            </a:endParaRPr>
          </a:p>
        </p:txBody>
      </p:sp>
      <p:sp>
        <p:nvSpPr>
          <p:cNvPr id="9" name="Sisällön paikkamerkki 2">
            <a:extLst>
              <a:ext uri="{FF2B5EF4-FFF2-40B4-BE49-F238E27FC236}">
                <a16:creationId xmlns:a16="http://schemas.microsoft.com/office/drawing/2014/main" id="{ADC7CEA1-838A-5646-A2A2-254E4ADDA088}"/>
              </a:ext>
            </a:extLst>
          </p:cNvPr>
          <p:cNvSpPr>
            <a:spLocks noGrp="1"/>
          </p:cNvSpPr>
          <p:nvPr>
            <p:ph sz="half" idx="1"/>
          </p:nvPr>
        </p:nvSpPr>
        <p:spPr>
          <a:xfrm>
            <a:off x="6919005" y="4866765"/>
            <a:ext cx="4788487" cy="1095885"/>
          </a:xfrm>
        </p:spPr>
        <p:txBody>
          <a:bodyPr rtlCol="0">
            <a:noAutofit/>
          </a:bodyPr>
          <a:lstStyle/>
          <a:p>
            <a:pPr marL="0" indent="0">
              <a:buNone/>
            </a:pPr>
            <a:r>
              <a:rPr lang="en-US" sz="1600" dirty="0">
                <a:solidFill>
                  <a:schemeClr val="tx1"/>
                </a:solidFill>
              </a:rPr>
              <a:t>Choose a luminaire model that does not produce light beyond the luminaire's own horizontal plane. </a:t>
            </a:r>
          </a:p>
          <a:p>
            <a:pPr marL="0" indent="0">
              <a:buNone/>
            </a:pPr>
            <a:endParaRPr lang="en-US" sz="1400" dirty="0"/>
          </a:p>
        </p:txBody>
      </p:sp>
      <p:pic>
        <p:nvPicPr>
          <p:cNvPr id="8" name="Kuva 7">
            <a:extLst>
              <a:ext uri="{FF2B5EF4-FFF2-40B4-BE49-F238E27FC236}">
                <a16:creationId xmlns:a16="http://schemas.microsoft.com/office/drawing/2014/main" id="{465EC2D1-B259-4A12-B679-0A488AD6A0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1271" y="1548542"/>
            <a:ext cx="6276975" cy="3196150"/>
          </a:xfrm>
          <a:prstGeom prst="rect">
            <a:avLst/>
          </a:prstGeom>
        </p:spPr>
      </p:pic>
      <p:pic>
        <p:nvPicPr>
          <p:cNvPr id="11" name="Kuva 10" descr="Kuva, joka sisältää kohteen tuulimylly, kevyt&#10;&#10;Kuvaus luotu automaattisesti">
            <a:extLst>
              <a:ext uri="{FF2B5EF4-FFF2-40B4-BE49-F238E27FC236}">
                <a16:creationId xmlns:a16="http://schemas.microsoft.com/office/drawing/2014/main" id="{5C70E828-D05A-4F5E-B6C1-848C349DD5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9006" y="3116320"/>
            <a:ext cx="4788488" cy="1628372"/>
          </a:xfrm>
          <a:prstGeom prst="rect">
            <a:avLst/>
          </a:prstGeom>
        </p:spPr>
      </p:pic>
      <p:sp>
        <p:nvSpPr>
          <p:cNvPr id="14" name="Sisällön paikkamerkki 2">
            <a:extLst>
              <a:ext uri="{FF2B5EF4-FFF2-40B4-BE49-F238E27FC236}">
                <a16:creationId xmlns:a16="http://schemas.microsoft.com/office/drawing/2014/main" id="{232F4877-7B19-4B37-B81A-97A1E824DC7A}"/>
              </a:ext>
            </a:extLst>
          </p:cNvPr>
          <p:cNvSpPr txBox="1">
            <a:spLocks/>
          </p:cNvSpPr>
          <p:nvPr/>
        </p:nvSpPr>
        <p:spPr bwMode="auto">
          <a:xfrm>
            <a:off x="457199" y="4850526"/>
            <a:ext cx="5838826" cy="134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 Direct the street light fixture correctly and avoid light on the sky or unnecessarily on the walls of the property. </a:t>
            </a:r>
          </a:p>
          <a:p>
            <a:pPr marL="0" indent="0">
              <a:buNone/>
            </a:pPr>
            <a:endParaRPr lang="en-US" sz="1600" dirty="0"/>
          </a:p>
          <a:p>
            <a:pPr marL="0" indent="0">
              <a:buNone/>
            </a:pPr>
            <a:r>
              <a:rPr lang="en-US" sz="1600" dirty="0"/>
              <a:t>The design must comply with lighting standards and the limit values set by the obtrusive light area classes (E-classes). d</a:t>
            </a:r>
            <a:endParaRPr lang="fi-FI" sz="1600" dirty="0"/>
          </a:p>
        </p:txBody>
      </p:sp>
      <p:sp>
        <p:nvSpPr>
          <p:cNvPr id="12" name="Tekstiruutu 11">
            <a:extLst>
              <a:ext uri="{FF2B5EF4-FFF2-40B4-BE49-F238E27FC236}">
                <a16:creationId xmlns:a16="http://schemas.microsoft.com/office/drawing/2014/main" id="{8DC2FC86-E1A3-4680-B174-52BDF61BFA3B}"/>
              </a:ext>
            </a:extLst>
          </p:cNvPr>
          <p:cNvSpPr txBox="1"/>
          <p:nvPr/>
        </p:nvSpPr>
        <p:spPr>
          <a:xfrm>
            <a:off x="9786173" y="3429000"/>
            <a:ext cx="651640" cy="307777"/>
          </a:xfrm>
          <a:prstGeom prst="rect">
            <a:avLst/>
          </a:prstGeom>
          <a:noFill/>
        </p:spPr>
        <p:txBody>
          <a:bodyPr wrap="square" rtlCol="0">
            <a:spAutoFit/>
          </a:bodyPr>
          <a:lstStyle/>
          <a:p>
            <a:r>
              <a:rPr lang="fi-FI" sz="1400" b="1" dirty="0">
                <a:solidFill>
                  <a:srgbClr val="00B050"/>
                </a:solidFill>
              </a:rPr>
              <a:t>OK</a:t>
            </a:r>
          </a:p>
        </p:txBody>
      </p:sp>
      <p:sp>
        <p:nvSpPr>
          <p:cNvPr id="16" name="Tekstiruutu 15">
            <a:extLst>
              <a:ext uri="{FF2B5EF4-FFF2-40B4-BE49-F238E27FC236}">
                <a16:creationId xmlns:a16="http://schemas.microsoft.com/office/drawing/2014/main" id="{298CC6FB-EFF9-4AEF-8B2A-E61B6AABA1D4}"/>
              </a:ext>
            </a:extLst>
          </p:cNvPr>
          <p:cNvSpPr txBox="1"/>
          <p:nvPr/>
        </p:nvSpPr>
        <p:spPr>
          <a:xfrm>
            <a:off x="10835095" y="3429000"/>
            <a:ext cx="651640" cy="307777"/>
          </a:xfrm>
          <a:prstGeom prst="rect">
            <a:avLst/>
          </a:prstGeom>
          <a:noFill/>
        </p:spPr>
        <p:txBody>
          <a:bodyPr wrap="square" rtlCol="0">
            <a:spAutoFit/>
          </a:bodyPr>
          <a:lstStyle/>
          <a:p>
            <a:r>
              <a:rPr lang="fi-FI" sz="1400" b="1" dirty="0">
                <a:solidFill>
                  <a:srgbClr val="00B050"/>
                </a:solidFill>
              </a:rPr>
              <a:t>OK</a:t>
            </a:r>
          </a:p>
        </p:txBody>
      </p:sp>
      <p:cxnSp>
        <p:nvCxnSpPr>
          <p:cNvPr id="3" name="Suora yhdysviiva 2">
            <a:extLst>
              <a:ext uri="{FF2B5EF4-FFF2-40B4-BE49-F238E27FC236}">
                <a16:creationId xmlns:a16="http://schemas.microsoft.com/office/drawing/2014/main" id="{CFD24DDD-0926-797A-1F45-0A52950C3588}"/>
              </a:ext>
            </a:extLst>
          </p:cNvPr>
          <p:cNvCxnSpPr>
            <a:cxnSpLocks/>
          </p:cNvCxnSpPr>
          <p:nvPr/>
        </p:nvCxnSpPr>
        <p:spPr>
          <a:xfrm flipH="1">
            <a:off x="8372475" y="3582888"/>
            <a:ext cx="971550" cy="1019175"/>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uora yhdysviiva 5">
            <a:extLst>
              <a:ext uri="{FF2B5EF4-FFF2-40B4-BE49-F238E27FC236}">
                <a16:creationId xmlns:a16="http://schemas.microsoft.com/office/drawing/2014/main" id="{F4AB46F7-8A70-7151-0CC5-006AFD5A2ECF}"/>
              </a:ext>
            </a:extLst>
          </p:cNvPr>
          <p:cNvCxnSpPr/>
          <p:nvPr/>
        </p:nvCxnSpPr>
        <p:spPr>
          <a:xfrm>
            <a:off x="8372475" y="3651051"/>
            <a:ext cx="1114425" cy="951012"/>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uora yhdysviiva 6">
            <a:extLst>
              <a:ext uri="{FF2B5EF4-FFF2-40B4-BE49-F238E27FC236}">
                <a16:creationId xmlns:a16="http://schemas.microsoft.com/office/drawing/2014/main" id="{70566881-C110-BDDF-F5BE-471AD37A4187}"/>
              </a:ext>
            </a:extLst>
          </p:cNvPr>
          <p:cNvCxnSpPr>
            <a:cxnSpLocks/>
          </p:cNvCxnSpPr>
          <p:nvPr/>
        </p:nvCxnSpPr>
        <p:spPr>
          <a:xfrm flipH="1">
            <a:off x="7088528" y="3547070"/>
            <a:ext cx="971550" cy="1019175"/>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uora yhdysviiva 9">
            <a:extLst>
              <a:ext uri="{FF2B5EF4-FFF2-40B4-BE49-F238E27FC236}">
                <a16:creationId xmlns:a16="http://schemas.microsoft.com/office/drawing/2014/main" id="{CE273F55-3EA8-FB8D-3F07-A62C87E1DEBC}"/>
              </a:ext>
            </a:extLst>
          </p:cNvPr>
          <p:cNvCxnSpPr/>
          <p:nvPr/>
        </p:nvCxnSpPr>
        <p:spPr>
          <a:xfrm>
            <a:off x="7088528" y="3615233"/>
            <a:ext cx="1114425" cy="951012"/>
          </a:xfrm>
          <a:prstGeom prst="line">
            <a:avLst/>
          </a:prstGeom>
        </p:spPr>
        <p:style>
          <a:lnRef idx="3">
            <a:schemeClr val="accent2"/>
          </a:lnRef>
          <a:fillRef idx="0">
            <a:schemeClr val="accent2"/>
          </a:fillRef>
          <a:effectRef idx="2">
            <a:schemeClr val="accent2"/>
          </a:effectRef>
          <a:fontRef idx="minor">
            <a:schemeClr val="tx1"/>
          </a:fontRef>
        </p:style>
      </p:cxnSp>
      <p:sp>
        <p:nvSpPr>
          <p:cNvPr id="13" name="Tekstiruutu 12">
            <a:extLst>
              <a:ext uri="{FF2B5EF4-FFF2-40B4-BE49-F238E27FC236}">
                <a16:creationId xmlns:a16="http://schemas.microsoft.com/office/drawing/2014/main" id="{CF2222D9-808B-DA86-6EF2-4405B83086C0}"/>
              </a:ext>
            </a:extLst>
          </p:cNvPr>
          <p:cNvSpPr txBox="1"/>
          <p:nvPr/>
        </p:nvSpPr>
        <p:spPr>
          <a:xfrm rot="20817626">
            <a:off x="2133478" y="1735475"/>
            <a:ext cx="2592048" cy="276999"/>
          </a:xfrm>
          <a:prstGeom prst="rect">
            <a:avLst/>
          </a:prstGeom>
          <a:solidFill>
            <a:srgbClr val="B1B5B8"/>
          </a:solidFill>
        </p:spPr>
        <p:txBody>
          <a:bodyPr wrap="square" rtlCol="0">
            <a:spAutoFit/>
          </a:bodyPr>
          <a:lstStyle/>
          <a:p>
            <a:r>
              <a:rPr lang="fi-FI" sz="1200" dirty="0" err="1"/>
              <a:t>Light</a:t>
            </a:r>
            <a:r>
              <a:rPr lang="fi-FI" sz="1200" dirty="0"/>
              <a:t> </a:t>
            </a:r>
            <a:r>
              <a:rPr lang="fi-FI" sz="1200" dirty="0" err="1"/>
              <a:t>directed</a:t>
            </a:r>
            <a:r>
              <a:rPr lang="fi-FI" sz="1200" dirty="0"/>
              <a:t> to </a:t>
            </a:r>
            <a:r>
              <a:rPr lang="fi-FI" sz="1200" dirty="0" err="1"/>
              <a:t>the</a:t>
            </a:r>
            <a:r>
              <a:rPr lang="fi-FI" sz="1200" dirty="0"/>
              <a:t> </a:t>
            </a:r>
            <a:r>
              <a:rPr lang="fi-FI" sz="1200" dirty="0" err="1"/>
              <a:t>sky</a:t>
            </a:r>
            <a:endParaRPr lang="fi-FI" sz="1200" dirty="0"/>
          </a:p>
        </p:txBody>
      </p:sp>
      <p:sp>
        <p:nvSpPr>
          <p:cNvPr id="15" name="Suorakulmio 14">
            <a:extLst>
              <a:ext uri="{FF2B5EF4-FFF2-40B4-BE49-F238E27FC236}">
                <a16:creationId xmlns:a16="http://schemas.microsoft.com/office/drawing/2014/main" id="{38EC0491-3683-9AC8-AE18-475F5DAF2FEC}"/>
              </a:ext>
            </a:extLst>
          </p:cNvPr>
          <p:cNvSpPr/>
          <p:nvPr/>
        </p:nvSpPr>
        <p:spPr>
          <a:xfrm>
            <a:off x="4067175" y="1181101"/>
            <a:ext cx="762000" cy="353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kstiruutu 16">
            <a:extLst>
              <a:ext uri="{FF2B5EF4-FFF2-40B4-BE49-F238E27FC236}">
                <a16:creationId xmlns:a16="http://schemas.microsoft.com/office/drawing/2014/main" id="{C2F44A32-B8BB-03E8-B7DC-1E6AC9A0BFDC}"/>
              </a:ext>
            </a:extLst>
          </p:cNvPr>
          <p:cNvSpPr txBox="1"/>
          <p:nvPr/>
        </p:nvSpPr>
        <p:spPr>
          <a:xfrm rot="17726769">
            <a:off x="2655092" y="2515972"/>
            <a:ext cx="1243013" cy="276999"/>
          </a:xfrm>
          <a:prstGeom prst="rect">
            <a:avLst/>
          </a:prstGeom>
          <a:solidFill>
            <a:srgbClr val="CFC9A5"/>
          </a:solidFill>
        </p:spPr>
        <p:txBody>
          <a:bodyPr wrap="square" rtlCol="0">
            <a:spAutoFit/>
          </a:bodyPr>
          <a:lstStyle/>
          <a:p>
            <a:r>
              <a:rPr lang="fi-FI" sz="1200" dirty="0" err="1"/>
              <a:t>Obtrusive</a:t>
            </a:r>
            <a:r>
              <a:rPr lang="fi-FI" sz="1200" dirty="0"/>
              <a:t> </a:t>
            </a:r>
            <a:r>
              <a:rPr lang="fi-FI" sz="1200" dirty="0" err="1"/>
              <a:t>light</a:t>
            </a:r>
            <a:endParaRPr lang="fi-FI" sz="1200" dirty="0"/>
          </a:p>
        </p:txBody>
      </p:sp>
      <p:sp>
        <p:nvSpPr>
          <p:cNvPr id="18" name="Tekstiruutu 17">
            <a:extLst>
              <a:ext uri="{FF2B5EF4-FFF2-40B4-BE49-F238E27FC236}">
                <a16:creationId xmlns:a16="http://schemas.microsoft.com/office/drawing/2014/main" id="{AE8B5054-4B40-5B0F-6387-65C6C8354FA6}"/>
              </a:ext>
            </a:extLst>
          </p:cNvPr>
          <p:cNvSpPr txBox="1"/>
          <p:nvPr/>
        </p:nvSpPr>
        <p:spPr>
          <a:xfrm rot="18933053">
            <a:off x="3072553" y="3411077"/>
            <a:ext cx="713897" cy="461665"/>
          </a:xfrm>
          <a:prstGeom prst="rect">
            <a:avLst/>
          </a:prstGeom>
          <a:solidFill>
            <a:srgbClr val="DFD598"/>
          </a:solidFill>
        </p:spPr>
        <p:txBody>
          <a:bodyPr wrap="square" rtlCol="0">
            <a:spAutoFit/>
          </a:bodyPr>
          <a:lstStyle/>
          <a:p>
            <a:r>
              <a:rPr lang="fi-FI" sz="1100" dirty="0" err="1"/>
              <a:t>Leaking</a:t>
            </a:r>
            <a:r>
              <a:rPr lang="fi-FI" sz="1200" dirty="0"/>
              <a:t> </a:t>
            </a:r>
            <a:r>
              <a:rPr lang="fi-FI" sz="1100" dirty="0" err="1"/>
              <a:t>light</a:t>
            </a:r>
            <a:r>
              <a:rPr lang="fi-FI" sz="1100" dirty="0"/>
              <a:t> </a:t>
            </a:r>
          </a:p>
        </p:txBody>
      </p:sp>
      <p:sp>
        <p:nvSpPr>
          <p:cNvPr id="19" name="Tekstiruutu 18">
            <a:extLst>
              <a:ext uri="{FF2B5EF4-FFF2-40B4-BE49-F238E27FC236}">
                <a16:creationId xmlns:a16="http://schemas.microsoft.com/office/drawing/2014/main" id="{02D70711-AFE4-1F4B-02CE-38C3207C7623}"/>
              </a:ext>
            </a:extLst>
          </p:cNvPr>
          <p:cNvSpPr txBox="1"/>
          <p:nvPr/>
        </p:nvSpPr>
        <p:spPr>
          <a:xfrm>
            <a:off x="1805072" y="3275195"/>
            <a:ext cx="858666" cy="461665"/>
          </a:xfrm>
          <a:prstGeom prst="rect">
            <a:avLst/>
          </a:prstGeom>
          <a:solidFill>
            <a:srgbClr val="F4E484"/>
          </a:solidFill>
        </p:spPr>
        <p:txBody>
          <a:bodyPr wrap="square" rtlCol="0">
            <a:spAutoFit/>
          </a:bodyPr>
          <a:lstStyle/>
          <a:p>
            <a:r>
              <a:rPr lang="fi-FI" sz="1200" dirty="0" err="1"/>
              <a:t>Useful</a:t>
            </a:r>
            <a:r>
              <a:rPr lang="fi-FI" sz="1200" dirty="0"/>
              <a:t> </a:t>
            </a:r>
            <a:r>
              <a:rPr lang="fi-FI" sz="1200" dirty="0" err="1"/>
              <a:t>light</a:t>
            </a:r>
            <a:endParaRPr lang="fi-FI" sz="1200" dirty="0"/>
          </a:p>
        </p:txBody>
      </p:sp>
      <p:sp>
        <p:nvSpPr>
          <p:cNvPr id="20" name="Tekstiruutu 19">
            <a:extLst>
              <a:ext uri="{FF2B5EF4-FFF2-40B4-BE49-F238E27FC236}">
                <a16:creationId xmlns:a16="http://schemas.microsoft.com/office/drawing/2014/main" id="{C5AF4A2B-B03C-B265-F3BF-3F105BD70AD7}"/>
              </a:ext>
            </a:extLst>
          </p:cNvPr>
          <p:cNvSpPr txBox="1"/>
          <p:nvPr/>
        </p:nvSpPr>
        <p:spPr>
          <a:xfrm>
            <a:off x="1238249" y="4436915"/>
            <a:ext cx="2314575" cy="307777"/>
          </a:xfrm>
          <a:prstGeom prst="rect">
            <a:avLst/>
          </a:prstGeom>
          <a:solidFill>
            <a:srgbClr val="3A3A3C"/>
          </a:solidFill>
        </p:spPr>
        <p:txBody>
          <a:bodyPr wrap="square" rtlCol="0">
            <a:spAutoFit/>
          </a:bodyPr>
          <a:lstStyle/>
          <a:p>
            <a:r>
              <a:rPr lang="fi-FI" sz="1400" dirty="0" err="1">
                <a:solidFill>
                  <a:schemeClr val="bg1"/>
                </a:solidFill>
              </a:rPr>
              <a:t>Illuminated</a:t>
            </a:r>
            <a:r>
              <a:rPr lang="fi-FI" sz="1400" dirty="0">
                <a:solidFill>
                  <a:schemeClr val="bg1"/>
                </a:solidFill>
              </a:rPr>
              <a:t> </a:t>
            </a:r>
            <a:r>
              <a:rPr lang="fi-FI" sz="1400" dirty="0" err="1">
                <a:solidFill>
                  <a:schemeClr val="bg1"/>
                </a:solidFill>
              </a:rPr>
              <a:t>area</a:t>
            </a:r>
            <a:endParaRPr lang="fi-FI" sz="1400" dirty="0">
              <a:solidFill>
                <a:schemeClr val="bg1"/>
              </a:solidFill>
            </a:endParaRPr>
          </a:p>
        </p:txBody>
      </p:sp>
      <p:sp>
        <p:nvSpPr>
          <p:cNvPr id="21" name="Tekstiruutu 20">
            <a:extLst>
              <a:ext uri="{FF2B5EF4-FFF2-40B4-BE49-F238E27FC236}">
                <a16:creationId xmlns:a16="http://schemas.microsoft.com/office/drawing/2014/main" id="{EEC2E698-6B4E-726B-CB02-BC9BE81F5920}"/>
              </a:ext>
            </a:extLst>
          </p:cNvPr>
          <p:cNvSpPr txBox="1"/>
          <p:nvPr/>
        </p:nvSpPr>
        <p:spPr>
          <a:xfrm rot="17739034">
            <a:off x="3408498" y="2432906"/>
            <a:ext cx="1573533" cy="461665"/>
          </a:xfrm>
          <a:prstGeom prst="rect">
            <a:avLst/>
          </a:prstGeom>
          <a:solidFill>
            <a:srgbClr val="CFCAA4"/>
          </a:solidFill>
        </p:spPr>
        <p:txBody>
          <a:bodyPr wrap="square" rtlCol="0">
            <a:spAutoFit/>
          </a:bodyPr>
          <a:lstStyle/>
          <a:p>
            <a:r>
              <a:rPr lang="fi-FI" sz="1200" dirty="0" err="1"/>
              <a:t>Light</a:t>
            </a:r>
            <a:r>
              <a:rPr lang="fi-FI" sz="1200" dirty="0"/>
              <a:t> </a:t>
            </a:r>
            <a:r>
              <a:rPr lang="fi-FI" sz="1200" dirty="0" err="1"/>
              <a:t>reflected</a:t>
            </a:r>
            <a:r>
              <a:rPr lang="fi-FI" sz="1200" dirty="0"/>
              <a:t> in </a:t>
            </a:r>
            <a:r>
              <a:rPr lang="fi-FI" sz="1200" dirty="0" err="1"/>
              <a:t>the</a:t>
            </a:r>
            <a:r>
              <a:rPr lang="fi-FI" sz="1200" dirty="0"/>
              <a:t> </a:t>
            </a:r>
            <a:r>
              <a:rPr lang="fi-FI" sz="1200" dirty="0" err="1"/>
              <a:t>sky</a:t>
            </a:r>
            <a:endParaRPr lang="fi-FI" sz="1200" dirty="0"/>
          </a:p>
        </p:txBody>
      </p:sp>
      <p:sp>
        <p:nvSpPr>
          <p:cNvPr id="22" name="Tekstiruutu 21">
            <a:extLst>
              <a:ext uri="{FF2B5EF4-FFF2-40B4-BE49-F238E27FC236}">
                <a16:creationId xmlns:a16="http://schemas.microsoft.com/office/drawing/2014/main" id="{B9F5D71A-FFB4-4093-9902-B2232B3DAD15}"/>
              </a:ext>
            </a:extLst>
          </p:cNvPr>
          <p:cNvSpPr txBox="1"/>
          <p:nvPr/>
        </p:nvSpPr>
        <p:spPr>
          <a:xfrm rot="1118800">
            <a:off x="4129486" y="3089868"/>
            <a:ext cx="1599069" cy="276999"/>
          </a:xfrm>
          <a:prstGeom prst="rect">
            <a:avLst/>
          </a:prstGeom>
          <a:solidFill>
            <a:srgbClr val="CFCAA4"/>
          </a:solidFill>
        </p:spPr>
        <p:txBody>
          <a:bodyPr wrap="square" rtlCol="0">
            <a:spAutoFit/>
          </a:bodyPr>
          <a:lstStyle/>
          <a:p>
            <a:r>
              <a:rPr lang="fi-FI" sz="1200" dirty="0" err="1"/>
              <a:t>Light</a:t>
            </a:r>
            <a:r>
              <a:rPr lang="fi-FI" sz="1200" dirty="0"/>
              <a:t> on </a:t>
            </a:r>
            <a:r>
              <a:rPr lang="fi-FI" sz="1200" dirty="0" err="1"/>
              <a:t>buildings</a:t>
            </a:r>
            <a:endParaRPr lang="fi-FI" sz="1200" dirty="0"/>
          </a:p>
        </p:txBody>
      </p:sp>
    </p:spTree>
    <p:extLst>
      <p:ext uri="{BB962C8B-B14F-4D97-AF65-F5344CB8AC3E}">
        <p14:creationId xmlns:p14="http://schemas.microsoft.com/office/powerpoint/2010/main" val="181282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15</a:t>
            </a:fld>
            <a:endParaRPr lang="fi-FI" altLang="fi-FI" sz="1300">
              <a:solidFill>
                <a:srgbClr val="000000"/>
              </a:solidFill>
            </a:endParaRPr>
          </a:p>
        </p:txBody>
      </p:sp>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200" y="407988"/>
            <a:ext cx="12076043" cy="787400"/>
          </a:xfrm>
        </p:spPr>
        <p:txBody>
          <a:bodyPr/>
          <a:lstStyle/>
          <a:p>
            <a:r>
              <a:rPr lang="en-US" sz="4400" dirty="0"/>
              <a:t>Planning instructions</a:t>
            </a:r>
            <a:r>
              <a:rPr lang="fi-FI" altLang="fi-FI" dirty="0">
                <a:latin typeface="Arial Black" panose="020B0604020202020204" pitchFamily="34" charset="0"/>
              </a:rPr>
              <a:t> </a:t>
            </a:r>
            <a:r>
              <a:rPr lang="fi-FI" altLang="fi-FI" sz="3200" dirty="0">
                <a:latin typeface="Arial Black" panose="020B0604020202020204" pitchFamily="34" charset="0"/>
              </a:rPr>
              <a:t>– </a:t>
            </a:r>
            <a:r>
              <a:rPr lang="fi-FI" altLang="fi-FI" sz="3200" dirty="0" err="1">
                <a:latin typeface="Arial Black" panose="020B0604020202020204" pitchFamily="34" charset="0"/>
              </a:rPr>
              <a:t>light</a:t>
            </a:r>
            <a:r>
              <a:rPr lang="fi-FI" altLang="fi-FI" sz="3200" dirty="0">
                <a:latin typeface="Arial Black" panose="020B0604020202020204" pitchFamily="34" charset="0"/>
              </a:rPr>
              <a:t> </a:t>
            </a:r>
            <a:r>
              <a:rPr lang="fi-FI" altLang="fi-FI" sz="3200" dirty="0" err="1">
                <a:latin typeface="Arial Black" panose="020B0604020202020204" pitchFamily="34" charset="0"/>
              </a:rPr>
              <a:t>distribution</a:t>
            </a:r>
            <a:r>
              <a:rPr lang="fi-FI" altLang="fi-FI" sz="3200" dirty="0">
                <a:latin typeface="Arial Black" panose="020B0604020202020204" pitchFamily="34" charset="0"/>
              </a:rPr>
              <a:t> </a:t>
            </a:r>
            <a:endParaRPr lang="en-US" altLang="fi-FI" sz="3200" dirty="0">
              <a:latin typeface="Arial Black" panose="020B0604020202020204" pitchFamily="34" charset="0"/>
            </a:endParaRPr>
          </a:p>
        </p:txBody>
      </p:sp>
      <p:sp>
        <p:nvSpPr>
          <p:cNvPr id="14" name="Sisällön paikkamerkki 2">
            <a:extLst>
              <a:ext uri="{FF2B5EF4-FFF2-40B4-BE49-F238E27FC236}">
                <a16:creationId xmlns:a16="http://schemas.microsoft.com/office/drawing/2014/main" id="{232F4877-7B19-4B37-B81A-97A1E824DC7A}"/>
              </a:ext>
            </a:extLst>
          </p:cNvPr>
          <p:cNvSpPr txBox="1">
            <a:spLocks/>
          </p:cNvSpPr>
          <p:nvPr/>
        </p:nvSpPr>
        <p:spPr bwMode="auto">
          <a:xfrm>
            <a:off x="8496086" y="3816595"/>
            <a:ext cx="3486005" cy="245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a:p>
            <a:pPr marL="0" indent="0">
              <a:buNone/>
            </a:pPr>
            <a:r>
              <a:rPr lang="en-US" sz="1600" dirty="0"/>
              <a:t>The light is not limited at the boundary of the area but may unplanned disturb light sensitive on dark areas.</a:t>
            </a:r>
            <a:br>
              <a:rPr lang="en-US" sz="1600" dirty="0"/>
            </a:br>
            <a:br>
              <a:rPr lang="en-US" sz="1600" dirty="0"/>
            </a:br>
            <a:r>
              <a:rPr lang="en-US" sz="1600" dirty="0"/>
              <a:t>Illuminations should therefore always be evaluated in relation to the environment</a:t>
            </a:r>
            <a:endParaRPr lang="fi-FI" sz="1600" dirty="0"/>
          </a:p>
        </p:txBody>
      </p:sp>
      <p:pic>
        <p:nvPicPr>
          <p:cNvPr id="2" name="Kuva 1">
            <a:extLst>
              <a:ext uri="{FF2B5EF4-FFF2-40B4-BE49-F238E27FC236}">
                <a16:creationId xmlns:a16="http://schemas.microsoft.com/office/drawing/2014/main" id="{1837FC77-B03C-44D6-936A-EE949B8B6B92}"/>
              </a:ext>
            </a:extLst>
          </p:cNvPr>
          <p:cNvPicPr>
            <a:picLocks noChangeAspect="1"/>
          </p:cNvPicPr>
          <p:nvPr/>
        </p:nvPicPr>
        <p:blipFill>
          <a:blip r:embed="rId2"/>
          <a:stretch>
            <a:fillRect/>
          </a:stretch>
        </p:blipFill>
        <p:spPr>
          <a:xfrm>
            <a:off x="362113" y="1195388"/>
            <a:ext cx="7915275" cy="4810125"/>
          </a:xfrm>
          <a:prstGeom prst="rect">
            <a:avLst/>
          </a:prstGeom>
        </p:spPr>
      </p:pic>
      <p:sp>
        <p:nvSpPr>
          <p:cNvPr id="3" name="Tekstiruutu 2">
            <a:extLst>
              <a:ext uri="{FF2B5EF4-FFF2-40B4-BE49-F238E27FC236}">
                <a16:creationId xmlns:a16="http://schemas.microsoft.com/office/drawing/2014/main" id="{BB1594B8-739D-4880-AC15-8F7FE72148B5}"/>
              </a:ext>
            </a:extLst>
          </p:cNvPr>
          <p:cNvSpPr txBox="1"/>
          <p:nvPr/>
        </p:nvSpPr>
        <p:spPr>
          <a:xfrm>
            <a:off x="421747" y="3323451"/>
            <a:ext cx="2530394" cy="415498"/>
          </a:xfrm>
          <a:prstGeom prst="rect">
            <a:avLst/>
          </a:prstGeom>
          <a:solidFill>
            <a:schemeClr val="bg1"/>
          </a:solidFill>
        </p:spPr>
        <p:txBody>
          <a:bodyPr wrap="square" rtlCol="0">
            <a:spAutoFit/>
          </a:bodyPr>
          <a:lstStyle/>
          <a:p>
            <a:r>
              <a:rPr lang="fi-FI" sz="1050" dirty="0" err="1"/>
              <a:t>Symmetrical</a:t>
            </a:r>
            <a:r>
              <a:rPr lang="fi-FI" sz="1050" dirty="0"/>
              <a:t> </a:t>
            </a:r>
            <a:r>
              <a:rPr lang="fi-FI" sz="1050" dirty="0" err="1"/>
              <a:t>light</a:t>
            </a:r>
            <a:r>
              <a:rPr lang="fi-FI" sz="1050" dirty="0"/>
              <a:t> </a:t>
            </a:r>
            <a:r>
              <a:rPr lang="fi-FI" sz="1050" dirty="0" err="1"/>
              <a:t>distribution</a:t>
            </a:r>
            <a:r>
              <a:rPr lang="fi-FI" sz="1050" dirty="0"/>
              <a:t> </a:t>
            </a:r>
            <a:r>
              <a:rPr lang="fi-FI" sz="1050" dirty="0" err="1"/>
              <a:t>aimed</a:t>
            </a:r>
            <a:r>
              <a:rPr lang="fi-FI" sz="1050" dirty="0"/>
              <a:t> </a:t>
            </a:r>
            <a:r>
              <a:rPr lang="fi-FI" sz="1050" dirty="0" err="1"/>
              <a:t>wrong</a:t>
            </a:r>
            <a:endParaRPr lang="fi-FI" sz="1050" dirty="0"/>
          </a:p>
        </p:txBody>
      </p:sp>
      <p:sp>
        <p:nvSpPr>
          <p:cNvPr id="7" name="Tekstiruutu 6">
            <a:extLst>
              <a:ext uri="{FF2B5EF4-FFF2-40B4-BE49-F238E27FC236}">
                <a16:creationId xmlns:a16="http://schemas.microsoft.com/office/drawing/2014/main" id="{6AA55C13-0699-4CAC-A403-0E2739462B59}"/>
              </a:ext>
            </a:extLst>
          </p:cNvPr>
          <p:cNvSpPr txBox="1"/>
          <p:nvPr/>
        </p:nvSpPr>
        <p:spPr>
          <a:xfrm>
            <a:off x="3056440" y="3316717"/>
            <a:ext cx="2400143" cy="415498"/>
          </a:xfrm>
          <a:prstGeom prst="rect">
            <a:avLst/>
          </a:prstGeom>
          <a:solidFill>
            <a:schemeClr val="bg1"/>
          </a:solidFill>
        </p:spPr>
        <p:txBody>
          <a:bodyPr wrap="square" rtlCol="0">
            <a:spAutoFit/>
          </a:bodyPr>
          <a:lstStyle/>
          <a:p>
            <a:r>
              <a:rPr lang="fi-FI" sz="1050" dirty="0" err="1"/>
              <a:t>Asymmetrical</a:t>
            </a:r>
            <a:r>
              <a:rPr lang="fi-FI" sz="1050" dirty="0"/>
              <a:t> </a:t>
            </a:r>
            <a:r>
              <a:rPr lang="fi-FI" sz="1050" dirty="0" err="1"/>
              <a:t>light</a:t>
            </a:r>
            <a:r>
              <a:rPr lang="fi-FI" sz="1050" dirty="0"/>
              <a:t> </a:t>
            </a:r>
            <a:r>
              <a:rPr lang="fi-FI" sz="1050" dirty="0" err="1"/>
              <a:t>distribution</a:t>
            </a:r>
            <a:r>
              <a:rPr lang="fi-FI" sz="1050" dirty="0"/>
              <a:t> </a:t>
            </a:r>
            <a:r>
              <a:rPr lang="fi-FI" sz="1050" dirty="0" err="1"/>
              <a:t>aimed</a:t>
            </a:r>
            <a:r>
              <a:rPr lang="fi-FI" sz="1050" dirty="0"/>
              <a:t> </a:t>
            </a:r>
            <a:r>
              <a:rPr lang="fi-FI" sz="1050" dirty="0" err="1"/>
              <a:t>wrong</a:t>
            </a:r>
            <a:endParaRPr lang="fi-FI" sz="1050" dirty="0"/>
          </a:p>
        </p:txBody>
      </p:sp>
      <p:sp>
        <p:nvSpPr>
          <p:cNvPr id="8" name="Tekstiruutu 7">
            <a:extLst>
              <a:ext uri="{FF2B5EF4-FFF2-40B4-BE49-F238E27FC236}">
                <a16:creationId xmlns:a16="http://schemas.microsoft.com/office/drawing/2014/main" id="{AEF20A6B-1704-4024-B701-4351872054AF}"/>
              </a:ext>
            </a:extLst>
          </p:cNvPr>
          <p:cNvSpPr txBox="1"/>
          <p:nvPr/>
        </p:nvSpPr>
        <p:spPr>
          <a:xfrm>
            <a:off x="5666914" y="3316717"/>
            <a:ext cx="2400143" cy="415498"/>
          </a:xfrm>
          <a:prstGeom prst="rect">
            <a:avLst/>
          </a:prstGeom>
          <a:solidFill>
            <a:schemeClr val="bg1"/>
          </a:solidFill>
        </p:spPr>
        <p:txBody>
          <a:bodyPr wrap="square" rtlCol="0">
            <a:spAutoFit/>
          </a:bodyPr>
          <a:lstStyle/>
          <a:p>
            <a:r>
              <a:rPr lang="fi-FI" sz="1050" dirty="0" err="1"/>
              <a:t>Asymmetrical</a:t>
            </a:r>
            <a:r>
              <a:rPr lang="fi-FI" sz="1050" dirty="0"/>
              <a:t> </a:t>
            </a:r>
            <a:r>
              <a:rPr lang="fi-FI" sz="1050" dirty="0" err="1"/>
              <a:t>light</a:t>
            </a:r>
            <a:r>
              <a:rPr lang="fi-FI" sz="1050" dirty="0"/>
              <a:t> </a:t>
            </a:r>
            <a:r>
              <a:rPr lang="fi-FI" sz="1050" dirty="0" err="1"/>
              <a:t>distribution</a:t>
            </a:r>
            <a:r>
              <a:rPr lang="fi-FI" sz="1050" dirty="0"/>
              <a:t> </a:t>
            </a:r>
            <a:r>
              <a:rPr lang="fi-FI" sz="1050" dirty="0" err="1"/>
              <a:t>aimed</a:t>
            </a:r>
            <a:r>
              <a:rPr lang="fi-FI" sz="1050" dirty="0"/>
              <a:t> </a:t>
            </a:r>
            <a:r>
              <a:rPr lang="fi-FI" sz="1050" dirty="0" err="1"/>
              <a:t>correctly</a:t>
            </a:r>
            <a:endParaRPr lang="fi-FI" sz="1050" dirty="0"/>
          </a:p>
        </p:txBody>
      </p:sp>
      <p:sp>
        <p:nvSpPr>
          <p:cNvPr id="9" name="Tekstiruutu 8">
            <a:extLst>
              <a:ext uri="{FF2B5EF4-FFF2-40B4-BE49-F238E27FC236}">
                <a16:creationId xmlns:a16="http://schemas.microsoft.com/office/drawing/2014/main" id="{114D44BF-386B-42DE-A22E-F60E5050E115}"/>
              </a:ext>
            </a:extLst>
          </p:cNvPr>
          <p:cNvSpPr txBox="1"/>
          <p:nvPr/>
        </p:nvSpPr>
        <p:spPr>
          <a:xfrm>
            <a:off x="391930" y="5767947"/>
            <a:ext cx="2400143" cy="253916"/>
          </a:xfrm>
          <a:prstGeom prst="rect">
            <a:avLst/>
          </a:prstGeom>
          <a:solidFill>
            <a:schemeClr val="bg1"/>
          </a:solidFill>
        </p:spPr>
        <p:txBody>
          <a:bodyPr wrap="square" rtlCol="0">
            <a:spAutoFit/>
          </a:bodyPr>
          <a:lstStyle/>
          <a:p>
            <a:r>
              <a:rPr lang="fi-FI" sz="1050" dirty="0" err="1"/>
              <a:t>Light</a:t>
            </a:r>
            <a:r>
              <a:rPr lang="fi-FI" sz="1050" dirty="0"/>
              <a:t> </a:t>
            </a:r>
            <a:r>
              <a:rPr lang="fi-FI" sz="1050" dirty="0" err="1"/>
              <a:t>passes</a:t>
            </a:r>
            <a:r>
              <a:rPr lang="fi-FI" sz="1050" dirty="0"/>
              <a:t> </a:t>
            </a:r>
            <a:r>
              <a:rPr lang="fi-FI" sz="1050" dirty="0" err="1"/>
              <a:t>the</a:t>
            </a:r>
            <a:r>
              <a:rPr lang="fi-FI" sz="1050" dirty="0"/>
              <a:t> </a:t>
            </a:r>
            <a:r>
              <a:rPr lang="fi-FI" sz="1050" dirty="0" err="1"/>
              <a:t>target</a:t>
            </a:r>
            <a:endParaRPr lang="fi-FI" sz="1050" dirty="0"/>
          </a:p>
        </p:txBody>
      </p:sp>
      <p:sp>
        <p:nvSpPr>
          <p:cNvPr id="10" name="Tekstiruutu 9">
            <a:extLst>
              <a:ext uri="{FF2B5EF4-FFF2-40B4-BE49-F238E27FC236}">
                <a16:creationId xmlns:a16="http://schemas.microsoft.com/office/drawing/2014/main" id="{2375EAE5-FC43-4EBA-BA8E-1A6EC007BD2C}"/>
              </a:ext>
            </a:extLst>
          </p:cNvPr>
          <p:cNvSpPr txBox="1"/>
          <p:nvPr/>
        </p:nvSpPr>
        <p:spPr>
          <a:xfrm>
            <a:off x="3039705" y="5767947"/>
            <a:ext cx="2400143" cy="253916"/>
          </a:xfrm>
          <a:prstGeom prst="rect">
            <a:avLst/>
          </a:prstGeom>
          <a:solidFill>
            <a:schemeClr val="bg1"/>
          </a:solidFill>
        </p:spPr>
        <p:txBody>
          <a:bodyPr wrap="square" rtlCol="0">
            <a:spAutoFit/>
          </a:bodyPr>
          <a:lstStyle/>
          <a:p>
            <a:r>
              <a:rPr lang="fi-FI" sz="1050" dirty="0" err="1"/>
              <a:t>Light</a:t>
            </a:r>
            <a:r>
              <a:rPr lang="fi-FI" sz="1050" dirty="0"/>
              <a:t> </a:t>
            </a:r>
            <a:r>
              <a:rPr lang="fi-FI" sz="1050" dirty="0" err="1"/>
              <a:t>hits</a:t>
            </a:r>
            <a:r>
              <a:rPr lang="fi-FI" sz="1050" dirty="0"/>
              <a:t> </a:t>
            </a:r>
            <a:r>
              <a:rPr lang="fi-FI" sz="1050" dirty="0" err="1"/>
              <a:t>the</a:t>
            </a:r>
            <a:r>
              <a:rPr lang="fi-FI" sz="1050" dirty="0"/>
              <a:t> </a:t>
            </a:r>
            <a:r>
              <a:rPr lang="fi-FI" sz="1050" dirty="0" err="1"/>
              <a:t>target</a:t>
            </a:r>
            <a:endParaRPr lang="fi-FI" sz="1050" dirty="0"/>
          </a:p>
        </p:txBody>
      </p:sp>
      <p:sp>
        <p:nvSpPr>
          <p:cNvPr id="11" name="Tekstiruutu 10">
            <a:extLst>
              <a:ext uri="{FF2B5EF4-FFF2-40B4-BE49-F238E27FC236}">
                <a16:creationId xmlns:a16="http://schemas.microsoft.com/office/drawing/2014/main" id="{9540D45E-A2AF-4480-AB77-338EA048983C}"/>
              </a:ext>
            </a:extLst>
          </p:cNvPr>
          <p:cNvSpPr txBox="1"/>
          <p:nvPr/>
        </p:nvSpPr>
        <p:spPr>
          <a:xfrm>
            <a:off x="5658546" y="5759772"/>
            <a:ext cx="2400143" cy="253916"/>
          </a:xfrm>
          <a:prstGeom prst="rect">
            <a:avLst/>
          </a:prstGeom>
          <a:solidFill>
            <a:schemeClr val="bg1"/>
          </a:solidFill>
        </p:spPr>
        <p:txBody>
          <a:bodyPr wrap="square" rtlCol="0">
            <a:spAutoFit/>
          </a:bodyPr>
          <a:lstStyle/>
          <a:p>
            <a:r>
              <a:rPr lang="fi-FI" sz="1050" dirty="0" err="1"/>
              <a:t>Light</a:t>
            </a:r>
            <a:r>
              <a:rPr lang="fi-FI" sz="1050" dirty="0"/>
              <a:t> </a:t>
            </a:r>
            <a:r>
              <a:rPr lang="fi-FI" sz="1050" dirty="0" err="1"/>
              <a:t>hits</a:t>
            </a:r>
            <a:r>
              <a:rPr lang="fi-FI" sz="1050" dirty="0"/>
              <a:t> </a:t>
            </a:r>
            <a:r>
              <a:rPr lang="fi-FI" sz="1050" dirty="0" err="1"/>
              <a:t>the</a:t>
            </a:r>
            <a:r>
              <a:rPr lang="fi-FI" sz="1050" dirty="0"/>
              <a:t> </a:t>
            </a:r>
            <a:r>
              <a:rPr lang="fi-FI" sz="1050" dirty="0" err="1"/>
              <a:t>target</a:t>
            </a:r>
            <a:endParaRPr lang="fi-FI" sz="1050" dirty="0"/>
          </a:p>
        </p:txBody>
      </p:sp>
    </p:spTree>
    <p:extLst>
      <p:ext uri="{BB962C8B-B14F-4D97-AF65-F5344CB8AC3E}">
        <p14:creationId xmlns:p14="http://schemas.microsoft.com/office/powerpoint/2010/main" val="16153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16</a:t>
            </a:fld>
            <a:endParaRPr lang="fi-FI" altLang="fi-FI" sz="1300">
              <a:solidFill>
                <a:srgbClr val="000000"/>
              </a:solidFill>
            </a:endParaRPr>
          </a:p>
        </p:txBody>
      </p:sp>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200" y="407988"/>
            <a:ext cx="11658600" cy="787400"/>
          </a:xfrm>
        </p:spPr>
        <p:txBody>
          <a:bodyPr/>
          <a:lstStyle/>
          <a:p>
            <a:r>
              <a:rPr lang="en-US" sz="4000" dirty="0"/>
              <a:t>Planning instructions</a:t>
            </a:r>
            <a:r>
              <a:rPr lang="fi-FI" altLang="fi-FI" dirty="0">
                <a:latin typeface="Arial Black" panose="020B0604020202020204" pitchFamily="34" charset="0"/>
              </a:rPr>
              <a:t> </a:t>
            </a:r>
            <a:r>
              <a:rPr lang="fi-FI" altLang="fi-FI" sz="3200" dirty="0">
                <a:latin typeface="Arial Black" panose="020B0604020202020204" pitchFamily="34" charset="0"/>
              </a:rPr>
              <a:t>– </a:t>
            </a:r>
            <a:r>
              <a:rPr lang="fi-FI" altLang="fi-FI" sz="3200" dirty="0" err="1">
                <a:latin typeface="Arial Black" panose="020B0604020202020204" pitchFamily="34" charset="0"/>
              </a:rPr>
              <a:t>yard</a:t>
            </a:r>
            <a:r>
              <a:rPr lang="fi-FI" altLang="fi-FI" sz="3200" dirty="0">
                <a:latin typeface="Arial Black" panose="020B0604020202020204" pitchFamily="34" charset="0"/>
              </a:rPr>
              <a:t> </a:t>
            </a:r>
            <a:r>
              <a:rPr lang="fi-FI" altLang="fi-FI" sz="3200" dirty="0" err="1">
                <a:latin typeface="Arial Black" panose="020B0604020202020204" pitchFamily="34" charset="0"/>
              </a:rPr>
              <a:t>lighting</a:t>
            </a:r>
            <a:r>
              <a:rPr lang="fi-FI" altLang="fi-FI" sz="3200" dirty="0">
                <a:latin typeface="Arial Black" panose="020B0604020202020204" pitchFamily="34" charset="0"/>
              </a:rPr>
              <a:t> </a:t>
            </a:r>
            <a:endParaRPr lang="en-US" altLang="fi-FI" sz="3200" dirty="0">
              <a:latin typeface="Arial Black" panose="020B0604020202020204" pitchFamily="34" charset="0"/>
            </a:endParaRPr>
          </a:p>
        </p:txBody>
      </p:sp>
      <p:pic>
        <p:nvPicPr>
          <p:cNvPr id="3" name="Kuva 2">
            <a:extLst>
              <a:ext uri="{FF2B5EF4-FFF2-40B4-BE49-F238E27FC236}">
                <a16:creationId xmlns:a16="http://schemas.microsoft.com/office/drawing/2014/main" id="{D75E60C7-16C8-4222-9CCF-241C8E8BD5D8}"/>
              </a:ext>
            </a:extLst>
          </p:cNvPr>
          <p:cNvPicPr>
            <a:picLocks noChangeAspect="1"/>
          </p:cNvPicPr>
          <p:nvPr/>
        </p:nvPicPr>
        <p:blipFill>
          <a:blip r:embed="rId2"/>
          <a:stretch>
            <a:fillRect/>
          </a:stretch>
        </p:blipFill>
        <p:spPr>
          <a:xfrm>
            <a:off x="1349841" y="1044997"/>
            <a:ext cx="9706303" cy="5471690"/>
          </a:xfrm>
          <a:prstGeom prst="rect">
            <a:avLst/>
          </a:prstGeom>
        </p:spPr>
      </p:pic>
      <p:sp>
        <p:nvSpPr>
          <p:cNvPr id="2" name="Suorakulmio 1">
            <a:extLst>
              <a:ext uri="{FF2B5EF4-FFF2-40B4-BE49-F238E27FC236}">
                <a16:creationId xmlns:a16="http://schemas.microsoft.com/office/drawing/2014/main" id="{D30B3AF3-7850-4BFA-8A62-3E092CD8B5BC}"/>
              </a:ext>
            </a:extLst>
          </p:cNvPr>
          <p:cNvSpPr/>
          <p:nvPr/>
        </p:nvSpPr>
        <p:spPr>
          <a:xfrm>
            <a:off x="1349841" y="5243436"/>
            <a:ext cx="4827104" cy="1015663"/>
          </a:xfrm>
          <a:prstGeom prst="rect">
            <a:avLst/>
          </a:prstGeom>
          <a:solidFill>
            <a:schemeClr val="bg1"/>
          </a:solidFill>
        </p:spPr>
        <p:txBody>
          <a:bodyPr wrap="square">
            <a:spAutoFit/>
          </a:bodyPr>
          <a:lstStyle/>
          <a:p>
            <a:r>
              <a:rPr lang="fi-FI" sz="1200" dirty="0"/>
              <a:t>• </a:t>
            </a:r>
            <a:r>
              <a:rPr lang="fi-FI" sz="1200" dirty="0" err="1"/>
              <a:t>Uneven</a:t>
            </a:r>
            <a:r>
              <a:rPr lang="fi-FI" sz="1200" dirty="0"/>
              <a:t> </a:t>
            </a:r>
            <a:r>
              <a:rPr lang="fi-FI" sz="1200" dirty="0" err="1"/>
              <a:t>lighting</a:t>
            </a:r>
            <a:r>
              <a:rPr lang="fi-FI" sz="1200" dirty="0"/>
              <a:t> • </a:t>
            </a:r>
            <a:r>
              <a:rPr lang="fi-FI" sz="1200" dirty="0" err="1"/>
              <a:t>Light</a:t>
            </a:r>
            <a:r>
              <a:rPr lang="fi-FI" sz="1200" dirty="0"/>
              <a:t> </a:t>
            </a:r>
            <a:r>
              <a:rPr lang="fi-FI" sz="1200" dirty="0" err="1"/>
              <a:t>spill</a:t>
            </a:r>
            <a:r>
              <a:rPr lang="fi-FI" sz="1200" dirty="0"/>
              <a:t> to </a:t>
            </a:r>
            <a:r>
              <a:rPr lang="fi-FI" sz="1200" dirty="0" err="1"/>
              <a:t>indoors</a:t>
            </a:r>
            <a:r>
              <a:rPr lang="fi-FI" sz="1200" dirty="0"/>
              <a:t> • </a:t>
            </a:r>
            <a:r>
              <a:rPr lang="fi-FI" sz="1200" dirty="0" err="1"/>
              <a:t>Dazzling</a:t>
            </a:r>
            <a:r>
              <a:rPr lang="fi-FI" sz="1200" dirty="0"/>
              <a:t> </a:t>
            </a:r>
            <a:r>
              <a:rPr lang="fi-FI" sz="1200" dirty="0" err="1"/>
              <a:t>luminaire</a:t>
            </a:r>
            <a:r>
              <a:rPr lang="fi-FI" sz="1200" dirty="0"/>
              <a:t> </a:t>
            </a:r>
            <a:r>
              <a:rPr lang="fi-FI" sz="1200" dirty="0" err="1"/>
              <a:t>types</a:t>
            </a:r>
            <a:r>
              <a:rPr lang="fi-FI" sz="1200" dirty="0"/>
              <a:t> </a:t>
            </a:r>
          </a:p>
          <a:p>
            <a:r>
              <a:rPr lang="fi-FI" sz="1200" dirty="0"/>
              <a:t>• </a:t>
            </a:r>
            <a:r>
              <a:rPr lang="fi-FI" sz="1200" dirty="0" err="1"/>
              <a:t>Light</a:t>
            </a:r>
            <a:r>
              <a:rPr lang="fi-FI" sz="1200" dirty="0"/>
              <a:t> </a:t>
            </a:r>
            <a:r>
              <a:rPr lang="fi-FI" sz="1200" dirty="0" err="1"/>
              <a:t>spreads</a:t>
            </a:r>
            <a:r>
              <a:rPr lang="fi-FI" sz="1200" dirty="0"/>
              <a:t> </a:t>
            </a:r>
            <a:r>
              <a:rPr lang="fi-FI" sz="1200" dirty="0" err="1"/>
              <a:t>uncontrollably</a:t>
            </a:r>
            <a:r>
              <a:rPr lang="fi-FI" sz="1200" dirty="0"/>
              <a:t> outside </a:t>
            </a:r>
            <a:r>
              <a:rPr lang="fi-FI" sz="1200" dirty="0" err="1"/>
              <a:t>the</a:t>
            </a:r>
            <a:r>
              <a:rPr lang="fi-FI" sz="1200" dirty="0"/>
              <a:t> </a:t>
            </a:r>
            <a:r>
              <a:rPr lang="fi-FI" sz="1200" dirty="0" err="1"/>
              <a:t>illuminated</a:t>
            </a:r>
            <a:r>
              <a:rPr lang="fi-FI" sz="1200" dirty="0"/>
              <a:t> </a:t>
            </a:r>
            <a:r>
              <a:rPr lang="fi-FI" sz="1200" dirty="0" err="1"/>
              <a:t>area</a:t>
            </a:r>
            <a:r>
              <a:rPr lang="fi-FI" sz="1200" dirty="0"/>
              <a:t> • </a:t>
            </a:r>
            <a:r>
              <a:rPr lang="fi-FI" sz="1200" dirty="0" err="1"/>
              <a:t>Too</a:t>
            </a:r>
            <a:r>
              <a:rPr lang="fi-FI" sz="1200" dirty="0"/>
              <a:t> </a:t>
            </a:r>
            <a:r>
              <a:rPr lang="fi-FI" sz="1200" dirty="0" err="1"/>
              <a:t>bright</a:t>
            </a:r>
            <a:r>
              <a:rPr lang="fi-FI" sz="1200" dirty="0"/>
              <a:t> </a:t>
            </a:r>
            <a:r>
              <a:rPr lang="fi-FI" sz="1200" dirty="0" err="1"/>
              <a:t>surface</a:t>
            </a:r>
            <a:r>
              <a:rPr lang="fi-FI" sz="1200" dirty="0"/>
              <a:t> </a:t>
            </a:r>
            <a:r>
              <a:rPr lang="fi-FI" sz="1200" dirty="0" err="1"/>
              <a:t>luminance</a:t>
            </a:r>
            <a:r>
              <a:rPr lang="fi-FI" sz="1200" dirty="0"/>
              <a:t> of </a:t>
            </a:r>
            <a:r>
              <a:rPr lang="fi-FI" sz="1200" dirty="0" err="1"/>
              <a:t>the</a:t>
            </a:r>
            <a:r>
              <a:rPr lang="fi-FI" sz="1200" dirty="0"/>
              <a:t> </a:t>
            </a:r>
            <a:r>
              <a:rPr lang="fi-FI" sz="1200" dirty="0" err="1"/>
              <a:t>luminaires</a:t>
            </a:r>
            <a:r>
              <a:rPr lang="fi-FI" sz="1200" dirty="0"/>
              <a:t> </a:t>
            </a:r>
            <a:r>
              <a:rPr lang="fi-FI" sz="1200" dirty="0" err="1"/>
              <a:t>prevents</a:t>
            </a:r>
            <a:r>
              <a:rPr lang="fi-FI" sz="1200" dirty="0"/>
              <a:t> </a:t>
            </a:r>
            <a:r>
              <a:rPr lang="fi-FI" sz="1200" dirty="0" err="1"/>
              <a:t>the</a:t>
            </a:r>
            <a:r>
              <a:rPr lang="fi-FI" sz="1200" dirty="0"/>
              <a:t> </a:t>
            </a:r>
            <a:r>
              <a:rPr lang="fi-FI" sz="1200" dirty="0" err="1"/>
              <a:t>space</a:t>
            </a:r>
            <a:r>
              <a:rPr lang="fi-FI" sz="1200" dirty="0"/>
              <a:t> </a:t>
            </a:r>
            <a:r>
              <a:rPr lang="fi-FI" sz="1200" dirty="0" err="1"/>
              <a:t>from</a:t>
            </a:r>
            <a:r>
              <a:rPr lang="fi-FI" sz="1200" dirty="0"/>
              <a:t> </a:t>
            </a:r>
            <a:r>
              <a:rPr lang="fi-FI" sz="1200" dirty="0" err="1"/>
              <a:t>being</a:t>
            </a:r>
            <a:r>
              <a:rPr lang="fi-FI" sz="1200" dirty="0"/>
              <a:t> </a:t>
            </a:r>
            <a:r>
              <a:rPr lang="fi-FI" sz="1200" dirty="0" err="1"/>
              <a:t>perceived</a:t>
            </a:r>
            <a:r>
              <a:rPr lang="fi-FI" sz="1200" dirty="0"/>
              <a:t> • </a:t>
            </a:r>
            <a:r>
              <a:rPr lang="fi-FI" sz="1200" dirty="0" err="1"/>
              <a:t>Lights</a:t>
            </a:r>
            <a:r>
              <a:rPr lang="fi-FI" sz="1200" dirty="0"/>
              <a:t> </a:t>
            </a:r>
            <a:r>
              <a:rPr lang="fi-FI" sz="1200" dirty="0" err="1"/>
              <a:t>that</a:t>
            </a:r>
            <a:r>
              <a:rPr lang="fi-FI" sz="1200" dirty="0"/>
              <a:t> </a:t>
            </a:r>
            <a:r>
              <a:rPr lang="fi-FI" sz="1200" dirty="0" err="1"/>
              <a:t>produce</a:t>
            </a:r>
            <a:r>
              <a:rPr lang="fi-FI" sz="1200" dirty="0"/>
              <a:t> </a:t>
            </a:r>
            <a:r>
              <a:rPr lang="fi-FI" sz="1200" dirty="0" err="1"/>
              <a:t>light</a:t>
            </a:r>
            <a:r>
              <a:rPr lang="fi-FI" sz="1200" dirty="0"/>
              <a:t> to </a:t>
            </a:r>
            <a:r>
              <a:rPr lang="fi-FI" sz="1200" dirty="0" err="1"/>
              <a:t>the</a:t>
            </a:r>
            <a:r>
              <a:rPr lang="fi-FI" sz="1200" dirty="0"/>
              <a:t> </a:t>
            </a:r>
            <a:r>
              <a:rPr lang="fi-FI" sz="1200" dirty="0" err="1"/>
              <a:t>sky</a:t>
            </a:r>
            <a:r>
              <a:rPr lang="fi-FI" sz="1200" dirty="0"/>
              <a:t> • </a:t>
            </a:r>
            <a:r>
              <a:rPr lang="fi-FI" sz="1200" dirty="0" err="1"/>
              <a:t>Dark</a:t>
            </a:r>
            <a:r>
              <a:rPr lang="fi-FI" sz="1200" dirty="0"/>
              <a:t> </a:t>
            </a:r>
            <a:r>
              <a:rPr lang="fi-FI" sz="1200" dirty="0" err="1"/>
              <a:t>or</a:t>
            </a:r>
            <a:r>
              <a:rPr lang="fi-FI" sz="1200" dirty="0"/>
              <a:t> </a:t>
            </a:r>
            <a:r>
              <a:rPr lang="fi-FI" sz="1200" dirty="0" err="1"/>
              <a:t>too</a:t>
            </a:r>
            <a:r>
              <a:rPr lang="fi-FI" sz="1200" dirty="0"/>
              <a:t> </a:t>
            </a:r>
            <a:r>
              <a:rPr lang="fi-FI" sz="1200" dirty="0" err="1"/>
              <a:t>bright</a:t>
            </a:r>
            <a:r>
              <a:rPr lang="fi-FI" sz="1200" dirty="0"/>
              <a:t> </a:t>
            </a:r>
            <a:r>
              <a:rPr lang="fi-FI" sz="1200" dirty="0" err="1"/>
              <a:t>areas</a:t>
            </a:r>
            <a:r>
              <a:rPr lang="fi-FI" sz="1200" dirty="0"/>
              <a:t> • </a:t>
            </a:r>
            <a:r>
              <a:rPr lang="fi-FI" sz="1200" dirty="0" err="1"/>
              <a:t>Unplanned</a:t>
            </a:r>
            <a:endParaRPr lang="fi-FI" sz="1200" dirty="0"/>
          </a:p>
        </p:txBody>
      </p:sp>
      <p:sp>
        <p:nvSpPr>
          <p:cNvPr id="6" name="Suorakulmio 5">
            <a:extLst>
              <a:ext uri="{FF2B5EF4-FFF2-40B4-BE49-F238E27FC236}">
                <a16:creationId xmlns:a16="http://schemas.microsoft.com/office/drawing/2014/main" id="{B669A4D9-A975-49C5-95EB-98832251F5EA}"/>
              </a:ext>
            </a:extLst>
          </p:cNvPr>
          <p:cNvSpPr/>
          <p:nvPr/>
        </p:nvSpPr>
        <p:spPr>
          <a:xfrm>
            <a:off x="6229040" y="5243436"/>
            <a:ext cx="4827104" cy="1384995"/>
          </a:xfrm>
          <a:prstGeom prst="rect">
            <a:avLst/>
          </a:prstGeom>
          <a:solidFill>
            <a:schemeClr val="bg1"/>
          </a:solidFill>
        </p:spPr>
        <p:txBody>
          <a:bodyPr wrap="square">
            <a:spAutoFit/>
          </a:bodyPr>
          <a:lstStyle/>
          <a:p>
            <a:r>
              <a:rPr lang="en-US" sz="1200" dirty="0"/>
              <a:t>• Non-glary luminaire types • Flat glass in pole lights • The light stays inside the area to be illuminated • Amounts of light according to lighting recommendations • Lighting control (dimming, motion detection) • Even contrasts • The surface luminance of the vertical surfaces of the luminaires is low • Face recognition and space perceptibility • Light directed downwards from the luminaire • No distracting light towards the windows</a:t>
            </a:r>
            <a:endParaRPr lang="fi-FI" sz="1200" dirty="0"/>
          </a:p>
        </p:txBody>
      </p:sp>
      <p:sp>
        <p:nvSpPr>
          <p:cNvPr id="4" name="Tekstiruutu 3">
            <a:extLst>
              <a:ext uri="{FF2B5EF4-FFF2-40B4-BE49-F238E27FC236}">
                <a16:creationId xmlns:a16="http://schemas.microsoft.com/office/drawing/2014/main" id="{22DE7F61-8238-4207-8AA5-4CB463C4E7D2}"/>
              </a:ext>
            </a:extLst>
          </p:cNvPr>
          <p:cNvSpPr txBox="1"/>
          <p:nvPr/>
        </p:nvSpPr>
        <p:spPr>
          <a:xfrm>
            <a:off x="6366013" y="1195388"/>
            <a:ext cx="1130438" cy="276999"/>
          </a:xfrm>
          <a:prstGeom prst="rect">
            <a:avLst/>
          </a:prstGeom>
          <a:solidFill>
            <a:srgbClr val="002346"/>
          </a:solidFill>
        </p:spPr>
        <p:txBody>
          <a:bodyPr wrap="none" rtlCol="0">
            <a:spAutoFit/>
          </a:bodyPr>
          <a:lstStyle/>
          <a:p>
            <a:r>
              <a:rPr lang="fi-FI" sz="1200" dirty="0" err="1">
                <a:solidFill>
                  <a:srgbClr val="FFC000"/>
                </a:solidFill>
              </a:rPr>
              <a:t>Good</a:t>
            </a:r>
            <a:r>
              <a:rPr lang="fi-FI" sz="1200" dirty="0">
                <a:solidFill>
                  <a:srgbClr val="FFC000"/>
                </a:solidFill>
              </a:rPr>
              <a:t> </a:t>
            </a:r>
            <a:r>
              <a:rPr lang="fi-FI" sz="1200" dirty="0" err="1">
                <a:solidFill>
                  <a:srgbClr val="FFC000"/>
                </a:solidFill>
              </a:rPr>
              <a:t>lighting</a:t>
            </a:r>
            <a:r>
              <a:rPr lang="fi-FI" sz="1200" dirty="0">
                <a:solidFill>
                  <a:srgbClr val="FFC000"/>
                </a:solidFill>
              </a:rPr>
              <a:t> </a:t>
            </a:r>
          </a:p>
        </p:txBody>
      </p:sp>
      <p:sp>
        <p:nvSpPr>
          <p:cNvPr id="8" name="Tekstiruutu 7">
            <a:extLst>
              <a:ext uri="{FF2B5EF4-FFF2-40B4-BE49-F238E27FC236}">
                <a16:creationId xmlns:a16="http://schemas.microsoft.com/office/drawing/2014/main" id="{6A51F2BD-780B-4909-B01C-B69ADA3CE776}"/>
              </a:ext>
            </a:extLst>
          </p:cNvPr>
          <p:cNvSpPr txBox="1"/>
          <p:nvPr/>
        </p:nvSpPr>
        <p:spPr>
          <a:xfrm>
            <a:off x="1528970" y="1188383"/>
            <a:ext cx="1277350" cy="276999"/>
          </a:xfrm>
          <a:prstGeom prst="rect">
            <a:avLst/>
          </a:prstGeom>
          <a:solidFill>
            <a:srgbClr val="002346"/>
          </a:solidFill>
        </p:spPr>
        <p:txBody>
          <a:bodyPr wrap="square" rtlCol="0">
            <a:spAutoFit/>
          </a:bodyPr>
          <a:lstStyle/>
          <a:p>
            <a:r>
              <a:rPr lang="fi-FI" sz="1200" dirty="0" err="1">
                <a:solidFill>
                  <a:srgbClr val="FFC000"/>
                </a:solidFill>
              </a:rPr>
              <a:t>Poor</a:t>
            </a:r>
            <a:r>
              <a:rPr lang="fi-FI" sz="1200" dirty="0">
                <a:solidFill>
                  <a:srgbClr val="FFC000"/>
                </a:solidFill>
              </a:rPr>
              <a:t> </a:t>
            </a:r>
            <a:r>
              <a:rPr lang="fi-FI" sz="1200" dirty="0" err="1">
                <a:solidFill>
                  <a:srgbClr val="FFC000"/>
                </a:solidFill>
              </a:rPr>
              <a:t>lighting</a:t>
            </a:r>
            <a:r>
              <a:rPr lang="fi-FI" sz="1200" dirty="0">
                <a:solidFill>
                  <a:srgbClr val="FFC000"/>
                </a:solidFill>
              </a:rPr>
              <a:t> </a:t>
            </a:r>
          </a:p>
        </p:txBody>
      </p:sp>
    </p:spTree>
    <p:extLst>
      <p:ext uri="{BB962C8B-B14F-4D97-AF65-F5344CB8AC3E}">
        <p14:creationId xmlns:p14="http://schemas.microsoft.com/office/powerpoint/2010/main" val="365643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17</a:t>
            </a:fld>
            <a:endParaRPr lang="fi-FI" altLang="fi-FI" sz="1300">
              <a:solidFill>
                <a:srgbClr val="000000"/>
              </a:solidFill>
            </a:endParaRPr>
          </a:p>
        </p:txBody>
      </p:sp>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200" y="407988"/>
            <a:ext cx="11217275" cy="787400"/>
          </a:xfrm>
        </p:spPr>
        <p:txBody>
          <a:bodyPr/>
          <a:lstStyle/>
          <a:p>
            <a:r>
              <a:rPr lang="en-US" sz="4000" dirty="0"/>
              <a:t>Planning instructions</a:t>
            </a:r>
            <a:r>
              <a:rPr lang="fi-FI" altLang="fi-FI" dirty="0">
                <a:latin typeface="Arial Black" panose="020B0604020202020204" pitchFamily="34" charset="0"/>
              </a:rPr>
              <a:t> </a:t>
            </a:r>
            <a:r>
              <a:rPr lang="fi-FI" altLang="fi-FI" sz="3200" dirty="0">
                <a:latin typeface="Arial Black" panose="020B0604020202020204" pitchFamily="34" charset="0"/>
              </a:rPr>
              <a:t>– </a:t>
            </a:r>
            <a:r>
              <a:rPr lang="fi-FI" altLang="fi-FI" sz="3200" dirty="0" err="1">
                <a:latin typeface="Arial Black" panose="020B0604020202020204" pitchFamily="34" charset="0"/>
              </a:rPr>
              <a:t>harbour</a:t>
            </a:r>
            <a:r>
              <a:rPr lang="fi-FI" altLang="fi-FI" sz="3200" dirty="0">
                <a:latin typeface="Arial Black" panose="020B0604020202020204" pitchFamily="34" charset="0"/>
              </a:rPr>
              <a:t> </a:t>
            </a:r>
            <a:r>
              <a:rPr lang="fi-FI" altLang="fi-FI" sz="3200" dirty="0" err="1">
                <a:latin typeface="Arial Black" panose="020B0604020202020204" pitchFamily="34" charset="0"/>
              </a:rPr>
              <a:t>area</a:t>
            </a:r>
            <a:r>
              <a:rPr lang="fi-FI" altLang="fi-FI" sz="3200" dirty="0">
                <a:latin typeface="Arial Black" panose="020B0604020202020204" pitchFamily="34" charset="0"/>
              </a:rPr>
              <a:t> </a:t>
            </a:r>
            <a:r>
              <a:rPr lang="fi-FI" altLang="fi-FI" sz="3200" dirty="0" err="1">
                <a:latin typeface="Arial Black" panose="020B0604020202020204" pitchFamily="34" charset="0"/>
              </a:rPr>
              <a:t>lighting</a:t>
            </a:r>
            <a:r>
              <a:rPr lang="fi-FI" altLang="fi-FI" sz="3200" dirty="0">
                <a:latin typeface="Arial Black" panose="020B0604020202020204" pitchFamily="34" charset="0"/>
              </a:rPr>
              <a:t> </a:t>
            </a:r>
            <a:endParaRPr lang="en-US" altLang="fi-FI" sz="3200" dirty="0">
              <a:latin typeface="Arial Black" panose="020B0604020202020204" pitchFamily="34" charset="0"/>
            </a:endParaRPr>
          </a:p>
        </p:txBody>
      </p:sp>
      <p:pic>
        <p:nvPicPr>
          <p:cNvPr id="2" name="Kuva 1">
            <a:extLst>
              <a:ext uri="{FF2B5EF4-FFF2-40B4-BE49-F238E27FC236}">
                <a16:creationId xmlns:a16="http://schemas.microsoft.com/office/drawing/2014/main" id="{396CF217-4A6D-4769-B01D-A23A287C044F}"/>
              </a:ext>
            </a:extLst>
          </p:cNvPr>
          <p:cNvPicPr>
            <a:picLocks noChangeAspect="1"/>
          </p:cNvPicPr>
          <p:nvPr/>
        </p:nvPicPr>
        <p:blipFill>
          <a:blip r:embed="rId2"/>
          <a:stretch>
            <a:fillRect/>
          </a:stretch>
        </p:blipFill>
        <p:spPr>
          <a:xfrm>
            <a:off x="1349217" y="1050132"/>
            <a:ext cx="9706303" cy="5326145"/>
          </a:xfrm>
          <a:prstGeom prst="rect">
            <a:avLst/>
          </a:prstGeom>
        </p:spPr>
      </p:pic>
      <p:sp>
        <p:nvSpPr>
          <p:cNvPr id="5" name="Tekstiruutu 4">
            <a:extLst>
              <a:ext uri="{FF2B5EF4-FFF2-40B4-BE49-F238E27FC236}">
                <a16:creationId xmlns:a16="http://schemas.microsoft.com/office/drawing/2014/main" id="{D535E0BA-944F-4E88-934B-F7B610A61DA8}"/>
              </a:ext>
            </a:extLst>
          </p:cNvPr>
          <p:cNvSpPr txBox="1"/>
          <p:nvPr/>
        </p:nvSpPr>
        <p:spPr>
          <a:xfrm>
            <a:off x="6366013" y="1195388"/>
            <a:ext cx="1130438" cy="276999"/>
          </a:xfrm>
          <a:prstGeom prst="rect">
            <a:avLst/>
          </a:prstGeom>
          <a:solidFill>
            <a:srgbClr val="002346"/>
          </a:solidFill>
        </p:spPr>
        <p:txBody>
          <a:bodyPr wrap="none" rtlCol="0">
            <a:spAutoFit/>
          </a:bodyPr>
          <a:lstStyle/>
          <a:p>
            <a:r>
              <a:rPr lang="fi-FI" sz="1200" dirty="0" err="1">
                <a:solidFill>
                  <a:srgbClr val="FFC000"/>
                </a:solidFill>
              </a:rPr>
              <a:t>Good</a:t>
            </a:r>
            <a:r>
              <a:rPr lang="fi-FI" sz="1200" dirty="0">
                <a:solidFill>
                  <a:srgbClr val="FFC000"/>
                </a:solidFill>
              </a:rPr>
              <a:t> </a:t>
            </a:r>
            <a:r>
              <a:rPr lang="fi-FI" sz="1200" dirty="0" err="1">
                <a:solidFill>
                  <a:srgbClr val="FFC000"/>
                </a:solidFill>
              </a:rPr>
              <a:t>lighting</a:t>
            </a:r>
            <a:r>
              <a:rPr lang="fi-FI" sz="1200" dirty="0">
                <a:solidFill>
                  <a:srgbClr val="FFC000"/>
                </a:solidFill>
              </a:rPr>
              <a:t> </a:t>
            </a:r>
          </a:p>
        </p:txBody>
      </p:sp>
      <p:sp>
        <p:nvSpPr>
          <p:cNvPr id="6" name="Tekstiruutu 5">
            <a:extLst>
              <a:ext uri="{FF2B5EF4-FFF2-40B4-BE49-F238E27FC236}">
                <a16:creationId xmlns:a16="http://schemas.microsoft.com/office/drawing/2014/main" id="{AA0FA0DA-71ED-4080-A27E-4C26168B1B53}"/>
              </a:ext>
            </a:extLst>
          </p:cNvPr>
          <p:cNvSpPr txBox="1"/>
          <p:nvPr/>
        </p:nvSpPr>
        <p:spPr>
          <a:xfrm>
            <a:off x="1528970" y="1188383"/>
            <a:ext cx="1277350" cy="276999"/>
          </a:xfrm>
          <a:prstGeom prst="rect">
            <a:avLst/>
          </a:prstGeom>
          <a:solidFill>
            <a:srgbClr val="002346"/>
          </a:solidFill>
        </p:spPr>
        <p:txBody>
          <a:bodyPr wrap="square" rtlCol="0">
            <a:spAutoFit/>
          </a:bodyPr>
          <a:lstStyle/>
          <a:p>
            <a:r>
              <a:rPr lang="fi-FI" sz="1200" dirty="0" err="1">
                <a:solidFill>
                  <a:srgbClr val="FFC000"/>
                </a:solidFill>
              </a:rPr>
              <a:t>Poor</a:t>
            </a:r>
            <a:r>
              <a:rPr lang="fi-FI" sz="1200" dirty="0">
                <a:solidFill>
                  <a:srgbClr val="FFC000"/>
                </a:solidFill>
              </a:rPr>
              <a:t> </a:t>
            </a:r>
            <a:r>
              <a:rPr lang="fi-FI" sz="1200" dirty="0" err="1">
                <a:solidFill>
                  <a:srgbClr val="FFC000"/>
                </a:solidFill>
              </a:rPr>
              <a:t>lighting</a:t>
            </a:r>
            <a:r>
              <a:rPr lang="fi-FI" sz="1200" dirty="0">
                <a:solidFill>
                  <a:srgbClr val="FFC000"/>
                </a:solidFill>
              </a:rPr>
              <a:t> </a:t>
            </a:r>
          </a:p>
        </p:txBody>
      </p:sp>
      <p:sp>
        <p:nvSpPr>
          <p:cNvPr id="7" name="Suorakulmio 6">
            <a:extLst>
              <a:ext uri="{FF2B5EF4-FFF2-40B4-BE49-F238E27FC236}">
                <a16:creationId xmlns:a16="http://schemas.microsoft.com/office/drawing/2014/main" id="{9981D2ED-4AAC-48F2-A296-89C6F505056F}"/>
              </a:ext>
            </a:extLst>
          </p:cNvPr>
          <p:cNvSpPr/>
          <p:nvPr/>
        </p:nvSpPr>
        <p:spPr>
          <a:xfrm>
            <a:off x="1349841" y="5243436"/>
            <a:ext cx="4827104" cy="1015663"/>
          </a:xfrm>
          <a:prstGeom prst="rect">
            <a:avLst/>
          </a:prstGeom>
          <a:solidFill>
            <a:schemeClr val="bg1"/>
          </a:solidFill>
        </p:spPr>
        <p:txBody>
          <a:bodyPr wrap="square">
            <a:spAutoFit/>
          </a:bodyPr>
          <a:lstStyle/>
          <a:p>
            <a:r>
              <a:rPr lang="en-US" sz="1200" dirty="0"/>
              <a:t>• Dazzling luminaire models • Incorrect optics and orientation of luminaires • The lighting is not controlled • Light spreads uncontrollably outside the illuminated area • Lights that produce light to the sky • Dark or too bright areas • Light leaks into the sea area and dazzles when entering the port • Uneven lighting</a:t>
            </a:r>
            <a:endParaRPr lang="fi-FI" sz="1200" dirty="0"/>
          </a:p>
        </p:txBody>
      </p:sp>
      <p:sp>
        <p:nvSpPr>
          <p:cNvPr id="8" name="Suorakulmio 7">
            <a:extLst>
              <a:ext uri="{FF2B5EF4-FFF2-40B4-BE49-F238E27FC236}">
                <a16:creationId xmlns:a16="http://schemas.microsoft.com/office/drawing/2014/main" id="{C38CADE2-51F8-4EE3-93ED-86E4363AF56C}"/>
              </a:ext>
            </a:extLst>
          </p:cNvPr>
          <p:cNvSpPr/>
          <p:nvPr/>
        </p:nvSpPr>
        <p:spPr>
          <a:xfrm>
            <a:off x="6254151" y="5253375"/>
            <a:ext cx="4827104" cy="1569660"/>
          </a:xfrm>
          <a:prstGeom prst="rect">
            <a:avLst/>
          </a:prstGeom>
          <a:solidFill>
            <a:schemeClr val="bg1"/>
          </a:solidFill>
        </p:spPr>
        <p:txBody>
          <a:bodyPr wrap="square">
            <a:spAutoFit/>
          </a:bodyPr>
          <a:lstStyle/>
          <a:p>
            <a:r>
              <a:rPr lang="en-US" sz="1200" dirty="0"/>
              <a:t>• Lighting according to nature reserve surveys • Flat glass luminaire model • The light is limited to the area to be illuminated • Control of lighting according to use • Keeping the sea area dark • Amount and uniformity of light according to lighting recommendations • Lamps do not produce light in the sky • High quality designed and implemented lighting • The area can also be illuminated with floodlights with asymmetrical light distribution, which are precisely oriented and not tilted over the horizontal</a:t>
            </a:r>
            <a:endParaRPr lang="fi-FI" sz="1200" dirty="0"/>
          </a:p>
        </p:txBody>
      </p:sp>
    </p:spTree>
    <p:extLst>
      <p:ext uri="{BB962C8B-B14F-4D97-AF65-F5344CB8AC3E}">
        <p14:creationId xmlns:p14="http://schemas.microsoft.com/office/powerpoint/2010/main" val="313945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18</a:t>
            </a:fld>
            <a:endParaRPr lang="fi-FI" altLang="fi-FI" sz="1300">
              <a:solidFill>
                <a:srgbClr val="000000"/>
              </a:solidFill>
            </a:endParaRPr>
          </a:p>
        </p:txBody>
      </p:sp>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200" y="407988"/>
            <a:ext cx="12185374" cy="787400"/>
          </a:xfrm>
        </p:spPr>
        <p:txBody>
          <a:bodyPr/>
          <a:lstStyle/>
          <a:p>
            <a:r>
              <a:rPr lang="en-US" sz="4000" dirty="0"/>
              <a:t>Planning instructions</a:t>
            </a:r>
            <a:r>
              <a:rPr lang="fi-FI" altLang="fi-FI" dirty="0">
                <a:latin typeface="Arial Black" panose="020B0604020202020204" pitchFamily="34" charset="0"/>
              </a:rPr>
              <a:t> </a:t>
            </a:r>
            <a:r>
              <a:rPr lang="fi-FI" altLang="fi-FI" sz="3200" dirty="0">
                <a:latin typeface="Arial Black" panose="020B0604020202020204" pitchFamily="34" charset="0"/>
              </a:rPr>
              <a:t>– </a:t>
            </a:r>
            <a:r>
              <a:rPr lang="fi-FI" altLang="fi-FI" sz="3200" dirty="0" err="1">
                <a:latin typeface="Arial Black" panose="020B0604020202020204" pitchFamily="34" charset="0"/>
              </a:rPr>
              <a:t>urban</a:t>
            </a:r>
            <a:r>
              <a:rPr lang="fi-FI" altLang="fi-FI" sz="3200" dirty="0">
                <a:latin typeface="Arial Black" panose="020B0604020202020204" pitchFamily="34" charset="0"/>
              </a:rPr>
              <a:t> </a:t>
            </a:r>
            <a:r>
              <a:rPr lang="fi-FI" altLang="fi-FI" sz="3200" dirty="0" err="1">
                <a:latin typeface="Arial Black" panose="020B0604020202020204" pitchFamily="34" charset="0"/>
              </a:rPr>
              <a:t>area</a:t>
            </a:r>
            <a:r>
              <a:rPr lang="fi-FI" altLang="fi-FI" sz="3200" dirty="0">
                <a:latin typeface="Arial Black" panose="020B0604020202020204" pitchFamily="34" charset="0"/>
              </a:rPr>
              <a:t> </a:t>
            </a:r>
            <a:r>
              <a:rPr lang="fi-FI" altLang="fi-FI" sz="3200" dirty="0" err="1">
                <a:latin typeface="Arial Black" panose="020B0604020202020204" pitchFamily="34" charset="0"/>
              </a:rPr>
              <a:t>lighting</a:t>
            </a:r>
            <a:r>
              <a:rPr lang="fi-FI" altLang="fi-FI" sz="3200" dirty="0">
                <a:latin typeface="Arial Black" panose="020B0604020202020204" pitchFamily="34" charset="0"/>
              </a:rPr>
              <a:t> </a:t>
            </a:r>
            <a:endParaRPr lang="en-US" altLang="fi-FI" sz="3200" dirty="0">
              <a:latin typeface="Arial Black" panose="020B0604020202020204" pitchFamily="34" charset="0"/>
            </a:endParaRPr>
          </a:p>
        </p:txBody>
      </p:sp>
      <p:pic>
        <p:nvPicPr>
          <p:cNvPr id="2" name="Kuva 1">
            <a:extLst>
              <a:ext uri="{FF2B5EF4-FFF2-40B4-BE49-F238E27FC236}">
                <a16:creationId xmlns:a16="http://schemas.microsoft.com/office/drawing/2014/main" id="{B0A6D5EF-D5EB-4577-B354-4FE5F581EFDE}"/>
              </a:ext>
            </a:extLst>
          </p:cNvPr>
          <p:cNvPicPr>
            <a:picLocks noChangeAspect="1"/>
          </p:cNvPicPr>
          <p:nvPr/>
        </p:nvPicPr>
        <p:blipFill>
          <a:blip r:embed="rId2"/>
          <a:stretch>
            <a:fillRect/>
          </a:stretch>
        </p:blipFill>
        <p:spPr>
          <a:xfrm>
            <a:off x="1390649" y="1075683"/>
            <a:ext cx="9610726" cy="5507625"/>
          </a:xfrm>
          <a:prstGeom prst="rect">
            <a:avLst/>
          </a:prstGeom>
        </p:spPr>
      </p:pic>
      <p:sp>
        <p:nvSpPr>
          <p:cNvPr id="5" name="Tekstiruutu 4">
            <a:extLst>
              <a:ext uri="{FF2B5EF4-FFF2-40B4-BE49-F238E27FC236}">
                <a16:creationId xmlns:a16="http://schemas.microsoft.com/office/drawing/2014/main" id="{700870D9-FDE2-494B-A02D-E235A609F4C1}"/>
              </a:ext>
            </a:extLst>
          </p:cNvPr>
          <p:cNvSpPr txBox="1"/>
          <p:nvPr/>
        </p:nvSpPr>
        <p:spPr>
          <a:xfrm>
            <a:off x="6366013" y="1195388"/>
            <a:ext cx="1130438" cy="276999"/>
          </a:xfrm>
          <a:prstGeom prst="rect">
            <a:avLst/>
          </a:prstGeom>
          <a:solidFill>
            <a:srgbClr val="002346"/>
          </a:solidFill>
        </p:spPr>
        <p:txBody>
          <a:bodyPr wrap="none" rtlCol="0">
            <a:spAutoFit/>
          </a:bodyPr>
          <a:lstStyle/>
          <a:p>
            <a:r>
              <a:rPr lang="fi-FI" sz="1200" dirty="0" err="1">
                <a:solidFill>
                  <a:srgbClr val="FFC000"/>
                </a:solidFill>
              </a:rPr>
              <a:t>Good</a:t>
            </a:r>
            <a:r>
              <a:rPr lang="fi-FI" sz="1200" dirty="0">
                <a:solidFill>
                  <a:srgbClr val="FFC000"/>
                </a:solidFill>
              </a:rPr>
              <a:t> </a:t>
            </a:r>
            <a:r>
              <a:rPr lang="fi-FI" sz="1200" dirty="0" err="1">
                <a:solidFill>
                  <a:srgbClr val="FFC000"/>
                </a:solidFill>
              </a:rPr>
              <a:t>lighting</a:t>
            </a:r>
            <a:r>
              <a:rPr lang="fi-FI" sz="1200" dirty="0">
                <a:solidFill>
                  <a:srgbClr val="FFC000"/>
                </a:solidFill>
              </a:rPr>
              <a:t> </a:t>
            </a:r>
          </a:p>
        </p:txBody>
      </p:sp>
      <p:sp>
        <p:nvSpPr>
          <p:cNvPr id="6" name="Tekstiruutu 5">
            <a:extLst>
              <a:ext uri="{FF2B5EF4-FFF2-40B4-BE49-F238E27FC236}">
                <a16:creationId xmlns:a16="http://schemas.microsoft.com/office/drawing/2014/main" id="{10407B58-7347-4822-91A5-D72CC967AF45}"/>
              </a:ext>
            </a:extLst>
          </p:cNvPr>
          <p:cNvSpPr txBox="1"/>
          <p:nvPr/>
        </p:nvSpPr>
        <p:spPr>
          <a:xfrm>
            <a:off x="1528970" y="1188383"/>
            <a:ext cx="1277350" cy="276999"/>
          </a:xfrm>
          <a:prstGeom prst="rect">
            <a:avLst/>
          </a:prstGeom>
          <a:solidFill>
            <a:srgbClr val="002346"/>
          </a:solidFill>
        </p:spPr>
        <p:txBody>
          <a:bodyPr wrap="square" rtlCol="0">
            <a:spAutoFit/>
          </a:bodyPr>
          <a:lstStyle/>
          <a:p>
            <a:r>
              <a:rPr lang="fi-FI" sz="1200" dirty="0" err="1">
                <a:solidFill>
                  <a:srgbClr val="FFC000"/>
                </a:solidFill>
              </a:rPr>
              <a:t>Poor</a:t>
            </a:r>
            <a:r>
              <a:rPr lang="fi-FI" sz="1200" dirty="0">
                <a:solidFill>
                  <a:srgbClr val="FFC000"/>
                </a:solidFill>
              </a:rPr>
              <a:t> </a:t>
            </a:r>
            <a:r>
              <a:rPr lang="fi-FI" sz="1200" dirty="0" err="1">
                <a:solidFill>
                  <a:srgbClr val="FFC000"/>
                </a:solidFill>
              </a:rPr>
              <a:t>lighting</a:t>
            </a:r>
            <a:r>
              <a:rPr lang="fi-FI" sz="1200" dirty="0">
                <a:solidFill>
                  <a:srgbClr val="FFC000"/>
                </a:solidFill>
              </a:rPr>
              <a:t> </a:t>
            </a:r>
          </a:p>
        </p:txBody>
      </p:sp>
      <p:sp>
        <p:nvSpPr>
          <p:cNvPr id="7" name="Suorakulmio 6">
            <a:extLst>
              <a:ext uri="{FF2B5EF4-FFF2-40B4-BE49-F238E27FC236}">
                <a16:creationId xmlns:a16="http://schemas.microsoft.com/office/drawing/2014/main" id="{FC75C6F4-9362-456C-9CE0-B9BAC2366302}"/>
              </a:ext>
            </a:extLst>
          </p:cNvPr>
          <p:cNvSpPr/>
          <p:nvPr/>
        </p:nvSpPr>
        <p:spPr>
          <a:xfrm>
            <a:off x="1390649" y="5222446"/>
            <a:ext cx="4827104" cy="1569660"/>
          </a:xfrm>
          <a:prstGeom prst="rect">
            <a:avLst/>
          </a:prstGeom>
          <a:solidFill>
            <a:schemeClr val="bg1"/>
          </a:solidFill>
        </p:spPr>
        <p:txBody>
          <a:bodyPr wrap="square">
            <a:spAutoFit/>
          </a:bodyPr>
          <a:lstStyle/>
          <a:p>
            <a:r>
              <a:rPr lang="en-US" sz="1200" dirty="0"/>
              <a:t>• The </a:t>
            </a:r>
            <a:r>
              <a:rPr lang="en-US" sz="1200" dirty="0" err="1"/>
              <a:t>luminances</a:t>
            </a:r>
            <a:r>
              <a:rPr lang="en-US" sz="1200" dirty="0"/>
              <a:t> of the screen and advertising lights are too high </a:t>
            </a:r>
          </a:p>
          <a:p>
            <a:r>
              <a:rPr lang="en-US" sz="1200" dirty="0"/>
              <a:t>• Lights towards the sky (facades, statue) • Glare from street-level facilities • The screen illuminates the square with a flashing light </a:t>
            </a:r>
          </a:p>
          <a:p>
            <a:r>
              <a:rPr lang="en-US" sz="1200" dirty="0"/>
              <a:t>• Uneven and dazzling street lighting • Private and public lighting are not coordinated • The motion sensor lights in the stairwell are visible to urban areas • Light leaks in from the windows of the apartments </a:t>
            </a:r>
          </a:p>
          <a:p>
            <a:r>
              <a:rPr lang="en-US" sz="1200" dirty="0"/>
              <a:t>• Lighting or advertising lights are not controlled (no night dimming and shutdown)</a:t>
            </a:r>
            <a:endParaRPr lang="fi-FI" sz="1200" dirty="0"/>
          </a:p>
        </p:txBody>
      </p:sp>
      <p:sp>
        <p:nvSpPr>
          <p:cNvPr id="8" name="Suorakulmio 7">
            <a:extLst>
              <a:ext uri="{FF2B5EF4-FFF2-40B4-BE49-F238E27FC236}">
                <a16:creationId xmlns:a16="http://schemas.microsoft.com/office/drawing/2014/main" id="{67E48D7A-2222-49AA-BA52-39B213058076}"/>
              </a:ext>
            </a:extLst>
          </p:cNvPr>
          <p:cNvSpPr/>
          <p:nvPr/>
        </p:nvSpPr>
        <p:spPr>
          <a:xfrm>
            <a:off x="6229040" y="5198313"/>
            <a:ext cx="4827104" cy="1384995"/>
          </a:xfrm>
          <a:prstGeom prst="rect">
            <a:avLst/>
          </a:prstGeom>
          <a:solidFill>
            <a:schemeClr val="bg1"/>
          </a:solidFill>
        </p:spPr>
        <p:txBody>
          <a:bodyPr wrap="square">
            <a:spAutoFit/>
          </a:bodyPr>
          <a:lstStyle/>
          <a:p>
            <a:r>
              <a:rPr lang="en-US" sz="1200" dirty="0"/>
              <a:t>• The light is directed downwards • Glare shielding is used in accent lighting • Glare-free light everywhere • Suitable surface </a:t>
            </a:r>
            <a:r>
              <a:rPr lang="en-US" sz="1200" dirty="0" err="1"/>
              <a:t>luminances</a:t>
            </a:r>
            <a:r>
              <a:rPr lang="en-US" sz="1200" dirty="0"/>
              <a:t> for advertising equipment • Street lighting according to the design guide • Public areas illuminated with warm light 3000K • The nocturnal whole is controlled • The stairwell lights do not disturb the urban space • The need for accent lighting of trees must be considered carefully • The light is limited to the area to be illuminated</a:t>
            </a:r>
            <a:endParaRPr lang="fi-FI" sz="1200" dirty="0"/>
          </a:p>
        </p:txBody>
      </p:sp>
    </p:spTree>
    <p:extLst>
      <p:ext uri="{BB962C8B-B14F-4D97-AF65-F5344CB8AC3E}">
        <p14:creationId xmlns:p14="http://schemas.microsoft.com/office/powerpoint/2010/main" val="165789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50D266-504B-4430-B7B3-69CA92CB3989}"/>
              </a:ext>
            </a:extLst>
          </p:cNvPr>
          <p:cNvSpPr>
            <a:spLocks noGrp="1"/>
          </p:cNvSpPr>
          <p:nvPr>
            <p:ph type="title"/>
          </p:nvPr>
        </p:nvSpPr>
        <p:spPr>
          <a:xfrm>
            <a:off x="180975" y="190113"/>
            <a:ext cx="11234738" cy="787400"/>
          </a:xfrm>
        </p:spPr>
        <p:txBody>
          <a:bodyPr/>
          <a:lstStyle/>
          <a:p>
            <a:r>
              <a:rPr lang="en-US" altLang="fi-FI" sz="3200" b="0" dirty="0">
                <a:latin typeface="Arial Black" panose="020B0604020202020204" pitchFamily="34" charset="0"/>
              </a:rPr>
              <a:t>Action:</a:t>
            </a:r>
            <a:br>
              <a:rPr lang="en-US" altLang="fi-FI" sz="3200" b="0" dirty="0">
                <a:latin typeface="Arial Black" panose="020B0604020202020204" pitchFamily="34" charset="0"/>
              </a:rPr>
            </a:br>
            <a:r>
              <a:rPr lang="en-US" altLang="fi-FI" sz="3200" b="0" dirty="0">
                <a:latin typeface="Arial Black" panose="020B0604020202020204" pitchFamily="34" charset="0"/>
              </a:rPr>
              <a:t>Obtrusive light is wasted energy, </a:t>
            </a:r>
            <a:br>
              <a:rPr lang="en-US" altLang="fi-FI" sz="3200" b="0" dirty="0">
                <a:latin typeface="Arial Black" panose="020B0604020202020204" pitchFamily="34" charset="0"/>
              </a:rPr>
            </a:br>
            <a:r>
              <a:rPr lang="en-US" altLang="fi-FI" sz="3200" b="0" dirty="0">
                <a:latin typeface="Arial Black" panose="020B0604020202020204" pitchFamily="34" charset="0"/>
              </a:rPr>
              <a:t>bad for people and nature, </a:t>
            </a:r>
            <a:br>
              <a:rPr lang="en-US" altLang="fi-FI" sz="3200" b="0" dirty="0">
                <a:latin typeface="Arial Black" panose="020B0604020202020204" pitchFamily="34" charset="0"/>
              </a:rPr>
            </a:br>
            <a:r>
              <a:rPr lang="en-US" altLang="fi-FI" sz="3200" b="0" dirty="0">
                <a:latin typeface="Arial Black" panose="020B0604020202020204" pitchFamily="34" charset="0"/>
              </a:rPr>
              <a:t>therefore we</a:t>
            </a:r>
            <a:endParaRPr lang="fi-FI" sz="3200" b="0" dirty="0"/>
          </a:p>
        </p:txBody>
      </p:sp>
      <p:sp>
        <p:nvSpPr>
          <p:cNvPr id="3" name="Sisällön paikkamerkki 2">
            <a:extLst>
              <a:ext uri="{FF2B5EF4-FFF2-40B4-BE49-F238E27FC236}">
                <a16:creationId xmlns:a16="http://schemas.microsoft.com/office/drawing/2014/main" id="{E302C8A4-99CA-4260-821C-8A5705F2D20D}"/>
              </a:ext>
            </a:extLst>
          </p:cNvPr>
          <p:cNvSpPr>
            <a:spLocks noGrp="1"/>
          </p:cNvSpPr>
          <p:nvPr>
            <p:ph idx="1"/>
          </p:nvPr>
        </p:nvSpPr>
        <p:spPr>
          <a:xfrm>
            <a:off x="695325" y="1468437"/>
            <a:ext cx="9725025" cy="4981575"/>
          </a:xfrm>
        </p:spPr>
        <p:txBody>
          <a:bodyPr/>
          <a:lstStyle/>
          <a:p>
            <a:pPr marL="0" indent="0" algn="l">
              <a:buNone/>
            </a:pPr>
            <a:endParaRPr lang="en-US" b="0" i="0" dirty="0">
              <a:solidFill>
                <a:srgbClr val="1A1A1A"/>
              </a:solidFill>
              <a:effectLst/>
            </a:endParaRPr>
          </a:p>
          <a:p>
            <a:pPr marL="0" indent="0">
              <a:buNone/>
            </a:pPr>
            <a:endParaRPr lang="fi-FI" dirty="0"/>
          </a:p>
        </p:txBody>
      </p:sp>
      <p:sp>
        <p:nvSpPr>
          <p:cNvPr id="4" name="Otsikko 1">
            <a:extLst>
              <a:ext uri="{FF2B5EF4-FFF2-40B4-BE49-F238E27FC236}">
                <a16:creationId xmlns:a16="http://schemas.microsoft.com/office/drawing/2014/main" id="{D48927D7-88E6-954B-6206-E60716E8A085}"/>
              </a:ext>
            </a:extLst>
          </p:cNvPr>
          <p:cNvSpPr txBox="1">
            <a:spLocks/>
          </p:cNvSpPr>
          <p:nvPr/>
        </p:nvSpPr>
        <p:spPr bwMode="auto">
          <a:xfrm>
            <a:off x="114300" y="2106612"/>
            <a:ext cx="663073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0"/>
              </a:spcBef>
              <a:spcAft>
                <a:spcPct val="0"/>
              </a:spcAft>
              <a:buFont typeface="Arial" panose="020B0604020202020204" pitchFamily="34" charset="0"/>
              <a:buChar char="•"/>
              <a:defRPr sz="2800" kern="1200">
                <a:solidFill>
                  <a:schemeClr val="accent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accent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accent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accent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defRPr/>
            </a:pPr>
            <a:r>
              <a:rPr lang="en-US" sz="1800" b="1" dirty="0">
                <a:solidFill>
                  <a:prstClr val="black"/>
                </a:solidFill>
                <a:latin typeface="Arial" panose="020B0604020202020204"/>
              </a:rPr>
              <a:t>Update all lighting design guidelines and add clearer visual information!</a:t>
            </a:r>
          </a:p>
          <a:p>
            <a:pPr eaLnBrk="1" hangingPunct="1">
              <a:defRPr/>
            </a:pPr>
            <a:endParaRPr lang="en-US" sz="1800" b="1" dirty="0">
              <a:solidFill>
                <a:prstClr val="black"/>
              </a:solidFill>
              <a:latin typeface="Arial" panose="020B0604020202020204"/>
            </a:endParaRPr>
          </a:p>
          <a:p>
            <a:pPr eaLnBrk="1" hangingPunct="1">
              <a:defRPr/>
            </a:pPr>
            <a:r>
              <a:rPr lang="en-US" sz="1800" b="1" dirty="0">
                <a:solidFill>
                  <a:prstClr val="black"/>
                </a:solidFill>
                <a:latin typeface="Arial" panose="020B0604020202020204"/>
              </a:rPr>
              <a:t>Present good lighting principles!</a:t>
            </a:r>
          </a:p>
          <a:p>
            <a:pPr eaLnBrk="1" hangingPunct="1">
              <a:defRPr/>
            </a:pPr>
            <a:endParaRPr lang="en-US" sz="1800" b="1" dirty="0">
              <a:solidFill>
                <a:prstClr val="black"/>
              </a:solidFill>
              <a:latin typeface="Arial" panose="020B0604020202020204"/>
            </a:endParaRPr>
          </a:p>
          <a:p>
            <a:pPr eaLnBrk="1" hangingPunct="1">
              <a:defRPr/>
            </a:pPr>
            <a:r>
              <a:rPr lang="en-US" sz="1800" b="1" dirty="0">
                <a:solidFill>
                  <a:prstClr val="black"/>
                </a:solidFill>
                <a:latin typeface="Arial" panose="020B0604020202020204"/>
              </a:rPr>
              <a:t>Follow the areal categories of stray light limit values (light spreading to the sky and vertical surfaces, glare)!</a:t>
            </a:r>
            <a:br>
              <a:rPr lang="en-US" sz="1800" b="1" dirty="0">
                <a:solidFill>
                  <a:prstClr val="black"/>
                </a:solidFill>
                <a:latin typeface="Arial" panose="020B0604020202020204"/>
              </a:rPr>
            </a:br>
            <a:endParaRPr lang="en-US" sz="1800" b="1" dirty="0">
              <a:solidFill>
                <a:prstClr val="black"/>
              </a:solidFill>
              <a:latin typeface="Arial" panose="020B0604020202020204"/>
            </a:endParaRPr>
          </a:p>
          <a:p>
            <a:pPr eaLnBrk="1" hangingPunct="1">
              <a:defRPr/>
            </a:pPr>
            <a:r>
              <a:rPr lang="en-US" sz="1800" b="1" dirty="0">
                <a:solidFill>
                  <a:prstClr val="black"/>
                </a:solidFill>
                <a:latin typeface="Arial" panose="020B0604020202020204"/>
              </a:rPr>
              <a:t>Update the lamp technology of the traditional Helsinki luminaire (Y- pendant)!</a:t>
            </a:r>
            <a:br>
              <a:rPr lang="en-US" sz="1800" b="1" dirty="0">
                <a:solidFill>
                  <a:prstClr val="black"/>
                </a:solidFill>
                <a:latin typeface="Arial" panose="020B0604020202020204"/>
              </a:rPr>
            </a:br>
            <a:endParaRPr lang="en-US" sz="1800" b="1" dirty="0">
              <a:solidFill>
                <a:prstClr val="black"/>
              </a:solidFill>
              <a:latin typeface="Arial" panose="020B0604020202020204"/>
            </a:endParaRPr>
          </a:p>
          <a:p>
            <a:pPr eaLnBrk="1" hangingPunct="1">
              <a:defRPr/>
            </a:pPr>
            <a:r>
              <a:rPr lang="en-US" sz="1800" b="1" dirty="0">
                <a:solidFill>
                  <a:prstClr val="black"/>
                </a:solidFill>
                <a:latin typeface="Arial" panose="020B0604020202020204"/>
              </a:rPr>
              <a:t>Update the zones of historically valuable and dark areas!</a:t>
            </a:r>
          </a:p>
          <a:p>
            <a:pPr eaLnBrk="1" hangingPunct="1">
              <a:defRPr/>
            </a:pPr>
            <a:endParaRPr lang="en-US" sz="1800" b="1" dirty="0">
              <a:solidFill>
                <a:prstClr val="black"/>
              </a:solidFill>
              <a:latin typeface="Arial" panose="020B0604020202020204"/>
            </a:endParaRPr>
          </a:p>
          <a:p>
            <a:pPr eaLnBrk="1" hangingPunct="1">
              <a:defRPr/>
            </a:pPr>
            <a:r>
              <a:rPr lang="en-US" sz="1800" b="1" dirty="0">
                <a:solidFill>
                  <a:prstClr val="black"/>
                </a:solidFill>
                <a:latin typeface="Arial" panose="020B0604020202020204"/>
              </a:rPr>
              <a:t>Update guidelines for outdoor advertising equipment! </a:t>
            </a:r>
            <a:br>
              <a:rPr lang="en-US" sz="1800" b="1" dirty="0">
                <a:solidFill>
                  <a:prstClr val="black"/>
                </a:solidFill>
                <a:latin typeface="Arial" panose="020B0604020202020204"/>
              </a:rPr>
            </a:br>
            <a:r>
              <a:rPr lang="en-US" sz="1800" b="1" dirty="0">
                <a:solidFill>
                  <a:prstClr val="black"/>
                </a:solidFill>
                <a:latin typeface="Arial" panose="020B0604020202020204"/>
              </a:rPr>
              <a:t> </a:t>
            </a:r>
          </a:p>
        </p:txBody>
      </p:sp>
      <p:pic>
        <p:nvPicPr>
          <p:cNvPr id="5" name="Sisällön paikkamerkki 6" descr="Kuva, joka sisältää kohteen taivas, vesi, ulko, luonto&#10;&#10;Kuvaus luotu automaattisesti">
            <a:extLst>
              <a:ext uri="{FF2B5EF4-FFF2-40B4-BE49-F238E27FC236}">
                <a16:creationId xmlns:a16="http://schemas.microsoft.com/office/drawing/2014/main" id="{B9A33F39-6EF4-1C9B-4279-4C27BE4178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42" r="16414"/>
          <a:stretch/>
        </p:blipFill>
        <p:spPr bwMode="auto">
          <a:xfrm>
            <a:off x="7030658" y="4314126"/>
            <a:ext cx="1962117" cy="18225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Kuva 5" descr="Kuva, joka sisältää kohteen ulko, kaupunki&#10;&#10;Kuvaus luotu automaattisesti">
            <a:extLst>
              <a:ext uri="{FF2B5EF4-FFF2-40B4-BE49-F238E27FC236}">
                <a16:creationId xmlns:a16="http://schemas.microsoft.com/office/drawing/2014/main" id="{A5EDF770-45AD-F16E-BA39-531B78F3B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659" y="1563375"/>
            <a:ext cx="3869298" cy="2620067"/>
          </a:xfrm>
          <a:prstGeom prst="rect">
            <a:avLst/>
          </a:prstGeom>
        </p:spPr>
      </p:pic>
      <p:pic>
        <p:nvPicPr>
          <p:cNvPr id="7" name="Picture 7">
            <a:extLst>
              <a:ext uri="{FF2B5EF4-FFF2-40B4-BE49-F238E27FC236}">
                <a16:creationId xmlns:a16="http://schemas.microsoft.com/office/drawing/2014/main" id="{F491A6E5-8C1F-17BC-DD25-024EC62389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02189" y="4314126"/>
            <a:ext cx="1797767" cy="1822530"/>
          </a:xfrm>
          <a:prstGeom prst="rect">
            <a:avLst/>
          </a:prstGeom>
        </p:spPr>
      </p:pic>
    </p:spTree>
    <p:extLst>
      <p:ext uri="{BB962C8B-B14F-4D97-AF65-F5344CB8AC3E}">
        <p14:creationId xmlns:p14="http://schemas.microsoft.com/office/powerpoint/2010/main" val="27694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1A1A77-295D-4BD6-BA51-0A6C41650001}"/>
              </a:ext>
            </a:extLst>
          </p:cNvPr>
          <p:cNvSpPr>
            <a:spLocks noGrp="1"/>
          </p:cNvSpPr>
          <p:nvPr>
            <p:ph type="title"/>
          </p:nvPr>
        </p:nvSpPr>
        <p:spPr>
          <a:xfrm>
            <a:off x="524350" y="153171"/>
            <a:ext cx="11234738" cy="787400"/>
          </a:xfrm>
        </p:spPr>
        <p:txBody>
          <a:bodyPr wrap="square" anchor="t">
            <a:normAutofit/>
          </a:bodyPr>
          <a:lstStyle/>
          <a:p>
            <a:r>
              <a:rPr lang="en-US" dirty="0">
                <a:latin typeface="+mj-lt"/>
              </a:rPr>
              <a:t>The context of lighting planning in Helsinki</a:t>
            </a:r>
            <a:endParaRPr lang="fi-FI" dirty="0">
              <a:latin typeface="+mj-lt"/>
            </a:endParaRPr>
          </a:p>
        </p:txBody>
      </p:sp>
      <p:sp>
        <p:nvSpPr>
          <p:cNvPr id="12" name="Sisällön paikkamerkki 11">
            <a:extLst>
              <a:ext uri="{FF2B5EF4-FFF2-40B4-BE49-F238E27FC236}">
                <a16:creationId xmlns:a16="http://schemas.microsoft.com/office/drawing/2014/main" id="{02AF31AA-DFE8-4674-936F-A3FCE3415585}"/>
              </a:ext>
            </a:extLst>
          </p:cNvPr>
          <p:cNvSpPr>
            <a:spLocks noGrp="1"/>
          </p:cNvSpPr>
          <p:nvPr>
            <p:ph sz="half" idx="2"/>
          </p:nvPr>
        </p:nvSpPr>
        <p:spPr>
          <a:xfrm>
            <a:off x="6303167" y="1168595"/>
            <a:ext cx="5669757" cy="4936930"/>
          </a:xfrm>
        </p:spPr>
        <p:txBody>
          <a:bodyPr wrap="square" anchor="t">
            <a:normAutofit/>
          </a:bodyPr>
          <a:lstStyle/>
          <a:p>
            <a:pPr>
              <a:spcAft>
                <a:spcPts val="600"/>
              </a:spcAft>
            </a:pPr>
            <a:r>
              <a:rPr lang="fi-FI" dirty="0" err="1"/>
              <a:t>Approximately</a:t>
            </a:r>
            <a:r>
              <a:rPr lang="fi-FI" dirty="0"/>
              <a:t> 660,000 </a:t>
            </a:r>
            <a:r>
              <a:rPr lang="fi-FI" dirty="0" err="1"/>
              <a:t>inhabitants</a:t>
            </a:r>
            <a:endParaRPr lang="fi-FI" dirty="0"/>
          </a:p>
          <a:p>
            <a:pPr>
              <a:spcAft>
                <a:spcPts val="600"/>
              </a:spcAft>
            </a:pPr>
            <a:r>
              <a:rPr lang="fi-FI" dirty="0"/>
              <a:t>60 </a:t>
            </a:r>
            <a:r>
              <a:rPr lang="fi-FI" dirty="0" err="1"/>
              <a:t>boroughs</a:t>
            </a:r>
            <a:endParaRPr lang="fi-FI" dirty="0"/>
          </a:p>
          <a:p>
            <a:pPr>
              <a:spcAft>
                <a:spcPts val="600"/>
              </a:spcAft>
            </a:pPr>
            <a:r>
              <a:rPr lang="en-US" i="0" dirty="0">
                <a:effectLst/>
                <a:latin typeface="arial" panose="020B0604020202020204" pitchFamily="34" charset="0"/>
              </a:rPr>
              <a:t>More than 7000 new homes annually (2021)</a:t>
            </a:r>
          </a:p>
          <a:p>
            <a:pPr>
              <a:spcAft>
                <a:spcPts val="600"/>
              </a:spcAft>
            </a:pPr>
            <a:r>
              <a:rPr lang="fi-FI" b="0" i="0" dirty="0">
                <a:effectLst/>
              </a:rPr>
              <a:t>3,073 </a:t>
            </a:r>
            <a:r>
              <a:rPr lang="fi-FI" b="0" i="0" dirty="0" err="1">
                <a:effectLst/>
              </a:rPr>
              <a:t>inhabitants</a:t>
            </a:r>
            <a:r>
              <a:rPr lang="fi-FI" b="0" i="0" dirty="0">
                <a:effectLst/>
              </a:rPr>
              <a:t> per km²m²</a:t>
            </a:r>
          </a:p>
          <a:p>
            <a:pPr>
              <a:spcAft>
                <a:spcPts val="600"/>
              </a:spcAft>
            </a:pPr>
            <a:r>
              <a:rPr lang="en-US" dirty="0"/>
              <a:t>A</a:t>
            </a:r>
            <a:r>
              <a:rPr lang="en-US" b="0" i="0" dirty="0">
                <a:effectLst/>
              </a:rPr>
              <a:t>pproximately 92,000 points of light</a:t>
            </a:r>
          </a:p>
          <a:p>
            <a:pPr>
              <a:spcAft>
                <a:spcPts val="600"/>
              </a:spcAft>
            </a:pPr>
            <a:r>
              <a:rPr lang="en-US" dirty="0"/>
              <a:t>Approximately 130 km of coastline</a:t>
            </a:r>
          </a:p>
          <a:p>
            <a:pPr>
              <a:spcAft>
                <a:spcPts val="600"/>
              </a:spcAft>
            </a:pPr>
            <a:r>
              <a:rPr lang="en-US" i="0" dirty="0">
                <a:effectLst/>
                <a:latin typeface="arial" panose="020B0604020202020204" pitchFamily="34" charset="0"/>
              </a:rPr>
              <a:t>Approximately 1200 km of bike trails</a:t>
            </a:r>
          </a:p>
          <a:p>
            <a:pPr>
              <a:spcAft>
                <a:spcPts val="600"/>
              </a:spcAft>
            </a:pPr>
            <a:r>
              <a:rPr lang="fi-FI" i="0" dirty="0">
                <a:effectLst/>
                <a:latin typeface="arial" panose="020B0604020202020204" pitchFamily="34" charset="0"/>
              </a:rPr>
              <a:t>1,898 </a:t>
            </a:r>
            <a:r>
              <a:rPr lang="fi-FI" i="0" dirty="0" err="1">
                <a:effectLst/>
                <a:latin typeface="arial" panose="020B0604020202020204" pitchFamily="34" charset="0"/>
              </a:rPr>
              <a:t>hectares</a:t>
            </a:r>
            <a:r>
              <a:rPr lang="fi-FI" i="0" dirty="0">
                <a:effectLst/>
                <a:latin typeface="arial" panose="020B0604020202020204" pitchFamily="34" charset="0"/>
              </a:rPr>
              <a:t> of </a:t>
            </a:r>
            <a:r>
              <a:rPr lang="fi-FI" i="0" dirty="0" err="1">
                <a:effectLst/>
                <a:latin typeface="arial" panose="020B0604020202020204" pitchFamily="34" charset="0"/>
              </a:rPr>
              <a:t>park</a:t>
            </a:r>
            <a:endParaRPr lang="fi-FI" i="0" dirty="0">
              <a:effectLst/>
              <a:latin typeface="arial" panose="020B0604020202020204" pitchFamily="34" charset="0"/>
            </a:endParaRPr>
          </a:p>
          <a:p>
            <a:pPr>
              <a:spcAft>
                <a:spcPts val="600"/>
              </a:spcAft>
            </a:pPr>
            <a:r>
              <a:rPr lang="en-US" b="0" i="0" dirty="0">
                <a:effectLst/>
                <a:latin typeface="arial" panose="020B0604020202020204" pitchFamily="34" charset="0"/>
              </a:rPr>
              <a:t>4,734 hectares of forest, approximately 22% of the area</a:t>
            </a:r>
            <a:endParaRPr lang="fi-FI" dirty="0"/>
          </a:p>
          <a:p>
            <a:pPr marL="0" indent="0">
              <a:spcAft>
                <a:spcPts val="600"/>
              </a:spcAft>
              <a:buNone/>
            </a:pPr>
            <a:endParaRPr lang="fi-FI" dirty="0"/>
          </a:p>
        </p:txBody>
      </p:sp>
      <p:sp>
        <p:nvSpPr>
          <p:cNvPr id="4" name="Päivämäärän paikkamerkki 3">
            <a:extLst>
              <a:ext uri="{FF2B5EF4-FFF2-40B4-BE49-F238E27FC236}">
                <a16:creationId xmlns:a16="http://schemas.microsoft.com/office/drawing/2014/main" id="{6283773A-A118-4235-A938-E1C3B23B43D9}"/>
              </a:ext>
            </a:extLst>
          </p:cNvPr>
          <p:cNvSpPr>
            <a:spLocks noGrp="1"/>
          </p:cNvSpPr>
          <p:nvPr>
            <p:ph type="dt" sz="half" idx="15"/>
          </p:nvPr>
        </p:nvSpPr>
        <p:spPr>
          <a:xfrm>
            <a:off x="1663700" y="6269038"/>
            <a:ext cx="1304925" cy="258762"/>
          </a:xfrm>
        </p:spPr>
        <p:txBody>
          <a:bodyPr anchor="ctr">
            <a:normAutofit/>
          </a:bodyPr>
          <a:lstStyle/>
          <a:p>
            <a:pPr>
              <a:spcAft>
                <a:spcPts val="600"/>
              </a:spcAft>
              <a:defRPr/>
            </a:pPr>
            <a:r>
              <a:rPr lang="fi-FI" dirty="0"/>
              <a:t>18.4.2023</a:t>
            </a:r>
          </a:p>
        </p:txBody>
      </p:sp>
      <p:sp>
        <p:nvSpPr>
          <p:cNvPr id="3" name="Alatunnisteen paikkamerkki 2">
            <a:extLst>
              <a:ext uri="{FF2B5EF4-FFF2-40B4-BE49-F238E27FC236}">
                <a16:creationId xmlns:a16="http://schemas.microsoft.com/office/drawing/2014/main" id="{809ABEC1-98C1-49F2-87C8-A04F1EC6D2D6}"/>
              </a:ext>
            </a:extLst>
          </p:cNvPr>
          <p:cNvSpPr>
            <a:spLocks noGrp="1"/>
          </p:cNvSpPr>
          <p:nvPr>
            <p:ph type="ftr" sz="quarter" idx="16"/>
          </p:nvPr>
        </p:nvSpPr>
        <p:spPr/>
        <p:txBody>
          <a:bodyPr/>
          <a:lstStyle/>
          <a:p>
            <a:pPr>
              <a:defRPr/>
            </a:pPr>
            <a:r>
              <a:rPr lang="fi-FI" dirty="0"/>
              <a:t>CITY OF HELSINKI   FINLAND</a:t>
            </a:r>
          </a:p>
        </p:txBody>
      </p:sp>
      <p:sp>
        <p:nvSpPr>
          <p:cNvPr id="7" name="Tasakylkinen kolmio 6">
            <a:extLst>
              <a:ext uri="{FF2B5EF4-FFF2-40B4-BE49-F238E27FC236}">
                <a16:creationId xmlns:a16="http://schemas.microsoft.com/office/drawing/2014/main" id="{2CAB317C-511D-B96A-0E30-27E434FB7D26}"/>
              </a:ext>
            </a:extLst>
          </p:cNvPr>
          <p:cNvSpPr/>
          <p:nvPr/>
        </p:nvSpPr>
        <p:spPr>
          <a:xfrm>
            <a:off x="2592198" y="2734811"/>
            <a:ext cx="45719" cy="457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9" name="Suora nuoliyhdysviiva 8">
            <a:extLst>
              <a:ext uri="{FF2B5EF4-FFF2-40B4-BE49-F238E27FC236}">
                <a16:creationId xmlns:a16="http://schemas.microsoft.com/office/drawing/2014/main" id="{93A39F4C-6E43-DD7F-85B4-6A5322A4D2F3}"/>
              </a:ext>
            </a:extLst>
          </p:cNvPr>
          <p:cNvCxnSpPr/>
          <p:nvPr/>
        </p:nvCxnSpPr>
        <p:spPr>
          <a:xfrm>
            <a:off x="2637917" y="278053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Kuva 5" descr="Kuva, joka sisältää kohteen kartta&#10;&#10;Kuvaus luotu automaattisesti">
            <a:extLst>
              <a:ext uri="{FF2B5EF4-FFF2-40B4-BE49-F238E27FC236}">
                <a16:creationId xmlns:a16="http://schemas.microsoft.com/office/drawing/2014/main" id="{44CB8C74-7D87-4412-6F5D-CCB6A15B86D2}"/>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3086"/>
                    </a14:imgEffect>
                    <a14:imgEffect>
                      <a14:saturation sat="393000"/>
                    </a14:imgEffect>
                  </a14:imgLayer>
                </a14:imgProps>
              </a:ext>
              <a:ext uri="{28A0092B-C50C-407E-A947-70E740481C1C}">
                <a14:useLocalDpi xmlns:a14="http://schemas.microsoft.com/office/drawing/2010/main" val="0"/>
              </a:ext>
            </a:extLst>
          </a:blip>
          <a:stretch>
            <a:fillRect/>
          </a:stretch>
        </p:blipFill>
        <p:spPr>
          <a:xfrm>
            <a:off x="-147003" y="859766"/>
            <a:ext cx="5321808" cy="5023104"/>
          </a:xfrm>
          <a:prstGeom prst="rect">
            <a:avLst/>
          </a:prstGeom>
        </p:spPr>
      </p:pic>
      <p:pic>
        <p:nvPicPr>
          <p:cNvPr id="11" name="Kuva 10" descr="Kuva, joka sisältää kohteen kartta&#10;&#10;Kuvaus luotu automaattisesti">
            <a:extLst>
              <a:ext uri="{FF2B5EF4-FFF2-40B4-BE49-F238E27FC236}">
                <a16:creationId xmlns:a16="http://schemas.microsoft.com/office/drawing/2014/main" id="{71ACC6C5-9F89-17BD-61A6-80A5F7FB0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415" y="3322989"/>
            <a:ext cx="3660585" cy="2734811"/>
          </a:xfrm>
          <a:prstGeom prst="rect">
            <a:avLst/>
          </a:prstGeom>
        </p:spPr>
      </p:pic>
      <p:cxnSp>
        <p:nvCxnSpPr>
          <p:cNvPr id="15" name="Suora nuoliyhdysviiva 14">
            <a:extLst>
              <a:ext uri="{FF2B5EF4-FFF2-40B4-BE49-F238E27FC236}">
                <a16:creationId xmlns:a16="http://schemas.microsoft.com/office/drawing/2014/main" id="{BE50AA57-FD47-0FCA-1D95-55CCE135DEE3}"/>
              </a:ext>
            </a:extLst>
          </p:cNvPr>
          <p:cNvCxnSpPr>
            <a:cxnSpLocks/>
          </p:cNvCxnSpPr>
          <p:nvPr/>
        </p:nvCxnSpPr>
        <p:spPr>
          <a:xfrm>
            <a:off x="2615057" y="2780530"/>
            <a:ext cx="914400" cy="89154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7" name="Ellipsi 16">
            <a:extLst>
              <a:ext uri="{FF2B5EF4-FFF2-40B4-BE49-F238E27FC236}">
                <a16:creationId xmlns:a16="http://schemas.microsoft.com/office/drawing/2014/main" id="{2E5A3732-4713-5F1E-4C9E-A3F8E76204C7}"/>
              </a:ext>
            </a:extLst>
          </p:cNvPr>
          <p:cNvSpPr/>
          <p:nvPr/>
        </p:nvSpPr>
        <p:spPr>
          <a:xfrm>
            <a:off x="2332139" y="1954635"/>
            <a:ext cx="494951" cy="89154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691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teksti, rakennus, piha-, katu&#10;&#10;Kuvaus luotu automaattisesti">
            <a:extLst>
              <a:ext uri="{FF2B5EF4-FFF2-40B4-BE49-F238E27FC236}">
                <a16:creationId xmlns:a16="http://schemas.microsoft.com/office/drawing/2014/main" id="{1A636593-4194-1E6F-2562-19631D651DA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4638" r="2" b="2"/>
          <a:stretch/>
        </p:blipFill>
        <p:spPr>
          <a:xfrm>
            <a:off x="457200" y="937800"/>
            <a:ext cx="6371618" cy="4982400"/>
          </a:xfrm>
          <a:noFill/>
        </p:spPr>
      </p:pic>
      <p:pic>
        <p:nvPicPr>
          <p:cNvPr id="7" name="Kuva 6" descr="Kuva, joka sisältää kohteen teksti, piha-, katu, tie&#10;&#10;Kuvaus luotu automaattisesti">
            <a:extLst>
              <a:ext uri="{FF2B5EF4-FFF2-40B4-BE49-F238E27FC236}">
                <a16:creationId xmlns:a16="http://schemas.microsoft.com/office/drawing/2014/main" id="{2D05F970-830D-C3F6-1EB5-5B9F5CCE7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6" r="-1" b="3781"/>
          <a:stretch/>
        </p:blipFill>
        <p:spPr>
          <a:xfrm>
            <a:off x="7131050" y="10"/>
            <a:ext cx="5060950" cy="6857990"/>
          </a:xfrm>
          <a:prstGeom prst="rect">
            <a:avLst/>
          </a:prstGeom>
          <a:noFill/>
        </p:spPr>
      </p:pic>
    </p:spTree>
    <p:extLst>
      <p:ext uri="{BB962C8B-B14F-4D97-AF65-F5344CB8AC3E}">
        <p14:creationId xmlns:p14="http://schemas.microsoft.com/office/powerpoint/2010/main" val="121526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119B39-0932-4E78-A37F-87DAE84F8AEB}"/>
              </a:ext>
            </a:extLst>
          </p:cNvPr>
          <p:cNvSpPr>
            <a:spLocks noGrp="1"/>
          </p:cNvSpPr>
          <p:nvPr>
            <p:ph type="title"/>
          </p:nvPr>
        </p:nvSpPr>
        <p:spPr>
          <a:xfrm>
            <a:off x="478631" y="1635919"/>
            <a:ext cx="11234738" cy="787400"/>
          </a:xfrm>
        </p:spPr>
        <p:txBody>
          <a:bodyPr/>
          <a:lstStyle/>
          <a:p>
            <a:br>
              <a:rPr lang="en-US" dirty="0"/>
            </a:br>
            <a:br>
              <a:rPr lang="en-US" dirty="0"/>
            </a:br>
            <a:endParaRPr lang="fi-FI" dirty="0"/>
          </a:p>
        </p:txBody>
      </p:sp>
      <p:sp>
        <p:nvSpPr>
          <p:cNvPr id="3" name="Sisällön paikkamerkki 2">
            <a:extLst>
              <a:ext uri="{FF2B5EF4-FFF2-40B4-BE49-F238E27FC236}">
                <a16:creationId xmlns:a16="http://schemas.microsoft.com/office/drawing/2014/main" id="{EE0F276A-66C6-4DF2-837C-D45E324FBB70}"/>
              </a:ext>
            </a:extLst>
          </p:cNvPr>
          <p:cNvSpPr>
            <a:spLocks noGrp="1"/>
          </p:cNvSpPr>
          <p:nvPr>
            <p:ph idx="1"/>
          </p:nvPr>
        </p:nvSpPr>
        <p:spPr>
          <a:xfrm>
            <a:off x="478631" y="1878012"/>
            <a:ext cx="10001250" cy="4979988"/>
          </a:xfrm>
        </p:spPr>
        <p:txBody>
          <a:bodyPr/>
          <a:lstStyle/>
          <a:p>
            <a:pPr marL="0" indent="0">
              <a:buNone/>
            </a:pPr>
            <a:r>
              <a:rPr lang="en-US" sz="2400" b="1" dirty="0">
                <a:solidFill>
                  <a:schemeClr val="tx1"/>
                </a:solidFill>
              </a:rPr>
              <a:t>Cultivating safe neighborhoods with distinctive identities</a:t>
            </a:r>
          </a:p>
          <a:p>
            <a:pPr marL="0" indent="0">
              <a:buNone/>
            </a:pPr>
            <a:endParaRPr lang="en-US" sz="2400" dirty="0">
              <a:solidFill>
                <a:schemeClr val="tx1"/>
              </a:solidFill>
            </a:endParaRPr>
          </a:p>
          <a:p>
            <a:pPr marL="0" indent="0">
              <a:buNone/>
            </a:pPr>
            <a:r>
              <a:rPr lang="en-US" sz="2400" dirty="0">
                <a:solidFill>
                  <a:schemeClr val="tx1"/>
                </a:solidFill>
              </a:rPr>
              <a:t>Helsinki’s goal is to be a city where polarization between districts does not increase, and every resident can live a safe and pleasant life in a neighborhood with its own distinct identity. </a:t>
            </a:r>
            <a:br>
              <a:rPr lang="en-US" sz="2400" dirty="0">
                <a:solidFill>
                  <a:schemeClr val="tx1"/>
                </a:solidFill>
              </a:rPr>
            </a:br>
            <a:br>
              <a:rPr lang="en-US" sz="2400" dirty="0">
                <a:solidFill>
                  <a:schemeClr val="tx1"/>
                </a:solidFill>
              </a:rPr>
            </a:br>
            <a:r>
              <a:rPr lang="en-US" sz="2400" dirty="0">
                <a:solidFill>
                  <a:schemeClr val="tx1"/>
                </a:solidFill>
              </a:rPr>
              <a:t>We will seriously address the threat of segregation, listening carefully to what the city’s residents have to say on the matter and learning from research. </a:t>
            </a:r>
            <a:br>
              <a:rPr lang="en-US" sz="2400" dirty="0"/>
            </a:br>
            <a:endParaRPr lang="fi-FI" sz="2400" dirty="0"/>
          </a:p>
        </p:txBody>
      </p:sp>
      <p:sp>
        <p:nvSpPr>
          <p:cNvPr id="4" name="Otsikko 1">
            <a:extLst>
              <a:ext uri="{FF2B5EF4-FFF2-40B4-BE49-F238E27FC236}">
                <a16:creationId xmlns:a16="http://schemas.microsoft.com/office/drawing/2014/main" id="{1712BD94-FF2F-0180-E17E-A1EDA295FBB5}"/>
              </a:ext>
            </a:extLst>
          </p:cNvPr>
          <p:cNvSpPr txBox="1">
            <a:spLocks/>
          </p:cNvSpPr>
          <p:nvPr/>
        </p:nvSpPr>
        <p:spPr bwMode="auto">
          <a:xfrm>
            <a:off x="478631" y="303213"/>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2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a:lstStyle>
          <a:p>
            <a:r>
              <a:rPr lang="fi-FI" dirty="0" err="1">
                <a:latin typeface="Arial Black" panose="020B0A04020102020204" pitchFamily="34" charset="0"/>
              </a:rPr>
              <a:t>Lighting</a:t>
            </a:r>
            <a:r>
              <a:rPr lang="fi-FI" dirty="0">
                <a:latin typeface="Arial Black" panose="020B0A04020102020204" pitchFamily="34" charset="0"/>
              </a:rPr>
              <a:t> culture of Helsinki </a:t>
            </a:r>
          </a:p>
          <a:p>
            <a:r>
              <a:rPr lang="fi-FI" dirty="0" err="1">
                <a:latin typeface="Arial Black" panose="020B0A04020102020204" pitchFamily="34" charset="0"/>
              </a:rPr>
              <a:t>Implements</a:t>
            </a:r>
            <a:r>
              <a:rPr lang="fi-FI" dirty="0">
                <a:latin typeface="Arial Black" panose="020B0A04020102020204" pitchFamily="34" charset="0"/>
              </a:rPr>
              <a:t> </a:t>
            </a:r>
            <a:r>
              <a:rPr lang="fi-FI" dirty="0" err="1">
                <a:latin typeface="Arial Black" panose="020B0A04020102020204" pitchFamily="34" charset="0"/>
              </a:rPr>
              <a:t>the</a:t>
            </a:r>
            <a:r>
              <a:rPr lang="fi-FI" dirty="0">
                <a:latin typeface="Arial Black" panose="020B0A04020102020204" pitchFamily="34" charset="0"/>
              </a:rPr>
              <a:t> City </a:t>
            </a:r>
            <a:r>
              <a:rPr lang="fi-FI" dirty="0" err="1">
                <a:latin typeface="Arial Black" panose="020B0A04020102020204" pitchFamily="34" charset="0"/>
              </a:rPr>
              <a:t>Strategy</a:t>
            </a:r>
            <a:r>
              <a:rPr lang="fi-FI" dirty="0">
                <a:latin typeface="Arial Black" panose="020B0A04020102020204" pitchFamily="34" charset="0"/>
              </a:rPr>
              <a:t> </a:t>
            </a:r>
          </a:p>
        </p:txBody>
      </p:sp>
    </p:spTree>
    <p:extLst>
      <p:ext uri="{BB962C8B-B14F-4D97-AF65-F5344CB8AC3E}">
        <p14:creationId xmlns:p14="http://schemas.microsoft.com/office/powerpoint/2010/main" val="5260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9D88370-E162-283D-8B27-12BD6ADD2353}"/>
              </a:ext>
            </a:extLst>
          </p:cNvPr>
          <p:cNvSpPr>
            <a:spLocks noGrp="1"/>
          </p:cNvSpPr>
          <p:nvPr>
            <p:ph type="title"/>
          </p:nvPr>
        </p:nvSpPr>
        <p:spPr>
          <a:xfrm>
            <a:off x="909943" y="0"/>
            <a:ext cx="10372114" cy="1009785"/>
          </a:xfrm>
        </p:spPr>
        <p:txBody>
          <a:bodyPr/>
          <a:lstStyle/>
          <a:p>
            <a:r>
              <a:rPr lang="en-US" dirty="0" err="1"/>
              <a:t>Kruunuvuorenranta</a:t>
            </a:r>
            <a:r>
              <a:rPr lang="en-US" dirty="0"/>
              <a:t>, a new neighborhood of light and light art</a:t>
            </a:r>
          </a:p>
        </p:txBody>
      </p:sp>
      <p:pic>
        <p:nvPicPr>
          <p:cNvPr id="5" name="Sisällön paikkamerkki 4" descr="Kuva, joka sisältää kohteen vesi, piha-, luonto, ranta&#10;&#10;Kuvaus luotu automaattisesti">
            <a:extLst>
              <a:ext uri="{FF2B5EF4-FFF2-40B4-BE49-F238E27FC236}">
                <a16:creationId xmlns:a16="http://schemas.microsoft.com/office/drawing/2014/main" id="{90E4F8F5-9A1E-6A72-709B-EB2548BB81F9}"/>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7204" r="16704" b="-2"/>
          <a:stretch/>
        </p:blipFill>
        <p:spPr>
          <a:xfrm>
            <a:off x="909943" y="1196177"/>
            <a:ext cx="6371618" cy="4982400"/>
          </a:xfrm>
          <a:noFill/>
        </p:spPr>
      </p:pic>
      <p:pic>
        <p:nvPicPr>
          <p:cNvPr id="7" name="Kuva 6" descr="Kuva, joka sisältää kohteen valo, liikenne, tumma, piha-&#10;&#10;Kuvaus luotu automaattisesti">
            <a:extLst>
              <a:ext uri="{FF2B5EF4-FFF2-40B4-BE49-F238E27FC236}">
                <a16:creationId xmlns:a16="http://schemas.microsoft.com/office/drawing/2014/main" id="{F52F8C98-2843-D8BB-C448-714E90392D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95" r="20723" b="-1"/>
          <a:stretch/>
        </p:blipFill>
        <p:spPr>
          <a:xfrm>
            <a:off x="7605408" y="1196177"/>
            <a:ext cx="3676649" cy="4982152"/>
          </a:xfrm>
          <a:prstGeom prst="rect">
            <a:avLst/>
          </a:prstGeom>
          <a:noFill/>
        </p:spPr>
      </p:pic>
    </p:spTree>
    <p:extLst>
      <p:ext uri="{BB962C8B-B14F-4D97-AF65-F5344CB8AC3E}">
        <p14:creationId xmlns:p14="http://schemas.microsoft.com/office/powerpoint/2010/main" val="252414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50D266-504B-4430-B7B3-69CA92CB3989}"/>
              </a:ext>
            </a:extLst>
          </p:cNvPr>
          <p:cNvSpPr>
            <a:spLocks noGrp="1"/>
          </p:cNvSpPr>
          <p:nvPr>
            <p:ph type="title"/>
          </p:nvPr>
        </p:nvSpPr>
        <p:spPr/>
        <p:txBody>
          <a:bodyPr/>
          <a:lstStyle/>
          <a:p>
            <a:br>
              <a:rPr lang="en-US" b="0" dirty="0">
                <a:solidFill>
                  <a:srgbClr val="1A1A1A"/>
                </a:solidFill>
                <a:latin typeface="HelsinkiGrotesk"/>
              </a:rPr>
            </a:br>
            <a:br>
              <a:rPr lang="en-US" b="0" dirty="0">
                <a:solidFill>
                  <a:srgbClr val="1A1A1A"/>
                </a:solidFill>
                <a:latin typeface="HelsinkiGrotesk"/>
              </a:rPr>
            </a:br>
            <a:endParaRPr lang="fi-FI" dirty="0"/>
          </a:p>
        </p:txBody>
      </p:sp>
      <p:sp>
        <p:nvSpPr>
          <p:cNvPr id="3" name="Sisällön paikkamerkki 2">
            <a:extLst>
              <a:ext uri="{FF2B5EF4-FFF2-40B4-BE49-F238E27FC236}">
                <a16:creationId xmlns:a16="http://schemas.microsoft.com/office/drawing/2014/main" id="{E302C8A4-99CA-4260-821C-8A5705F2D20D}"/>
              </a:ext>
            </a:extLst>
          </p:cNvPr>
          <p:cNvSpPr>
            <a:spLocks noGrp="1"/>
          </p:cNvSpPr>
          <p:nvPr>
            <p:ph idx="1"/>
          </p:nvPr>
        </p:nvSpPr>
        <p:spPr>
          <a:xfrm>
            <a:off x="1000553" y="1195388"/>
            <a:ext cx="9725025" cy="4981575"/>
          </a:xfrm>
        </p:spPr>
        <p:txBody>
          <a:bodyPr/>
          <a:lstStyle/>
          <a:p>
            <a:pPr marL="0" indent="0">
              <a:buNone/>
            </a:pPr>
            <a:r>
              <a:rPr lang="en-US" b="1" dirty="0">
                <a:solidFill>
                  <a:srgbClr val="1A1A1A"/>
                </a:solidFill>
              </a:rPr>
              <a:t>A smoothly functioning and beautiful city </a:t>
            </a:r>
          </a:p>
          <a:p>
            <a:pPr marL="0" indent="0">
              <a:buNone/>
            </a:pPr>
            <a:endParaRPr lang="en-US" b="0" i="0" dirty="0">
              <a:solidFill>
                <a:srgbClr val="1A1A1A"/>
              </a:solidFill>
              <a:effectLst/>
            </a:endParaRPr>
          </a:p>
          <a:p>
            <a:pPr marL="0" indent="0" algn="l">
              <a:buNone/>
            </a:pPr>
            <a:r>
              <a:rPr lang="en-US" b="0" i="0" dirty="0">
                <a:solidFill>
                  <a:srgbClr val="1A1A1A"/>
                </a:solidFill>
                <a:effectLst/>
              </a:rPr>
              <a:t>Sustainable growth is based on long-term zoning and city planning. Balanced development of the city makes it possible for resident satisfaction to improve alongside population growth, as a growing populace is a prerequisite for the success of many economic activities. </a:t>
            </a:r>
            <a:br>
              <a:rPr lang="en-US" b="0" i="0" dirty="0">
                <a:solidFill>
                  <a:srgbClr val="1A1A1A"/>
                </a:solidFill>
                <a:effectLst/>
              </a:rPr>
            </a:br>
            <a:br>
              <a:rPr lang="en-US" b="0" i="0" dirty="0">
                <a:solidFill>
                  <a:srgbClr val="1A1A1A"/>
                </a:solidFill>
                <a:effectLst/>
              </a:rPr>
            </a:br>
            <a:r>
              <a:rPr lang="en-US" b="0" i="0" dirty="0">
                <a:solidFill>
                  <a:srgbClr val="1A1A1A"/>
                </a:solidFill>
                <a:effectLst/>
              </a:rPr>
              <a:t>This enhanced activity leads to joint investments that can increase both general satisfaction and urban beauty. </a:t>
            </a:r>
          </a:p>
          <a:p>
            <a:pPr marL="0" indent="0">
              <a:buNone/>
            </a:pPr>
            <a:endParaRPr lang="fi-FI" dirty="0"/>
          </a:p>
        </p:txBody>
      </p:sp>
    </p:spTree>
    <p:extLst>
      <p:ext uri="{BB962C8B-B14F-4D97-AF65-F5344CB8AC3E}">
        <p14:creationId xmlns:p14="http://schemas.microsoft.com/office/powerpoint/2010/main" val="97253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descr="Kuva, joka sisältää kohteen taivas, ulko, maa, useat&#10;&#10;Kuvaus luotu automaattisesti">
            <a:extLst>
              <a:ext uri="{FF2B5EF4-FFF2-40B4-BE49-F238E27FC236}">
                <a16:creationId xmlns:a16="http://schemas.microsoft.com/office/drawing/2014/main" id="{B2EDB671-7009-5526-8985-10017879035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4585" r="12304" b="1"/>
          <a:stretch/>
        </p:blipFill>
        <p:spPr>
          <a:xfrm>
            <a:off x="-135464" y="0"/>
            <a:ext cx="12327464" cy="6934200"/>
          </a:xfrm>
          <a:noFill/>
        </p:spPr>
      </p:pic>
      <p:sp>
        <p:nvSpPr>
          <p:cNvPr id="13" name="Title 2">
            <a:extLst>
              <a:ext uri="{FF2B5EF4-FFF2-40B4-BE49-F238E27FC236}">
                <a16:creationId xmlns:a16="http://schemas.microsoft.com/office/drawing/2014/main" id="{DA262185-ABDB-5DAD-645B-6F8D15E779A8}"/>
              </a:ext>
            </a:extLst>
          </p:cNvPr>
          <p:cNvSpPr>
            <a:spLocks noGrp="1"/>
          </p:cNvSpPr>
          <p:nvPr>
            <p:ph type="title"/>
          </p:nvPr>
        </p:nvSpPr>
        <p:spPr>
          <a:xfrm>
            <a:off x="457200" y="407988"/>
            <a:ext cx="11234738" cy="787400"/>
          </a:xfrm>
        </p:spPr>
        <p:txBody>
          <a:bodyPr/>
          <a:lstStyle/>
          <a:p>
            <a:r>
              <a:rPr lang="en-US" dirty="0">
                <a:solidFill>
                  <a:schemeClr val="bg1"/>
                </a:solidFill>
              </a:rPr>
              <a:t>									Thank you!</a:t>
            </a:r>
          </a:p>
        </p:txBody>
      </p:sp>
      <p:sp>
        <p:nvSpPr>
          <p:cNvPr id="10" name="Tekstiruutu 9">
            <a:extLst>
              <a:ext uri="{FF2B5EF4-FFF2-40B4-BE49-F238E27FC236}">
                <a16:creationId xmlns:a16="http://schemas.microsoft.com/office/drawing/2014/main" id="{79E58724-9BE6-6141-E72A-A23ADA94FAAE}"/>
              </a:ext>
            </a:extLst>
          </p:cNvPr>
          <p:cNvSpPr txBox="1"/>
          <p:nvPr/>
        </p:nvSpPr>
        <p:spPr>
          <a:xfrm>
            <a:off x="219074" y="6126846"/>
            <a:ext cx="11472864" cy="584775"/>
          </a:xfrm>
          <a:prstGeom prst="rect">
            <a:avLst/>
          </a:prstGeom>
          <a:noFill/>
        </p:spPr>
        <p:txBody>
          <a:bodyPr wrap="square" rtlCol="0">
            <a:spAutoFit/>
          </a:bodyPr>
          <a:lstStyle/>
          <a:p>
            <a:r>
              <a:rPr lang="fi-FI" dirty="0">
                <a:solidFill>
                  <a:schemeClr val="bg1"/>
                </a:solidFill>
              </a:rPr>
              <a:t>Helsinki </a:t>
            </a:r>
            <a:r>
              <a:rPr lang="fi-FI" dirty="0" err="1">
                <a:solidFill>
                  <a:schemeClr val="bg1"/>
                </a:solidFill>
              </a:rPr>
              <a:t>Senate</a:t>
            </a:r>
            <a:r>
              <a:rPr lang="fi-FI" dirty="0">
                <a:solidFill>
                  <a:schemeClr val="bg1"/>
                </a:solidFill>
              </a:rPr>
              <a:t> Square in </a:t>
            </a:r>
            <a:r>
              <a:rPr lang="fi-FI" dirty="0" err="1">
                <a:solidFill>
                  <a:schemeClr val="bg1"/>
                </a:solidFill>
              </a:rPr>
              <a:t>new</a:t>
            </a:r>
            <a:r>
              <a:rPr lang="fi-FI" dirty="0">
                <a:solidFill>
                  <a:schemeClr val="bg1"/>
                </a:solidFill>
              </a:rPr>
              <a:t> </a:t>
            </a:r>
            <a:r>
              <a:rPr lang="fi-FI" dirty="0" err="1">
                <a:solidFill>
                  <a:schemeClr val="bg1"/>
                </a:solidFill>
              </a:rPr>
              <a:t>light</a:t>
            </a:r>
            <a:r>
              <a:rPr lang="fi-FI" dirty="0">
                <a:solidFill>
                  <a:schemeClr val="bg1"/>
                </a:solidFill>
              </a:rPr>
              <a:t> 2023 </a:t>
            </a:r>
          </a:p>
          <a:p>
            <a:r>
              <a:rPr lang="fi-FI" sz="1400" dirty="0" err="1">
                <a:solidFill>
                  <a:schemeClr val="bg1"/>
                </a:solidFill>
              </a:rPr>
              <a:t>Lighting</a:t>
            </a:r>
            <a:r>
              <a:rPr lang="fi-FI" sz="1400" dirty="0">
                <a:solidFill>
                  <a:schemeClr val="bg1"/>
                </a:solidFill>
              </a:rPr>
              <a:t> design: Valoa Oy; </a:t>
            </a:r>
            <a:r>
              <a:rPr lang="fi-FI" sz="1400" dirty="0" err="1">
                <a:solidFill>
                  <a:schemeClr val="bg1"/>
                </a:solidFill>
              </a:rPr>
              <a:t>Light</a:t>
            </a:r>
            <a:r>
              <a:rPr lang="fi-FI" sz="1400" dirty="0">
                <a:solidFill>
                  <a:schemeClr val="bg1"/>
                </a:solidFill>
              </a:rPr>
              <a:t> </a:t>
            </a:r>
            <a:r>
              <a:rPr lang="fi-FI" sz="1400" dirty="0" err="1">
                <a:solidFill>
                  <a:schemeClr val="bg1"/>
                </a:solidFill>
              </a:rPr>
              <a:t>pole</a:t>
            </a:r>
            <a:r>
              <a:rPr lang="fi-FI" sz="1400" dirty="0">
                <a:solidFill>
                  <a:schemeClr val="bg1"/>
                </a:solidFill>
              </a:rPr>
              <a:t> design </a:t>
            </a:r>
            <a:r>
              <a:rPr lang="fi-FI" sz="1400" dirty="0" err="1">
                <a:solidFill>
                  <a:schemeClr val="bg1"/>
                </a:solidFill>
              </a:rPr>
              <a:t>Futudesign</a:t>
            </a:r>
            <a:r>
              <a:rPr lang="fi-FI" sz="1400" dirty="0">
                <a:solidFill>
                  <a:schemeClr val="bg1"/>
                </a:solidFill>
              </a:rPr>
              <a:t> Oy, </a:t>
            </a:r>
            <a:r>
              <a:rPr lang="fi-FI" sz="1400" dirty="0" err="1">
                <a:solidFill>
                  <a:schemeClr val="bg1"/>
                </a:solidFill>
              </a:rPr>
              <a:t>Structural</a:t>
            </a:r>
            <a:r>
              <a:rPr lang="fi-FI" sz="1400" dirty="0">
                <a:solidFill>
                  <a:schemeClr val="bg1"/>
                </a:solidFill>
              </a:rPr>
              <a:t> and </a:t>
            </a:r>
            <a:r>
              <a:rPr lang="fi-FI" sz="1400" dirty="0" err="1">
                <a:solidFill>
                  <a:schemeClr val="bg1"/>
                </a:solidFill>
              </a:rPr>
              <a:t>electrical</a:t>
            </a:r>
            <a:r>
              <a:rPr lang="fi-FI" sz="1400" dirty="0">
                <a:solidFill>
                  <a:schemeClr val="bg1"/>
                </a:solidFill>
              </a:rPr>
              <a:t> </a:t>
            </a:r>
            <a:r>
              <a:rPr lang="fi-FI" sz="1400" dirty="0" err="1">
                <a:solidFill>
                  <a:schemeClr val="bg1"/>
                </a:solidFill>
              </a:rPr>
              <a:t>wiring</a:t>
            </a:r>
            <a:r>
              <a:rPr lang="fi-FI" sz="1400" dirty="0">
                <a:solidFill>
                  <a:schemeClr val="bg1"/>
                </a:solidFill>
              </a:rPr>
              <a:t> design </a:t>
            </a:r>
            <a:r>
              <a:rPr lang="fi-FI" sz="1400" dirty="0" err="1">
                <a:solidFill>
                  <a:schemeClr val="bg1"/>
                </a:solidFill>
              </a:rPr>
              <a:t>Sitowise</a:t>
            </a:r>
            <a:r>
              <a:rPr lang="fi-FI" sz="1400" dirty="0">
                <a:solidFill>
                  <a:schemeClr val="bg1"/>
                </a:solidFill>
              </a:rPr>
              <a:t> Oy </a:t>
            </a:r>
          </a:p>
        </p:txBody>
      </p:sp>
    </p:spTree>
    <p:extLst>
      <p:ext uri="{BB962C8B-B14F-4D97-AF65-F5344CB8AC3E}">
        <p14:creationId xmlns:p14="http://schemas.microsoft.com/office/powerpoint/2010/main" val="37956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Dian numeron paikkamerkki 5">
            <a:extLst>
              <a:ext uri="{FF2B5EF4-FFF2-40B4-BE49-F238E27FC236}">
                <a16:creationId xmlns:a16="http://schemas.microsoft.com/office/drawing/2014/main" id="{BDA9AB35-EC61-1241-8AE7-F0119B94A8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6C03226B-3F17-514C-8196-F3B70526BA40}" type="slidenum">
              <a:rPr lang="fi-FI" altLang="fi-FI" sz="1300" smtClean="0">
                <a:solidFill>
                  <a:srgbClr val="000000"/>
                </a:solidFill>
              </a:rPr>
              <a:pPr fontAlgn="base">
                <a:spcBef>
                  <a:spcPct val="0"/>
                </a:spcBef>
                <a:spcAft>
                  <a:spcPct val="0"/>
                </a:spcAft>
                <a:buFontTx/>
                <a:buNone/>
              </a:pPr>
              <a:t>3</a:t>
            </a:fld>
            <a:endParaRPr lang="fi-FI" altLang="fi-FI" sz="1300">
              <a:solidFill>
                <a:srgbClr val="000000"/>
              </a:solidFill>
            </a:endParaRPr>
          </a:p>
        </p:txBody>
      </p:sp>
      <p:sp>
        <p:nvSpPr>
          <p:cNvPr id="110596" name="Otsikko 1">
            <a:extLst>
              <a:ext uri="{FF2B5EF4-FFF2-40B4-BE49-F238E27FC236}">
                <a16:creationId xmlns:a16="http://schemas.microsoft.com/office/drawing/2014/main" id="{F111E73C-E059-AE4F-8D8E-8632C4A059B5}"/>
              </a:ext>
            </a:extLst>
          </p:cNvPr>
          <p:cNvSpPr>
            <a:spLocks noGrp="1"/>
          </p:cNvSpPr>
          <p:nvPr>
            <p:ph type="title"/>
          </p:nvPr>
        </p:nvSpPr>
        <p:spPr>
          <a:xfrm>
            <a:off x="478631" y="195262"/>
            <a:ext cx="11234738" cy="787400"/>
          </a:xfrm>
        </p:spPr>
        <p:txBody>
          <a:bodyPr/>
          <a:lstStyle/>
          <a:p>
            <a:pPr eaLnBrk="1" hangingPunct="1"/>
            <a:r>
              <a:rPr lang="fi-FI" altLang="fi-FI" dirty="0" err="1">
                <a:latin typeface="Arial Black" panose="020B0604020202020204" pitchFamily="34" charset="0"/>
              </a:rPr>
              <a:t>Obtrusive</a:t>
            </a:r>
            <a:r>
              <a:rPr lang="fi-FI" altLang="fi-FI" dirty="0">
                <a:latin typeface="Arial Black" panose="020B0604020202020204" pitchFamily="34" charset="0"/>
              </a:rPr>
              <a:t> </a:t>
            </a:r>
            <a:r>
              <a:rPr lang="fi-FI" altLang="fi-FI" dirty="0" err="1">
                <a:latin typeface="Arial Black" panose="020B0604020202020204" pitchFamily="34" charset="0"/>
              </a:rPr>
              <a:t>light</a:t>
            </a:r>
            <a:r>
              <a:rPr lang="fi-FI" altLang="fi-FI" dirty="0">
                <a:latin typeface="Arial Black" panose="020B0604020202020204" pitchFamily="34" charset="0"/>
              </a:rPr>
              <a:t> </a:t>
            </a:r>
            <a:r>
              <a:rPr lang="fi-FI" altLang="fi-FI" dirty="0" err="1">
                <a:latin typeface="Arial Black" panose="020B0604020202020204" pitchFamily="34" charset="0"/>
              </a:rPr>
              <a:t>or</a:t>
            </a:r>
            <a:r>
              <a:rPr lang="fi-FI" altLang="fi-FI" dirty="0">
                <a:latin typeface="Arial Black" panose="020B0604020202020204" pitchFamily="34" charset="0"/>
              </a:rPr>
              <a:t> </a:t>
            </a:r>
            <a:r>
              <a:rPr lang="fi-FI" altLang="fi-FI" dirty="0" err="1">
                <a:latin typeface="Arial Black" panose="020B0604020202020204" pitchFamily="34" charset="0"/>
              </a:rPr>
              <a:t>light</a:t>
            </a:r>
            <a:r>
              <a:rPr lang="fi-FI" altLang="fi-FI" dirty="0">
                <a:latin typeface="Arial Black" panose="020B0604020202020204" pitchFamily="34" charset="0"/>
              </a:rPr>
              <a:t> </a:t>
            </a:r>
            <a:r>
              <a:rPr lang="fi-FI" altLang="fi-FI" dirty="0" err="1">
                <a:latin typeface="Arial Black" panose="020B0604020202020204" pitchFamily="34" charset="0"/>
              </a:rPr>
              <a:t>pollution</a:t>
            </a:r>
            <a:r>
              <a:rPr lang="fi-FI" altLang="fi-FI" dirty="0">
                <a:latin typeface="Arial Black" panose="020B0604020202020204" pitchFamily="34" charset="0"/>
              </a:rPr>
              <a:t>? </a:t>
            </a:r>
          </a:p>
        </p:txBody>
      </p:sp>
      <p:sp>
        <p:nvSpPr>
          <p:cNvPr id="10" name="Sisällön paikkamerkki 2">
            <a:extLst>
              <a:ext uri="{FF2B5EF4-FFF2-40B4-BE49-F238E27FC236}">
                <a16:creationId xmlns:a16="http://schemas.microsoft.com/office/drawing/2014/main" id="{CB832151-4457-644C-AA39-856B7C550A22}"/>
              </a:ext>
            </a:extLst>
          </p:cNvPr>
          <p:cNvSpPr>
            <a:spLocks noGrp="1"/>
          </p:cNvSpPr>
          <p:nvPr>
            <p:ph idx="1"/>
          </p:nvPr>
        </p:nvSpPr>
        <p:spPr>
          <a:xfrm>
            <a:off x="457200" y="939006"/>
            <a:ext cx="10273862" cy="4979988"/>
          </a:xfrm>
        </p:spPr>
        <p:txBody>
          <a:bodyPr rtlCol="0">
            <a:noAutofit/>
          </a:bodyPr>
          <a:lstStyle/>
          <a:p>
            <a:pPr marL="0" indent="0">
              <a:lnSpc>
                <a:spcPct val="150000"/>
              </a:lnSpc>
              <a:buNone/>
            </a:pPr>
            <a:r>
              <a:rPr lang="en-US" sz="2000" dirty="0"/>
              <a:t>Obtrusive light is </a:t>
            </a:r>
            <a:r>
              <a:rPr lang="en-US" sz="2000" b="1" dirty="0"/>
              <a:t>light directed above the horizontal and to directions not needed. </a:t>
            </a:r>
            <a:br>
              <a:rPr lang="en-US" sz="2000" b="1" dirty="0"/>
            </a:br>
            <a:r>
              <a:rPr lang="en-US" sz="2000" dirty="0"/>
              <a:t>It </a:t>
            </a:r>
            <a:r>
              <a:rPr lang="en-US" sz="2000" b="1" dirty="0"/>
              <a:t>causes irritation</a:t>
            </a:r>
            <a:r>
              <a:rPr lang="en-US" sz="2000" dirty="0"/>
              <a:t>, it is </a:t>
            </a:r>
            <a:r>
              <a:rPr lang="en-US" sz="2000" b="1" dirty="0"/>
              <a:t>unpleasant</a:t>
            </a:r>
            <a:r>
              <a:rPr lang="en-US" sz="2000" dirty="0"/>
              <a:t>, and makes it </a:t>
            </a:r>
            <a:r>
              <a:rPr lang="en-US" sz="2000" b="1" dirty="0"/>
              <a:t>difficult to see essential information </a:t>
            </a:r>
            <a:r>
              <a:rPr lang="en-US" sz="2000" dirty="0"/>
              <a:t>when directed outside the area to be illuminated. </a:t>
            </a:r>
            <a:br>
              <a:rPr lang="en-US" sz="2000" dirty="0"/>
            </a:br>
            <a:r>
              <a:rPr lang="en-US" sz="1600" dirty="0"/>
              <a:t>(International Commission on Illumination CIE definition) </a:t>
            </a:r>
            <a:endParaRPr lang="en-US" sz="2000" dirty="0"/>
          </a:p>
          <a:p>
            <a:pPr marL="0" indent="0">
              <a:lnSpc>
                <a:spcPct val="150000"/>
              </a:lnSpc>
              <a:buNone/>
            </a:pPr>
            <a:r>
              <a:rPr lang="en-US" sz="2000" dirty="0"/>
              <a:t>According to the CIE, light pollution is </a:t>
            </a:r>
            <a:r>
              <a:rPr lang="en-US" sz="2000" b="1" dirty="0"/>
              <a:t>the sum of the harmful effects of artificial light</a:t>
            </a:r>
            <a:r>
              <a:rPr lang="en-US" sz="2000" dirty="0"/>
              <a:t>.</a:t>
            </a:r>
            <a:br>
              <a:rPr lang="en-US" sz="2000" dirty="0"/>
            </a:br>
            <a:r>
              <a:rPr lang="en-US" sz="2000" dirty="0"/>
              <a:t>It is a term commonly used by the environmental industry for light that is unnecessary for comfort or safety, possibly also to the sky, and which has an impact on nature. </a:t>
            </a:r>
          </a:p>
          <a:p>
            <a:pPr marL="0" indent="0">
              <a:lnSpc>
                <a:spcPct val="150000"/>
              </a:lnSpc>
              <a:buNone/>
            </a:pPr>
            <a:r>
              <a:rPr lang="en-US" sz="2000" dirty="0"/>
              <a:t>Light pollution causes some </a:t>
            </a:r>
            <a:r>
              <a:rPr lang="en-US" sz="2000" b="1" dirty="0"/>
              <a:t>environmental damage to plants, insects and animals. </a:t>
            </a:r>
            <a:r>
              <a:rPr lang="en-US" sz="2000" dirty="0"/>
              <a:t>Environmental damage manifests itself in plants as changes in the growing season and in insects and animals as a reduction in habitat, which can lead to decline of population. </a:t>
            </a:r>
          </a:p>
          <a:p>
            <a:pPr marL="0" indent="0">
              <a:lnSpc>
                <a:spcPct val="150000"/>
              </a:lnSpc>
              <a:buNone/>
            </a:pPr>
            <a:r>
              <a:rPr lang="en-US" sz="2000" dirty="0"/>
              <a:t>Excessive light also has health effects on humans (melatonin secretion, cancer risk). </a:t>
            </a:r>
          </a:p>
        </p:txBody>
      </p:sp>
    </p:spTree>
    <p:extLst>
      <p:ext uri="{BB962C8B-B14F-4D97-AF65-F5344CB8AC3E}">
        <p14:creationId xmlns:p14="http://schemas.microsoft.com/office/powerpoint/2010/main" val="268332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53350CF4-D1D3-4194-BA4B-1848C1A27B6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359100" y="431801"/>
            <a:ext cx="3575814" cy="4192752"/>
          </a:xfrm>
        </p:spPr>
      </p:pic>
      <p:sp>
        <p:nvSpPr>
          <p:cNvPr id="3" name="Otsikko 2">
            <a:extLst>
              <a:ext uri="{FF2B5EF4-FFF2-40B4-BE49-F238E27FC236}">
                <a16:creationId xmlns:a16="http://schemas.microsoft.com/office/drawing/2014/main" id="{735250D6-4386-4F59-BD33-0809F9CC5314}"/>
              </a:ext>
            </a:extLst>
          </p:cNvPr>
          <p:cNvSpPr>
            <a:spLocks noGrp="1"/>
          </p:cNvSpPr>
          <p:nvPr>
            <p:ph type="title"/>
          </p:nvPr>
        </p:nvSpPr>
        <p:spPr>
          <a:xfrm>
            <a:off x="457200" y="4823226"/>
            <a:ext cx="8665779" cy="1278582"/>
          </a:xfrm>
        </p:spPr>
        <p:txBody>
          <a:bodyPr/>
          <a:lstStyle/>
          <a:p>
            <a:pPr algn="l"/>
            <a:r>
              <a:rPr lang="en-US" sz="1600" dirty="0"/>
              <a:t>The International Dark Sky Association (IDA) has identified different types of light pollution: </a:t>
            </a:r>
            <a:br>
              <a:rPr lang="en-US" sz="1600" dirty="0"/>
            </a:br>
            <a:r>
              <a:rPr lang="en-US" sz="1600" b="1" dirty="0"/>
              <a:t>sky glow, glare and light trespass</a:t>
            </a:r>
            <a:r>
              <a:rPr lang="en-US" sz="1600" dirty="0"/>
              <a:t>. </a:t>
            </a:r>
            <a:br>
              <a:rPr lang="en-US" sz="1600" dirty="0"/>
            </a:br>
            <a:r>
              <a:rPr lang="en-US" sz="1600" dirty="0"/>
              <a:t>The association has been operating since 1988 with the aim of protecting the sky from light pollution by instructing, informing and organizing various events. There are already 180 special dark sky protected areas (cities, parks) in the world.</a:t>
            </a:r>
            <a:endParaRPr lang="fi-FI" sz="1600" dirty="0"/>
          </a:p>
        </p:txBody>
      </p:sp>
      <p:pic>
        <p:nvPicPr>
          <p:cNvPr id="12" name="Kuvan paikkamerkki 11">
            <a:extLst>
              <a:ext uri="{FF2B5EF4-FFF2-40B4-BE49-F238E27FC236}">
                <a16:creationId xmlns:a16="http://schemas.microsoft.com/office/drawing/2014/main" id="{B31F3BDD-FA40-4836-A9F6-3B5C65CA1C5D}"/>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b="-180"/>
          <a:stretch/>
        </p:blipFill>
        <p:spPr>
          <a:xfrm>
            <a:off x="4258733" y="431801"/>
            <a:ext cx="3575814" cy="4192752"/>
          </a:xfrm>
        </p:spPr>
      </p:pic>
      <p:pic>
        <p:nvPicPr>
          <p:cNvPr id="14" name="Kuvan paikkamerkki 13">
            <a:extLst>
              <a:ext uri="{FF2B5EF4-FFF2-40B4-BE49-F238E27FC236}">
                <a16:creationId xmlns:a16="http://schemas.microsoft.com/office/drawing/2014/main" id="{B3063FD9-5415-451C-AE98-1068C263E2D2}"/>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t="-1"/>
          <a:stretch/>
        </p:blipFill>
        <p:spPr>
          <a:xfrm>
            <a:off x="8166833" y="431801"/>
            <a:ext cx="3575814" cy="4192752"/>
          </a:xfrm>
        </p:spPr>
      </p:pic>
      <p:sp>
        <p:nvSpPr>
          <p:cNvPr id="8" name="Dian numeron paikkamerkki 7">
            <a:extLst>
              <a:ext uri="{FF2B5EF4-FFF2-40B4-BE49-F238E27FC236}">
                <a16:creationId xmlns:a16="http://schemas.microsoft.com/office/drawing/2014/main" id="{008889F3-8E36-4BDC-87FE-8E903005E740}"/>
              </a:ext>
            </a:extLst>
          </p:cNvPr>
          <p:cNvSpPr>
            <a:spLocks noGrp="1"/>
          </p:cNvSpPr>
          <p:nvPr>
            <p:ph type="sldNum" sz="quarter" idx="18"/>
          </p:nvPr>
        </p:nvSpPr>
        <p:spPr/>
        <p:txBody>
          <a:bodyPr/>
          <a:lstStyle/>
          <a:p>
            <a:pPr>
              <a:defRPr/>
            </a:pPr>
            <a:fld id="{ECCFEC95-1ECF-2948-96FD-11E459A223AC}" type="slidenum">
              <a:rPr lang="fi-FI" smtClean="0"/>
              <a:pPr>
                <a:defRPr/>
              </a:pPr>
              <a:t>4</a:t>
            </a:fld>
            <a:endParaRPr lang="fi-FI" dirty="0"/>
          </a:p>
        </p:txBody>
      </p:sp>
      <p:pic>
        <p:nvPicPr>
          <p:cNvPr id="1026" name="Picture 2" descr="International Dark-Sky Association">
            <a:extLst>
              <a:ext uri="{FF2B5EF4-FFF2-40B4-BE49-F238E27FC236}">
                <a16:creationId xmlns:a16="http://schemas.microsoft.com/office/drawing/2014/main" id="{4A561D24-DDAF-482D-A58B-3F959B46B4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28207" y="4884286"/>
            <a:ext cx="2095500" cy="68580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iruutu 14">
            <a:extLst>
              <a:ext uri="{FF2B5EF4-FFF2-40B4-BE49-F238E27FC236}">
                <a16:creationId xmlns:a16="http://schemas.microsoft.com/office/drawing/2014/main" id="{6E894438-304F-412F-9661-58794B4D48D6}"/>
              </a:ext>
            </a:extLst>
          </p:cNvPr>
          <p:cNvSpPr txBox="1"/>
          <p:nvPr/>
        </p:nvSpPr>
        <p:spPr>
          <a:xfrm>
            <a:off x="9628207" y="5604292"/>
            <a:ext cx="1883208" cy="276999"/>
          </a:xfrm>
          <a:prstGeom prst="rect">
            <a:avLst/>
          </a:prstGeom>
          <a:noFill/>
        </p:spPr>
        <p:txBody>
          <a:bodyPr wrap="none" rtlCol="0">
            <a:spAutoFit/>
          </a:bodyPr>
          <a:lstStyle/>
          <a:p>
            <a:r>
              <a:rPr lang="fi-FI" sz="1200" dirty="0">
                <a:hlinkClick r:id="rId6"/>
              </a:rPr>
              <a:t>https://www.darksky.org/</a:t>
            </a:r>
            <a:r>
              <a:rPr lang="fi-FI" sz="1200" dirty="0"/>
              <a:t> </a:t>
            </a:r>
          </a:p>
        </p:txBody>
      </p:sp>
    </p:spTree>
    <p:extLst>
      <p:ext uri="{BB962C8B-B14F-4D97-AF65-F5344CB8AC3E}">
        <p14:creationId xmlns:p14="http://schemas.microsoft.com/office/powerpoint/2010/main" val="421176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D5E9EF69-ADE8-5160-89A7-037E22B33719}"/>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a:noFill/>
        </p:spPr>
      </p:pic>
      <p:sp>
        <p:nvSpPr>
          <p:cNvPr id="14" name="Tekstiruutu 13">
            <a:extLst>
              <a:ext uri="{FF2B5EF4-FFF2-40B4-BE49-F238E27FC236}">
                <a16:creationId xmlns:a16="http://schemas.microsoft.com/office/drawing/2014/main" id="{FAE4EE48-6F88-73C2-7601-A05DFA2EEF71}"/>
              </a:ext>
            </a:extLst>
          </p:cNvPr>
          <p:cNvSpPr txBox="1"/>
          <p:nvPr/>
        </p:nvSpPr>
        <p:spPr>
          <a:xfrm>
            <a:off x="5257800" y="2486614"/>
            <a:ext cx="6730964" cy="1200329"/>
          </a:xfrm>
          <a:prstGeom prst="rect">
            <a:avLst/>
          </a:prstGeom>
          <a:noFill/>
        </p:spPr>
        <p:txBody>
          <a:bodyPr wrap="square">
            <a:spAutoFit/>
          </a:bodyPr>
          <a:lstStyle/>
          <a:p>
            <a:pPr fontAlgn="auto">
              <a:spcAft>
                <a:spcPts val="0"/>
              </a:spcAft>
              <a:defRPr/>
            </a:pPr>
            <a:r>
              <a:rPr lang="en-US" sz="3600" b="1" dirty="0">
                <a:solidFill>
                  <a:schemeClr val="accent1">
                    <a:lumMod val="50000"/>
                  </a:schemeClr>
                </a:solidFill>
                <a:latin typeface="+mj-lt"/>
              </a:rPr>
              <a:t>Does Helsinki feel safe and comfortable even in the dark?</a:t>
            </a:r>
            <a:endParaRPr lang="fi-FI" sz="3600" b="1" dirty="0">
              <a:solidFill>
                <a:schemeClr val="accent1">
                  <a:lumMod val="50000"/>
                </a:schemeClr>
              </a:solidFill>
              <a:latin typeface="+mj-lt"/>
            </a:endParaRPr>
          </a:p>
        </p:txBody>
      </p:sp>
    </p:spTree>
    <p:extLst>
      <p:ext uri="{BB962C8B-B14F-4D97-AF65-F5344CB8AC3E}">
        <p14:creationId xmlns:p14="http://schemas.microsoft.com/office/powerpoint/2010/main" val="33078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306BAA6-5BB7-4D3F-9F55-299C80D893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2282" cy="6858000"/>
          </a:xfrm>
          <a:prstGeom prst="rect">
            <a:avLst/>
          </a:prstGeom>
        </p:spPr>
      </p:pic>
      <p:sp>
        <p:nvSpPr>
          <p:cNvPr id="106499" name="Slide Number Placeholder 3">
            <a:extLst>
              <a:ext uri="{FF2B5EF4-FFF2-40B4-BE49-F238E27FC236}">
                <a16:creationId xmlns:a16="http://schemas.microsoft.com/office/drawing/2014/main" id="{44CA80C3-AC3F-4D43-824B-3ACE302AEB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BCD87F5C-0565-8044-AB7B-3C0131F5E8C5}" type="slidenum">
              <a:rPr lang="fi-FI" altLang="fi-FI" sz="1300" smtClean="0">
                <a:solidFill>
                  <a:srgbClr val="000000"/>
                </a:solidFill>
              </a:rPr>
              <a:pPr fontAlgn="base">
                <a:spcBef>
                  <a:spcPct val="0"/>
                </a:spcBef>
                <a:spcAft>
                  <a:spcPct val="0"/>
                </a:spcAft>
                <a:buFontTx/>
                <a:buNone/>
              </a:pPr>
              <a:t>6</a:t>
            </a:fld>
            <a:endParaRPr lang="fi-FI" altLang="fi-FI" sz="1300">
              <a:solidFill>
                <a:srgbClr val="000000"/>
              </a:solidFill>
            </a:endParaRPr>
          </a:p>
        </p:txBody>
      </p:sp>
      <p:sp>
        <p:nvSpPr>
          <p:cNvPr id="5" name="Otsikko 1">
            <a:extLst>
              <a:ext uri="{FF2B5EF4-FFF2-40B4-BE49-F238E27FC236}">
                <a16:creationId xmlns:a16="http://schemas.microsoft.com/office/drawing/2014/main" id="{CA574FE9-5740-F148-9C24-A9775D9EC7F1}"/>
              </a:ext>
            </a:extLst>
          </p:cNvPr>
          <p:cNvSpPr txBox="1">
            <a:spLocks/>
          </p:cNvSpPr>
          <p:nvPr/>
        </p:nvSpPr>
        <p:spPr>
          <a:xfrm>
            <a:off x="4814888" y="3232150"/>
            <a:ext cx="7720012" cy="5137150"/>
          </a:xfrm>
          <a:prstGeom prst="rect">
            <a:avLst/>
          </a:prstGeom>
        </p:spPr>
        <p:txBody>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fontAlgn="auto">
              <a:spcAft>
                <a:spcPts val="0"/>
              </a:spcAft>
              <a:defRPr/>
            </a:pPr>
            <a:r>
              <a:rPr lang="en-US" sz="4000" dirty="0">
                <a:solidFill>
                  <a:schemeClr val="accent6">
                    <a:lumMod val="20000"/>
                    <a:lumOff val="80000"/>
                  </a:schemeClr>
                </a:solidFill>
                <a:latin typeface="+mj-lt"/>
              </a:rPr>
              <a:t>Does Helsinki feel safe and comfortable even in the dark?</a:t>
            </a:r>
            <a:endParaRPr lang="fi-FI" sz="4000" dirty="0">
              <a:solidFill>
                <a:schemeClr val="accent6">
                  <a:lumMod val="20000"/>
                  <a:lumOff val="80000"/>
                </a:schemeClr>
              </a:solidFill>
              <a:latin typeface="+mj-lt"/>
            </a:endParaRPr>
          </a:p>
        </p:txBody>
      </p:sp>
    </p:spTree>
    <p:extLst>
      <p:ext uri="{BB962C8B-B14F-4D97-AF65-F5344CB8AC3E}">
        <p14:creationId xmlns:p14="http://schemas.microsoft.com/office/powerpoint/2010/main" val="19510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5468A5-336F-464D-B031-2F6973D42E88}"/>
              </a:ext>
            </a:extLst>
          </p:cNvPr>
          <p:cNvSpPr>
            <a:spLocks noGrp="1"/>
          </p:cNvSpPr>
          <p:nvPr>
            <p:ph type="ctrTitle"/>
          </p:nvPr>
        </p:nvSpPr>
        <p:spPr>
          <a:xfrm>
            <a:off x="407988" y="457200"/>
            <a:ext cx="11679237" cy="2971800"/>
          </a:xfrm>
        </p:spPr>
        <p:txBody>
          <a:bodyPr rtlCol="0">
            <a:noAutofit/>
          </a:bodyPr>
          <a:lstStyle/>
          <a:p>
            <a:pPr fontAlgn="auto">
              <a:spcAft>
                <a:spcPts val="0"/>
              </a:spcAft>
              <a:defRPr/>
            </a:pPr>
            <a:r>
              <a:rPr lang="en-US" dirty="0"/>
              <a:t>Report on obtrusive light study in Helsinki</a:t>
            </a:r>
            <a:br>
              <a:rPr lang="fi-FI" dirty="0"/>
            </a:br>
            <a:endParaRPr lang="fi-FI" dirty="0"/>
          </a:p>
        </p:txBody>
      </p:sp>
      <p:sp>
        <p:nvSpPr>
          <p:cNvPr id="4" name="Tekstiruutu 3">
            <a:extLst>
              <a:ext uri="{FF2B5EF4-FFF2-40B4-BE49-F238E27FC236}">
                <a16:creationId xmlns:a16="http://schemas.microsoft.com/office/drawing/2014/main" id="{2DB38D59-7A22-7363-83E2-7FF04436BDF2}"/>
              </a:ext>
            </a:extLst>
          </p:cNvPr>
          <p:cNvSpPr txBox="1"/>
          <p:nvPr/>
        </p:nvSpPr>
        <p:spPr>
          <a:xfrm>
            <a:off x="904875" y="2667000"/>
            <a:ext cx="6762750"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accent1">
                    <a:lumMod val="50000"/>
                  </a:schemeClr>
                </a:solidFill>
              </a:rPr>
              <a:t>Categories for obtrusive light</a:t>
            </a:r>
          </a:p>
          <a:p>
            <a:pPr marL="457200" indent="-457200">
              <a:buFont typeface="Arial" panose="020B0604020202020204" pitchFamily="34" charset="0"/>
              <a:buChar char="•"/>
            </a:pPr>
            <a:r>
              <a:rPr lang="en-US" sz="2800" b="1" dirty="0">
                <a:solidFill>
                  <a:schemeClr val="accent1">
                    <a:lumMod val="50000"/>
                  </a:schemeClr>
                </a:solidFill>
              </a:rPr>
              <a:t>Planning instructions</a:t>
            </a:r>
          </a:p>
          <a:p>
            <a:pPr marL="457200" indent="-457200">
              <a:buFont typeface="Arial" panose="020B0604020202020204" pitchFamily="34" charset="0"/>
              <a:buChar char="•"/>
            </a:pPr>
            <a:r>
              <a:rPr lang="en-US" sz="2800" b="1" dirty="0">
                <a:solidFill>
                  <a:schemeClr val="accent1">
                    <a:lumMod val="50000"/>
                  </a:schemeClr>
                </a:solidFill>
              </a:rPr>
              <a:t>Next steps</a:t>
            </a:r>
            <a:endParaRPr lang="fi-FI" sz="2800" dirty="0">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7F27DB00-0A5A-4BE0-B751-CFB24873998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188278" y="798512"/>
            <a:ext cx="11815443" cy="5260975"/>
          </a:xfrm>
        </p:spPr>
      </p:pic>
      <p:sp>
        <p:nvSpPr>
          <p:cNvPr id="3" name="Otsikko 2">
            <a:extLst>
              <a:ext uri="{FF2B5EF4-FFF2-40B4-BE49-F238E27FC236}">
                <a16:creationId xmlns:a16="http://schemas.microsoft.com/office/drawing/2014/main" id="{43848A7B-7B6E-4D3B-B39A-FC406A5B6D44}"/>
              </a:ext>
            </a:extLst>
          </p:cNvPr>
          <p:cNvSpPr>
            <a:spLocks noGrp="1"/>
          </p:cNvSpPr>
          <p:nvPr>
            <p:ph type="title"/>
          </p:nvPr>
        </p:nvSpPr>
        <p:spPr>
          <a:xfrm>
            <a:off x="1615114" y="6059487"/>
            <a:ext cx="9148136" cy="670884"/>
          </a:xfrm>
        </p:spPr>
        <p:txBody>
          <a:bodyPr/>
          <a:lstStyle/>
          <a:p>
            <a:r>
              <a:rPr lang="en-US" sz="2000" dirty="0"/>
              <a:t>There were 3,965 map markings from the participant of the survey and a large number of open comments.</a:t>
            </a:r>
            <a:endParaRPr lang="fi-FI" sz="2000" dirty="0"/>
          </a:p>
        </p:txBody>
      </p:sp>
      <p:sp>
        <p:nvSpPr>
          <p:cNvPr id="6" name="Dian numeron paikkamerkki 5">
            <a:extLst>
              <a:ext uri="{FF2B5EF4-FFF2-40B4-BE49-F238E27FC236}">
                <a16:creationId xmlns:a16="http://schemas.microsoft.com/office/drawing/2014/main" id="{A78479EB-4E3C-4AB0-99DE-F6BBB95B4C3B}"/>
              </a:ext>
            </a:extLst>
          </p:cNvPr>
          <p:cNvSpPr>
            <a:spLocks noGrp="1"/>
          </p:cNvSpPr>
          <p:nvPr>
            <p:ph type="sldNum" sz="quarter" idx="16"/>
          </p:nvPr>
        </p:nvSpPr>
        <p:spPr/>
        <p:txBody>
          <a:bodyPr/>
          <a:lstStyle/>
          <a:p>
            <a:pPr>
              <a:defRPr/>
            </a:pPr>
            <a:fld id="{AC5C3D74-6895-B141-8D40-CFEAD2E4A755}" type="slidenum">
              <a:rPr lang="fi-FI" smtClean="0"/>
              <a:pPr>
                <a:defRPr/>
              </a:pPr>
              <a:t>8</a:t>
            </a:fld>
            <a:endParaRPr lang="fi-FI" dirty="0"/>
          </a:p>
        </p:txBody>
      </p:sp>
      <p:sp>
        <p:nvSpPr>
          <p:cNvPr id="2" name="Otsikko 1">
            <a:extLst>
              <a:ext uri="{FF2B5EF4-FFF2-40B4-BE49-F238E27FC236}">
                <a16:creationId xmlns:a16="http://schemas.microsoft.com/office/drawing/2014/main" id="{7FE20D8E-0782-D542-F7DA-6E319605F45A}"/>
              </a:ext>
            </a:extLst>
          </p:cNvPr>
          <p:cNvSpPr txBox="1">
            <a:spLocks/>
          </p:cNvSpPr>
          <p:nvPr/>
        </p:nvSpPr>
        <p:spPr bwMode="auto">
          <a:xfrm>
            <a:off x="1257300" y="-63500"/>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lnSpc>
                <a:spcPct val="90000"/>
              </a:lnSpc>
              <a:spcBef>
                <a:spcPct val="0"/>
              </a:spcBef>
              <a:spcAft>
                <a:spcPct val="0"/>
              </a:spcAft>
              <a:defRPr sz="2600" b="0" kern="1200">
                <a:solidFill>
                  <a:schemeClr val="accent1"/>
                </a:solidFill>
                <a:latin typeface="+mn-lt"/>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a:lstStyle>
          <a:p>
            <a:r>
              <a:rPr lang="fi-FI" altLang="fi-FI">
                <a:latin typeface="Arial Black" panose="020B0604020202020204" pitchFamily="34" charset="0"/>
              </a:rPr>
              <a:t>Survey about light pollution </a:t>
            </a:r>
            <a:endParaRPr lang="fi-FI" altLang="fi-FI" dirty="0">
              <a:latin typeface="Arial Black" panose="020B0604020202020204" pitchFamily="34" charset="0"/>
            </a:endParaRPr>
          </a:p>
        </p:txBody>
      </p:sp>
    </p:spTree>
    <p:extLst>
      <p:ext uri="{BB962C8B-B14F-4D97-AF65-F5344CB8AC3E}">
        <p14:creationId xmlns:p14="http://schemas.microsoft.com/office/powerpoint/2010/main" val="161373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Number Placeholder 5">
            <a:extLst>
              <a:ext uri="{FF2B5EF4-FFF2-40B4-BE49-F238E27FC236}">
                <a16:creationId xmlns:a16="http://schemas.microsoft.com/office/drawing/2014/main" id="{BAE90A9A-571F-E44D-A4B5-0762ADDE5CE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buChar char="•"/>
              <a:defRPr sz="2500">
                <a:solidFill>
                  <a:schemeClr val="tx1"/>
                </a:solidFill>
                <a:latin typeface="Arial" panose="020B0604020202020204" pitchFamily="34" charset="0"/>
              </a:defRPr>
            </a:lvl1pPr>
            <a:lvl2pPr marL="742950" indent="-285750">
              <a:buFont typeface="Arial" panose="020B0604020202020204" pitchFamily="34" charset="0"/>
              <a:buChar char="•"/>
              <a:defRPr sz="2400">
                <a:solidFill>
                  <a:schemeClr val="tx1"/>
                </a:solidFill>
                <a:latin typeface="Arial" panose="020B0604020202020204" pitchFamily="34" charset="0"/>
              </a:defRPr>
            </a:lvl2pPr>
            <a:lvl3pPr marL="1143000" indent="-228600">
              <a:buFont typeface="Arial" panose="020B0604020202020204" pitchFamily="34" charset="0"/>
              <a:buChar char="•"/>
              <a:defRPr sz="2000">
                <a:solidFill>
                  <a:schemeClr val="tx1"/>
                </a:solidFill>
                <a:latin typeface="Arial" panose="020B0604020202020204" pitchFamily="34" charset="0"/>
              </a:defRPr>
            </a:lvl3pPr>
            <a:lvl4pPr marL="1600200" indent="-228600">
              <a:buFont typeface="Arial" panose="020B0604020202020204" pitchFamily="34" charset="0"/>
              <a:buChar char="•"/>
              <a:defRPr>
                <a:solidFill>
                  <a:schemeClr val="tx1"/>
                </a:solidFill>
                <a:latin typeface="Arial" panose="020B0604020202020204" pitchFamily="34" charset="0"/>
              </a:defRPr>
            </a:lvl4pPr>
            <a:lvl5pPr marL="2057400" indent="-228600">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spcBef>
                <a:spcPct val="0"/>
              </a:spcBef>
              <a:spcAft>
                <a:spcPct val="0"/>
              </a:spcAft>
              <a:buFontTx/>
              <a:buNone/>
            </a:pPr>
            <a:fld id="{00E36E9E-5EFB-C54D-82EF-4B28BF5EAED0}" type="slidenum">
              <a:rPr lang="fi-FI" altLang="fi-FI" sz="1300" smtClean="0">
                <a:solidFill>
                  <a:srgbClr val="000000"/>
                </a:solidFill>
              </a:rPr>
              <a:pPr fontAlgn="base">
                <a:spcBef>
                  <a:spcPct val="0"/>
                </a:spcBef>
                <a:spcAft>
                  <a:spcPct val="0"/>
                </a:spcAft>
                <a:buFontTx/>
                <a:buNone/>
              </a:pPr>
              <a:t>9</a:t>
            </a:fld>
            <a:endParaRPr lang="fi-FI" altLang="fi-FI" sz="1300">
              <a:solidFill>
                <a:srgbClr val="000000"/>
              </a:solidFill>
            </a:endParaRPr>
          </a:p>
        </p:txBody>
      </p:sp>
      <p:pic>
        <p:nvPicPr>
          <p:cNvPr id="3" name="Kuvan paikkamerkki 2">
            <a:extLst>
              <a:ext uri="{FF2B5EF4-FFF2-40B4-BE49-F238E27FC236}">
                <a16:creationId xmlns:a16="http://schemas.microsoft.com/office/drawing/2014/main" id="{C2BC98FF-01FC-4471-870B-AE823F1534D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t="-8329" b="-31676"/>
          <a:stretch/>
        </p:blipFill>
        <p:spPr>
          <a:xfrm>
            <a:off x="6300276" y="330200"/>
            <a:ext cx="5934984" cy="7037917"/>
          </a:xfrm>
        </p:spPr>
      </p:pic>
      <p:sp>
        <p:nvSpPr>
          <p:cNvPr id="115717" name="Title 1">
            <a:extLst>
              <a:ext uri="{FF2B5EF4-FFF2-40B4-BE49-F238E27FC236}">
                <a16:creationId xmlns:a16="http://schemas.microsoft.com/office/drawing/2014/main" id="{E7945ACE-3D71-B040-AE90-CD1BB2B30C40}"/>
              </a:ext>
            </a:extLst>
          </p:cNvPr>
          <p:cNvSpPr>
            <a:spLocks noGrp="1"/>
          </p:cNvSpPr>
          <p:nvPr>
            <p:ph type="title"/>
          </p:nvPr>
        </p:nvSpPr>
        <p:spPr>
          <a:xfrm>
            <a:off x="457200" y="407988"/>
            <a:ext cx="6372225" cy="787400"/>
          </a:xfrm>
        </p:spPr>
        <p:txBody>
          <a:bodyPr/>
          <a:lstStyle/>
          <a:p>
            <a:pPr eaLnBrk="1" hangingPunct="1"/>
            <a:r>
              <a:rPr lang="fi-FI" altLang="fi-FI" dirty="0" err="1">
                <a:latin typeface="Arial Black" panose="020B0604020202020204" pitchFamily="34" charset="0"/>
              </a:rPr>
              <a:t>Survey</a:t>
            </a:r>
            <a:r>
              <a:rPr lang="fi-FI" altLang="fi-FI" dirty="0">
                <a:latin typeface="Arial Black" panose="020B0604020202020204" pitchFamily="34" charset="0"/>
              </a:rPr>
              <a:t> </a:t>
            </a:r>
            <a:r>
              <a:rPr lang="fi-FI" altLang="fi-FI" dirty="0" err="1">
                <a:latin typeface="Arial Black" panose="020B0604020202020204" pitchFamily="34" charset="0"/>
              </a:rPr>
              <a:t>results</a:t>
            </a:r>
            <a:r>
              <a:rPr lang="fi-FI" altLang="fi-FI" dirty="0">
                <a:latin typeface="Arial Black" panose="020B0604020202020204" pitchFamily="34" charset="0"/>
              </a:rPr>
              <a:t> </a:t>
            </a:r>
            <a:endParaRPr lang="en-US" altLang="fi-FI" dirty="0">
              <a:latin typeface="Arial Black" panose="020B0604020202020204" pitchFamily="34" charset="0"/>
            </a:endParaRPr>
          </a:p>
        </p:txBody>
      </p:sp>
      <p:sp>
        <p:nvSpPr>
          <p:cNvPr id="9" name="Sisällön paikkamerkki 2">
            <a:extLst>
              <a:ext uri="{FF2B5EF4-FFF2-40B4-BE49-F238E27FC236}">
                <a16:creationId xmlns:a16="http://schemas.microsoft.com/office/drawing/2014/main" id="{ADC7CEA1-838A-5646-A2A2-254E4ADDA088}"/>
              </a:ext>
            </a:extLst>
          </p:cNvPr>
          <p:cNvSpPr>
            <a:spLocks noGrp="1"/>
          </p:cNvSpPr>
          <p:nvPr>
            <p:ph sz="half" idx="1"/>
          </p:nvPr>
        </p:nvSpPr>
        <p:spPr>
          <a:xfrm>
            <a:off x="270387" y="1195388"/>
            <a:ext cx="5825613" cy="4981575"/>
          </a:xfrm>
        </p:spPr>
        <p:txBody>
          <a:bodyPr rtlCol="0">
            <a:noAutofit/>
          </a:bodyPr>
          <a:lstStyle/>
          <a:p>
            <a:pPr marL="0" indent="0" fontAlgn="auto">
              <a:spcBef>
                <a:spcPts val="0"/>
              </a:spcBef>
              <a:spcAft>
                <a:spcPts val="0"/>
              </a:spcAft>
              <a:buNone/>
              <a:defRPr/>
            </a:pPr>
            <a:r>
              <a:rPr lang="en-US" sz="1800" dirty="0"/>
              <a:t>It can be concluded that there is sources of obtrusive light in everyday environment.</a:t>
            </a:r>
            <a:br>
              <a:rPr lang="en-US" sz="1800" dirty="0"/>
            </a:br>
            <a:endParaRPr lang="en-US" sz="1800" dirty="0"/>
          </a:p>
          <a:p>
            <a:pPr fontAlgn="auto">
              <a:spcBef>
                <a:spcPts val="0"/>
              </a:spcBef>
              <a:spcAft>
                <a:spcPts val="0"/>
              </a:spcAft>
              <a:defRPr/>
            </a:pPr>
            <a:r>
              <a:rPr lang="en-US" sz="1800" dirty="0"/>
              <a:t>Inhabitants find too bright advertising screens as the biggest problem.</a:t>
            </a:r>
            <a:br>
              <a:rPr lang="en-US" sz="1800" dirty="0"/>
            </a:br>
            <a:endParaRPr lang="en-US" sz="1800" dirty="0"/>
          </a:p>
          <a:p>
            <a:pPr fontAlgn="auto">
              <a:spcBef>
                <a:spcPts val="0"/>
              </a:spcBef>
              <a:spcAft>
                <a:spcPts val="0"/>
              </a:spcAft>
              <a:defRPr/>
            </a:pPr>
            <a:r>
              <a:rPr lang="en-US" sz="1800" dirty="0"/>
              <a:t>Street lighting is usually well implemented. </a:t>
            </a:r>
            <a:br>
              <a:rPr lang="en-US" sz="1800" dirty="0"/>
            </a:br>
            <a:r>
              <a:rPr lang="en-US" sz="1800" dirty="0"/>
              <a:t>Exception is the traditional suspended Y-luminaire with new and too bright light sources.</a:t>
            </a:r>
            <a:br>
              <a:rPr lang="en-US" sz="1800" dirty="0"/>
            </a:br>
            <a:endParaRPr lang="en-US" sz="1800" dirty="0"/>
          </a:p>
          <a:p>
            <a:pPr fontAlgn="auto">
              <a:spcBef>
                <a:spcPts val="0"/>
              </a:spcBef>
              <a:spcAft>
                <a:spcPts val="0"/>
              </a:spcAft>
              <a:defRPr/>
            </a:pPr>
            <a:r>
              <a:rPr lang="en-US" sz="1800" dirty="0"/>
              <a:t>Light sensitive areas (to be left dark): certain parks and coastal areas </a:t>
            </a:r>
            <a:br>
              <a:rPr lang="en-US" sz="1800" dirty="0"/>
            </a:br>
            <a:endParaRPr lang="en-US" sz="1800" dirty="0"/>
          </a:p>
          <a:p>
            <a:pPr fontAlgn="auto">
              <a:spcBef>
                <a:spcPts val="0"/>
              </a:spcBef>
              <a:spcAft>
                <a:spcPts val="0"/>
              </a:spcAft>
              <a:defRPr/>
            </a:pPr>
            <a:r>
              <a:rPr lang="en-US" sz="1800" dirty="0"/>
              <a:t>Several pleasantly lit places that feel safe</a:t>
            </a:r>
            <a:endParaRPr lang="fi-FI"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2_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presentation" id="{3718C63E-2774-2F49-BDE0-593B8628DB43}" vid="{B589FADD-51C4-C649-AE89-0E60A3A9D544}"/>
    </a:ext>
  </a:ext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A43834-84E8-1541-A3A8-3233C81DED4A}" vid="{D2FC8669-76C9-844E-B99F-8ECF6C4668E6}"/>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19634</TotalTime>
  <Words>1681</Words>
  <Application>Microsoft Office PowerPoint</Application>
  <PresentationFormat>Laajakuva</PresentationFormat>
  <Paragraphs>148</Paragraphs>
  <Slides>24</Slides>
  <Notes>2</Notes>
  <HiddenSlides>0</HiddenSlides>
  <MMClips>0</MMClips>
  <ScaleCrop>false</ScaleCrop>
  <HeadingPairs>
    <vt:vector size="6" baseType="variant">
      <vt:variant>
        <vt:lpstr>Käytetyt fontit</vt:lpstr>
      </vt:variant>
      <vt:variant>
        <vt:i4>5</vt:i4>
      </vt:variant>
      <vt:variant>
        <vt:lpstr>Teema</vt:lpstr>
      </vt:variant>
      <vt:variant>
        <vt:i4>2</vt:i4>
      </vt:variant>
      <vt:variant>
        <vt:lpstr>Dian otsikot</vt:lpstr>
      </vt:variant>
      <vt:variant>
        <vt:i4>24</vt:i4>
      </vt:variant>
    </vt:vector>
  </HeadingPairs>
  <TitlesOfParts>
    <vt:vector size="31" baseType="lpstr">
      <vt:lpstr>Arial</vt:lpstr>
      <vt:lpstr>Arial</vt:lpstr>
      <vt:lpstr>Arial Black</vt:lpstr>
      <vt:lpstr>Calibri</vt:lpstr>
      <vt:lpstr>HelsinkiGrotesk</vt:lpstr>
      <vt:lpstr>12_HKI-perus</vt:lpstr>
      <vt:lpstr>HKI-perus</vt:lpstr>
      <vt:lpstr>How to reduce obtrusive light in Helsinki?          Marjut Kauppinen Head of Public Lighting City of Helsinki, Finland</vt:lpstr>
      <vt:lpstr>The context of lighting planning in Helsinki</vt:lpstr>
      <vt:lpstr>Obtrusive light or light pollution? </vt:lpstr>
      <vt:lpstr>The International Dark Sky Association (IDA) has identified different types of light pollution:  sky glow, glare and light trespass.  The association has been operating since 1988 with the aim of protecting the sky from light pollution by instructing, informing and organizing various events. There are already 180 special dark sky protected areas (cities, parks) in the world.</vt:lpstr>
      <vt:lpstr>PowerPoint-esitys</vt:lpstr>
      <vt:lpstr>PowerPoint-esitys</vt:lpstr>
      <vt:lpstr>Report on obtrusive light study in Helsinki </vt:lpstr>
      <vt:lpstr>There were 3,965 map markings from the participant of the survey and a large number of open comments.</vt:lpstr>
      <vt:lpstr>Survey results </vt:lpstr>
      <vt:lpstr>PowerPoint-esitys</vt:lpstr>
      <vt:lpstr>Sources of obtrusive light are usually area lighting, larger advertising displays and certain luminaire types. Obtrusive light project included several areal night surveys, measurements of the brightness of the night sky and display luminance measurements.  Photos: Annukka Larsen</vt:lpstr>
      <vt:lpstr>PowerPoint-esitys</vt:lpstr>
      <vt:lpstr>Planning instructions – area classes  </vt:lpstr>
      <vt:lpstr>Planning instructions – luminaires </vt:lpstr>
      <vt:lpstr>Planning instructions – light distribution </vt:lpstr>
      <vt:lpstr>Planning instructions – yard lighting </vt:lpstr>
      <vt:lpstr>Planning instructions – harbour area lighting </vt:lpstr>
      <vt:lpstr>Planning instructions – urban area lighting </vt:lpstr>
      <vt:lpstr>Action: Obtrusive light is wasted energy,  bad for people and nature,  therefore we</vt:lpstr>
      <vt:lpstr>PowerPoint-esitys</vt:lpstr>
      <vt:lpstr>  </vt:lpstr>
      <vt:lpstr>Kruunuvuorenranta, a new neighborhood of light and light art</vt:lpstr>
      <vt:lpstr>  </vt:lpstr>
      <vt:lpstr>         Thank you!</vt:lpstr>
    </vt:vector>
  </TitlesOfParts>
  <Company>City of Helsinki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Kaupunkivalaistus</dc:title>
  <dc:creator>Rantanen Pia</dc:creator>
  <cp:lastModifiedBy>Kauppinen Marjut</cp:lastModifiedBy>
  <cp:revision>115</cp:revision>
  <dcterms:created xsi:type="dcterms:W3CDTF">2020-11-19T09:34:37Z</dcterms:created>
  <dcterms:modified xsi:type="dcterms:W3CDTF">2023-04-13T15:14:07Z</dcterms:modified>
</cp:coreProperties>
</file>