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0"/>
  </p:notesMasterIdLst>
  <p:handoutMasterIdLst>
    <p:handoutMasterId r:id="rId31"/>
  </p:handoutMasterIdLst>
  <p:sldIdLst>
    <p:sldId id="256" r:id="rId5"/>
    <p:sldId id="560" r:id="rId6"/>
    <p:sldId id="609" r:id="rId7"/>
    <p:sldId id="780" r:id="rId8"/>
    <p:sldId id="776" r:id="rId9"/>
    <p:sldId id="569" r:id="rId10"/>
    <p:sldId id="338" r:id="rId11"/>
    <p:sldId id="259" r:id="rId12"/>
    <p:sldId id="363" r:id="rId13"/>
    <p:sldId id="273" r:id="rId14"/>
    <p:sldId id="362" r:id="rId15"/>
    <p:sldId id="286" r:id="rId16"/>
    <p:sldId id="276" r:id="rId17"/>
    <p:sldId id="285" r:id="rId18"/>
    <p:sldId id="265" r:id="rId19"/>
    <p:sldId id="333" r:id="rId20"/>
    <p:sldId id="771" r:id="rId21"/>
    <p:sldId id="472" r:id="rId22"/>
    <p:sldId id="477" r:id="rId23"/>
    <p:sldId id="779" r:id="rId24"/>
    <p:sldId id="610" r:id="rId25"/>
    <p:sldId id="288" r:id="rId26"/>
    <p:sldId id="263" r:id="rId27"/>
    <p:sldId id="570" r:id="rId28"/>
    <p:sldId id="778" r:id="rId2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ens, Dion" initials="KD" lastIdx="1" clrIdx="0">
    <p:extLst>
      <p:ext uri="{19B8F6BF-5375-455C-9EA6-DF929625EA0E}">
        <p15:presenceInfo xmlns:p15="http://schemas.microsoft.com/office/powerpoint/2012/main" userId="S::dion.koens@utrecht.nl::e36623f9-9cec-455c-836e-3ebf048f396a" providerId="AD"/>
      </p:ext>
    </p:extLst>
  </p:cmAuthor>
  <p:cmAuthor id="2" name="Gitty" initials="G" lastIdx="1" clrIdx="1">
    <p:extLst>
      <p:ext uri="{19B8F6BF-5375-455C-9EA6-DF929625EA0E}">
        <p15:presenceInfo xmlns:p15="http://schemas.microsoft.com/office/powerpoint/2012/main" userId="S::g.korsuize@utrecht.nl::3c157217-d447-4e23-bd5a-6ccb663295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6E6E6"/>
    <a:srgbClr val="FFFFFF"/>
    <a:srgbClr val="32AB27"/>
    <a:srgbClr val="C00000"/>
    <a:srgbClr val="CC0000"/>
    <a:srgbClr val="195814"/>
    <a:srgbClr val="004181"/>
    <a:srgbClr val="762CD1"/>
    <a:srgbClr val="FF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6382" autoAdjust="0"/>
  </p:normalViewPr>
  <p:slideViewPr>
    <p:cSldViewPr>
      <p:cViewPr varScale="1">
        <p:scale>
          <a:sx n="57" d="100"/>
          <a:sy n="57" d="100"/>
        </p:scale>
        <p:origin x="268" y="52"/>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200" d="100"/>
          <a:sy n="200" d="100"/>
        </p:scale>
        <p:origin x="-864" y="-472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884C669-62D9-4949-A3B1-EFFF0E93D18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7D213F8-C004-4121-9539-9B66D25C4265}"/>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4126B8D-6992-4506-A2D5-C710E212D571}" type="datetimeFigureOut">
              <a:rPr lang="nl-NL" smtClean="0"/>
              <a:t>14-4-2023</a:t>
            </a:fld>
            <a:endParaRPr lang="nl-NL"/>
          </a:p>
        </p:txBody>
      </p:sp>
      <p:sp>
        <p:nvSpPr>
          <p:cNvPr id="4" name="Tijdelijke aanduiding voor voettekst 3">
            <a:extLst>
              <a:ext uri="{FF2B5EF4-FFF2-40B4-BE49-F238E27FC236}">
                <a16:creationId xmlns:a16="http://schemas.microsoft.com/office/drawing/2014/main" id="{5ED9739B-9C48-4D8B-B885-28271ACC7C2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8B2F3B7-E3D2-4BA0-B573-4543DBE844C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AC3326F-AB9C-4E2C-B8D5-BFFD6F791DF7}" type="slidenum">
              <a:rPr lang="nl-NL" smtClean="0"/>
              <a:t>‹nr.›</a:t>
            </a:fld>
            <a:endParaRPr lang="nl-NL"/>
          </a:p>
        </p:txBody>
      </p:sp>
    </p:spTree>
    <p:extLst>
      <p:ext uri="{BB962C8B-B14F-4D97-AF65-F5344CB8AC3E}">
        <p14:creationId xmlns:p14="http://schemas.microsoft.com/office/powerpoint/2010/main" val="723426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D1DE54C-8BE9-4FA3-9FFE-EDE6C14BBD61}" type="datetimeFigureOut">
              <a:rPr lang="nl-NL" smtClean="0"/>
              <a:t>14-4-2023</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A5DEEE3-82E6-4940-B0BF-9A9E584A7930}" type="slidenum">
              <a:rPr lang="nl-NL" smtClean="0"/>
              <a:t>‹nr.›</a:t>
            </a:fld>
            <a:endParaRPr lang="nl-NL"/>
          </a:p>
        </p:txBody>
      </p:sp>
    </p:spTree>
    <p:extLst>
      <p:ext uri="{BB962C8B-B14F-4D97-AF65-F5344CB8AC3E}">
        <p14:creationId xmlns:p14="http://schemas.microsoft.com/office/powerpoint/2010/main" val="300258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925638"/>
            <a:ext cx="5953125" cy="3349625"/>
          </a:xfrm>
        </p:spPr>
      </p:sp>
      <p:sp>
        <p:nvSpPr>
          <p:cNvPr id="3" name="Tijdelijke aanduiding voor notities 2"/>
          <p:cNvSpPr>
            <a:spLocks noGrp="1"/>
          </p:cNvSpPr>
          <p:nvPr>
            <p:ph type="body" idx="1"/>
          </p:nvPr>
        </p:nvSpPr>
        <p:spPr>
          <a:xfrm>
            <a:off x="679768" y="5275250"/>
            <a:ext cx="5438140" cy="3908614"/>
          </a:xfrm>
        </p:spPr>
        <p:txBody>
          <a:bodyPr/>
          <a:lstStyle/>
          <a:p>
            <a:r>
              <a:rPr lang="nl-NL" sz="2800" b="1" dirty="0"/>
              <a:t>image of Utrecht in 2040: </a:t>
            </a:r>
            <a:r>
              <a:rPr lang="en-GB" sz="1800" b="1" dirty="0">
                <a:effectLst/>
                <a:latin typeface="Arial" panose="020B0604020202020204" pitchFamily="34" charset="0"/>
                <a:ea typeface="Calibri" panose="020F0502020204030204" pitchFamily="34" charset="0"/>
                <a:cs typeface="Times New Roman" panose="02020603050405020304" pitchFamily="18" charset="0"/>
              </a:rPr>
              <a:t>growing fast but still remaining green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nl-NL" sz="1800" dirty="0">
                <a:effectLst/>
                <a:latin typeface="Arial" panose="020B0604020202020204" pitchFamily="34" charset="0"/>
                <a:ea typeface="Calibri" panose="020F0502020204030204" pitchFamily="34" charset="0"/>
                <a:cs typeface="Times New Roman" panose="02020603050405020304" pitchFamily="18" charset="0"/>
              </a:rPr>
              <a:t>Utrecht wants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to</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give</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space</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to</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this</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growth</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while</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retaining</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its</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identity</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With</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affordable</a:t>
            </a:r>
            <a:r>
              <a:rPr lang="nl-NL" sz="1800" dirty="0">
                <a:effectLst/>
                <a:latin typeface="Arial" panose="020B0604020202020204" pitchFamily="34" charset="0"/>
                <a:ea typeface="Calibri" panose="020F0502020204030204" pitchFamily="34" charset="0"/>
                <a:cs typeface="Times New Roman" panose="02020603050405020304" pitchFamily="18" charset="0"/>
              </a:rPr>
              <a:t> homes, a green,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attractive</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and</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healthy</a:t>
            </a:r>
            <a:r>
              <a:rPr lang="nl-NL" sz="1800" dirty="0">
                <a:effectLst/>
                <a:latin typeface="Arial" panose="020B0604020202020204" pitchFamily="34" charset="0"/>
                <a:ea typeface="Calibri" panose="020F0502020204030204" pitchFamily="34" charset="0"/>
                <a:cs typeface="Times New Roman" panose="02020603050405020304" pitchFamily="18" charset="0"/>
              </a:rPr>
              <a:t> living environment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with</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good</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accessibility</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Our vision is: "Natural living in a green Utrecht". Utrecht is a compact city of healthy urban life for everyone. This implies an environment with lots of high-quality greenspace, nearby citizens and a high biodiversity. We choose as much as possible for solutions that match the natural system. In the coming decades we want to work on this to achieve this for and together with the residents of Utrecht, as part of healthy urban living for everyone.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In the next slides I want to explain you how we want to reach this ambition.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sz="1800" dirty="0">
              <a:effectLst/>
              <a:latin typeface="Arial" panose="020B06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a:t>
            </a:fld>
            <a:endParaRPr lang="nl-NL"/>
          </a:p>
        </p:txBody>
      </p:sp>
    </p:spTree>
    <p:extLst>
      <p:ext uri="{BB962C8B-B14F-4D97-AF65-F5344CB8AC3E}">
        <p14:creationId xmlns:p14="http://schemas.microsoft.com/office/powerpoint/2010/main" val="192584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Greening streets: we looked at which neighborhoods are green. It involved 800 streets and we think we can make 200 hectares green there. We do this by narrowing streets through one-way traffic, removing parking spaces, narrower sidewalks, etc.</a:t>
            </a: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robust greening of the green-poor neighborhoods</a:t>
            </a: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The transition to green mobility will help us to make more room for green public space in our city. Parking spaces which can be turned into greening streets.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Why are we doing this?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Greener living conditions for plants and animals in the bare center</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Provides green living space for new residents and current residents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Green view from homes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Public garden and park, close by with a 5- or 10-minute walk </a:t>
            </a:r>
            <a:endParaRPr lang="nl-NL" dirty="0"/>
          </a:p>
        </p:txBody>
      </p:sp>
      <p:sp>
        <p:nvSpPr>
          <p:cNvPr id="4" name="Tijdelijke aanduiding voor dianummer 3"/>
          <p:cNvSpPr>
            <a:spLocks noGrp="1"/>
          </p:cNvSpPr>
          <p:nvPr>
            <p:ph type="sldNum" sz="quarter" idx="5"/>
          </p:nvPr>
        </p:nvSpPr>
        <p:spPr/>
        <p:txBody>
          <a:bodyPr/>
          <a:lstStyle/>
          <a:p>
            <a:fld id="{8AFB8F93-1CDA-4AEF-8679-26086139AA30}" type="slidenum">
              <a:rPr lang="nl-NL" smtClean="0"/>
              <a:t>10</a:t>
            </a:fld>
            <a:endParaRPr lang="nl-NL"/>
          </a:p>
        </p:txBody>
      </p:sp>
    </p:spTree>
    <p:extLst>
      <p:ext uri="{BB962C8B-B14F-4D97-AF65-F5344CB8AC3E}">
        <p14:creationId xmlns:p14="http://schemas.microsoft.com/office/powerpoint/2010/main" val="145108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jdelijke aanduiding voor dia-afbeelding 1">
            <a:extLst>
              <a:ext uri="{FF2B5EF4-FFF2-40B4-BE49-F238E27FC236}">
                <a16:creationId xmlns:a16="http://schemas.microsoft.com/office/drawing/2014/main" id="{5C70CDA4-5744-425F-A7B2-A26971334C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Tijdelijke aanduiding voor notities 2">
            <a:extLst>
              <a:ext uri="{FF2B5EF4-FFF2-40B4-BE49-F238E27FC236}">
                <a16:creationId xmlns:a16="http://schemas.microsoft.com/office/drawing/2014/main" id="{B3077E5B-FFBD-47B0-BED2-79737E90F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l-NL" sz="1100" noProof="0" dirty="0"/>
              <a:t>Downtown Utrecht. In this picture you can see a downtown street that has been re-designed to fit people instead of cars. At first the city proposed to get rid of half the number of parking space. The shop and restaurant owners asked us to remove all of them. They discovered that they didn’t profit much from the people parking their cars over there. After the redesign sales went up, the same as in other downtown-streets we re-designed. Now there are many more pedestrians and cyclists who spend on average a little bit less  but since there are many more it is still very profitable for the entrepreneurs.</a:t>
            </a:r>
          </a:p>
        </p:txBody>
      </p:sp>
      <p:sp>
        <p:nvSpPr>
          <p:cNvPr id="74756" name="Tijdelijke aanduiding voor dianummer 3">
            <a:extLst>
              <a:ext uri="{FF2B5EF4-FFF2-40B4-BE49-F238E27FC236}">
                <a16:creationId xmlns:a16="http://schemas.microsoft.com/office/drawing/2014/main" id="{6CCCD789-5DC1-4859-AE7B-8CEA6587EE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Lucida Sans" panose="020B0602030504020204" pitchFamily="34" charset="0"/>
                <a:cs typeface="Arial" panose="020B0604020202020204" pitchFamily="34" charset="0"/>
              </a:defRPr>
            </a:lvl1pPr>
            <a:lvl2pPr marL="742950" indent="-285750">
              <a:defRPr sz="2400">
                <a:solidFill>
                  <a:schemeClr val="bg1"/>
                </a:solidFill>
                <a:latin typeface="Lucida Sans" panose="020B0602030504020204" pitchFamily="34" charset="0"/>
                <a:cs typeface="Arial" panose="020B0604020202020204" pitchFamily="34" charset="0"/>
              </a:defRPr>
            </a:lvl2pPr>
            <a:lvl3pPr marL="1143000" indent="-228600">
              <a:defRPr sz="2400">
                <a:solidFill>
                  <a:schemeClr val="bg1"/>
                </a:solidFill>
                <a:latin typeface="Lucida Sans" panose="020B0602030504020204" pitchFamily="34" charset="0"/>
                <a:cs typeface="Arial" panose="020B0604020202020204" pitchFamily="34" charset="0"/>
              </a:defRPr>
            </a:lvl3pPr>
            <a:lvl4pPr marL="1600200" indent="-228600">
              <a:defRPr sz="2400">
                <a:solidFill>
                  <a:schemeClr val="bg1"/>
                </a:solidFill>
                <a:latin typeface="Lucida Sans" panose="020B0602030504020204" pitchFamily="34" charset="0"/>
                <a:cs typeface="Arial" panose="020B0604020202020204" pitchFamily="34" charset="0"/>
              </a:defRPr>
            </a:lvl4pPr>
            <a:lvl5pPr marL="2057400" indent="-228600">
              <a:defRPr sz="2400">
                <a:solidFill>
                  <a:schemeClr val="bg1"/>
                </a:solidFill>
                <a:latin typeface="Lucida Sans"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Lucida Sans"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Lucida Sans"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Lucida Sans"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Lucida Sans" panose="020B0602030504020204" pitchFamily="34" charset="0"/>
                <a:cs typeface="Arial" panose="020B0604020202020204" pitchFamily="34" charset="0"/>
              </a:defRPr>
            </a:lvl9pPr>
          </a:lstStyle>
          <a:p>
            <a:fld id="{596DE8EB-1272-4847-9413-34F74BABE315}" type="slidenum">
              <a:rPr lang="nl-NL" altLang="nl-NL" sz="1200"/>
              <a:pPr/>
              <a:t>11</a:t>
            </a:fld>
            <a:endParaRPr lang="nl-NL" altLang="nl-NL" sz="1200"/>
          </a:p>
        </p:txBody>
      </p:sp>
    </p:spTree>
    <p:extLst>
      <p:ext uri="{BB962C8B-B14F-4D97-AF65-F5344CB8AC3E}">
        <p14:creationId xmlns:p14="http://schemas.microsoft.com/office/powerpoint/2010/main" val="415599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1C2F7A1-06D6-4C1A-AC91-AA2554598E94}" type="slidenum">
              <a:rPr lang="nl-NL" smtClean="0"/>
              <a:pPr/>
              <a:t>12</a:t>
            </a:fld>
            <a:endParaRPr lang="nl-NL"/>
          </a:p>
        </p:txBody>
      </p:sp>
    </p:spTree>
    <p:extLst>
      <p:ext uri="{BB962C8B-B14F-4D97-AF65-F5344CB8AC3E}">
        <p14:creationId xmlns:p14="http://schemas.microsoft.com/office/powerpoint/2010/main" val="244753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New park areas. Here we think we can realize 120 ha. This can be the expansion of an existing park by removing paving in the vicinity of the park, but it can also be done by creating new parks on, for example, parking garages or by eliminating parking spaces or choosing not to build homes somewhere.</a:t>
            </a:r>
          </a:p>
          <a:p>
            <a:endParaRPr lang="en-US" sz="1800" dirty="0">
              <a:effectLst/>
              <a:latin typeface="Arial" panose="020B0604020202020204" pitchFamily="34" charset="0"/>
              <a:cs typeface="Times New Roman" panose="02020603050405020304" pitchFamily="18" charset="0"/>
            </a:endParaRPr>
          </a:p>
          <a:p>
            <a:pPr>
              <a:lnSpc>
                <a:spcPts val="14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a</a:t>
            </a:r>
            <a:r>
              <a:rPr lang="en-US" sz="1800" dirty="0">
                <a:effectLst/>
                <a:latin typeface="Arial" panose="020B0604020202020204" pitchFamily="34" charset="0"/>
                <a:ea typeface="Calibri" panose="020F0502020204030204" pitchFamily="34" charset="0"/>
                <a:cs typeface="Times New Roman" panose="02020603050405020304" pitchFamily="18" charset="0"/>
              </a:rPr>
              <a:t>dds large city parks with a size that is new to Utrecht.</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What do we want to achieve?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New green areas close to residents?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Requires the greening of areas with urban functions and land tunnels above railway lines and national roads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City park close to recent developments – people can enjoy green space in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neighbourhood</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Policy is add more green space and playgrounds on street level. Therefore, we introduced the policy to reduce parking space with 0,5-1% each year.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8AFB8F93-1CDA-4AEF-8679-26086139AA30}" type="slidenum">
              <a:rPr lang="nl-NL" smtClean="0"/>
              <a:t>13</a:t>
            </a:fld>
            <a:endParaRPr lang="nl-NL"/>
          </a:p>
        </p:txBody>
      </p:sp>
    </p:spTree>
    <p:extLst>
      <p:ext uri="{BB962C8B-B14F-4D97-AF65-F5344CB8AC3E}">
        <p14:creationId xmlns:p14="http://schemas.microsoft.com/office/powerpoint/2010/main" val="1139481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Recent examples of started projects for new park areas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14</a:t>
            </a:fld>
            <a:endParaRPr lang="nl-NL"/>
          </a:p>
        </p:txBody>
      </p:sp>
    </p:spTree>
    <p:extLst>
      <p:ext uri="{BB962C8B-B14F-4D97-AF65-F5344CB8AC3E}">
        <p14:creationId xmlns:p14="http://schemas.microsoft.com/office/powerpoint/2010/main" val="313338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15</a:t>
            </a:fld>
            <a:endParaRPr lang="nl-NL"/>
          </a:p>
        </p:txBody>
      </p:sp>
    </p:spTree>
    <p:extLst>
      <p:ext uri="{BB962C8B-B14F-4D97-AF65-F5344CB8AC3E}">
        <p14:creationId xmlns:p14="http://schemas.microsoft.com/office/powerpoint/2010/main" val="107943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Green-blue connections. Our main green structure map shows which connections we want. It is estimated that we can make 120 hectares here. We do this by, for example, narrowing roads, by handling our mobility differently. What is also important here is that we also solve the bottlenecks that cause the connections to be interrupted.</a:t>
            </a: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construction of green connections between parks, neighborhoods and outdoors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What do we want to achieve?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Strengthens the urban ecosystem through better migration of plants and animals;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Offers "green nearby" for residents and users and nice routes to the parks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sz="1200" dirty="0"/>
          </a:p>
        </p:txBody>
      </p:sp>
      <p:sp>
        <p:nvSpPr>
          <p:cNvPr id="4" name="Tijdelijke aanduiding voor dianummer 3"/>
          <p:cNvSpPr>
            <a:spLocks noGrp="1"/>
          </p:cNvSpPr>
          <p:nvPr>
            <p:ph type="sldNum" sz="quarter" idx="10"/>
          </p:nvPr>
        </p:nvSpPr>
        <p:spPr/>
        <p:txBody>
          <a:bodyPr/>
          <a:lstStyle/>
          <a:p>
            <a:fld id="{75F5CD46-6838-484F-98E1-5351044EFA67}" type="slidenum">
              <a:rPr lang="nl-NL" smtClean="0"/>
              <a:t>16</a:t>
            </a:fld>
            <a:endParaRPr lang="nl-NL"/>
          </a:p>
        </p:txBody>
      </p:sp>
    </p:spTree>
    <p:extLst>
      <p:ext uri="{BB962C8B-B14F-4D97-AF65-F5344CB8AC3E}">
        <p14:creationId xmlns:p14="http://schemas.microsoft.com/office/powerpoint/2010/main" val="1446359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sz="1100" b="1" dirty="0"/>
              <a:t>Planning new </a:t>
            </a:r>
            <a:r>
              <a:rPr lang="nl-NL" altLang="nl-NL" sz="1100" b="1" dirty="0" err="1"/>
              <a:t>developments</a:t>
            </a:r>
            <a:r>
              <a:rPr lang="nl-NL" altLang="nl-NL" sz="1100" b="1" dirty="0"/>
              <a:t> – Merwedekanaalzone </a:t>
            </a:r>
          </a:p>
          <a:p>
            <a:pPr marL="457200" indent="-457200">
              <a:buFont typeface="+mj-lt"/>
              <a:buAutoNum type="arabicPeriod"/>
              <a:defRPr/>
            </a:pPr>
            <a:r>
              <a:rPr lang="en-GB" altLang="nl-NL" sz="1100" dirty="0"/>
              <a:t>10.000 houses</a:t>
            </a:r>
          </a:p>
          <a:p>
            <a:pPr marL="457200" indent="-457200">
              <a:buFont typeface="+mj-lt"/>
              <a:buAutoNum type="arabicPeriod"/>
              <a:defRPr/>
            </a:pPr>
            <a:r>
              <a:rPr lang="en-GB" altLang="nl-NL" sz="1100" dirty="0"/>
              <a:t>Mostly car free </a:t>
            </a:r>
          </a:p>
          <a:p>
            <a:pPr marL="457200" indent="-457200">
              <a:buFont typeface="+mj-lt"/>
              <a:buAutoNum type="arabicPeriod"/>
              <a:defRPr/>
            </a:pPr>
            <a:r>
              <a:rPr lang="en-GB" altLang="nl-NL" sz="1100" dirty="0"/>
              <a:t>Very good bicycle and pedestrian infrastructure, 5 new walking and cycling bridges</a:t>
            </a:r>
          </a:p>
          <a:p>
            <a:pPr marL="457200" indent="-457200">
              <a:buFont typeface="+mj-lt"/>
              <a:buAutoNum type="arabicPeriod"/>
              <a:defRPr/>
            </a:pPr>
            <a:r>
              <a:rPr lang="en-GB" altLang="nl-NL" sz="1100" dirty="0"/>
              <a:t>Good access to improved public transport tramline</a:t>
            </a:r>
          </a:p>
          <a:p>
            <a:pPr marL="457200" indent="-457200">
              <a:buFont typeface="+mj-lt"/>
              <a:buAutoNum type="arabicPeriod"/>
              <a:defRPr/>
            </a:pPr>
            <a:r>
              <a:rPr lang="en-GB" altLang="nl-NL" sz="1100" dirty="0"/>
              <a:t>Bike sharing, cargo bike sharing available nearby</a:t>
            </a:r>
          </a:p>
          <a:p>
            <a:pPr marL="457200" indent="-457200">
              <a:buFont typeface="+mj-lt"/>
              <a:buAutoNum type="arabicPeriod"/>
              <a:defRPr/>
            </a:pPr>
            <a:r>
              <a:rPr lang="en-GB" altLang="nl-NL" sz="1100" dirty="0"/>
              <a:t>Parking space only at underground parking facilities</a:t>
            </a:r>
          </a:p>
          <a:p>
            <a:pPr marL="457200" indent="-457200">
              <a:buFont typeface="+mj-lt"/>
              <a:buAutoNum type="arabicPeriod"/>
              <a:defRPr/>
            </a:pPr>
            <a:r>
              <a:rPr lang="en-GB" altLang="nl-NL" sz="1100" dirty="0"/>
              <a:t>Hundreds of cars available in car-sharing scheme</a:t>
            </a:r>
          </a:p>
          <a:p>
            <a:endParaRPr lang="en-US" dirty="0"/>
          </a:p>
          <a:p>
            <a:endParaRPr lang="nl-NL" b="1" dirty="0">
              <a:highlight>
                <a:srgbClr val="FFFF00"/>
              </a:highlight>
            </a:endParaRPr>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17</a:t>
            </a:fld>
            <a:endParaRPr lang="nl-NL"/>
          </a:p>
        </p:txBody>
      </p:sp>
    </p:spTree>
    <p:extLst>
      <p:ext uri="{BB962C8B-B14F-4D97-AF65-F5344CB8AC3E}">
        <p14:creationId xmlns:p14="http://schemas.microsoft.com/office/powerpoint/2010/main" val="2409333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from 8 lane highway to restored water</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GB" sz="1800" dirty="0" err="1">
                <a:effectLst/>
                <a:latin typeface="Arial" panose="020B0604020202020204" pitchFamily="34" charset="0"/>
                <a:ea typeface="Calibri" panose="020F0502020204030204" pitchFamily="34" charset="0"/>
                <a:cs typeface="Times New Roman" panose="02020603050405020304" pitchFamily="18" charset="0"/>
              </a:rPr>
              <a:t>Catharijnesingel</a:t>
            </a:r>
            <a:r>
              <a:rPr lang="en-GB" sz="1800" dirty="0">
                <a:effectLst/>
                <a:latin typeface="Arial" panose="020B0604020202020204" pitchFamily="34" charset="0"/>
                <a:ea typeface="Calibri" panose="020F0502020204030204" pitchFamily="34" charset="0"/>
                <a:cs typeface="Times New Roman" panose="02020603050405020304" pitchFamily="18" charset="0"/>
              </a:rPr>
              <a:t>, 8 lane highway in downtown Utrecht. Constructed in the beginning of the sixties. Considered to be the biggest mistake the city ever made. Plans were to construct a modern ring road all the way around the historic town and at the same time get rid of the historic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mauld</a:t>
            </a:r>
            <a:r>
              <a:rPr lang="en-GB" sz="1800" dirty="0">
                <a:effectLst/>
                <a:latin typeface="Arial" panose="020B0604020202020204" pitchFamily="34" charset="0"/>
                <a:ea typeface="Calibri" panose="020F0502020204030204" pitchFamily="34" charset="0"/>
                <a:cs typeface="Times New Roman" panose="02020603050405020304" pitchFamily="18" charset="0"/>
              </a:rPr>
              <a:t> (canal ) Luckily it stopped because there was to much opposition from the inhabitants.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This is how it look now. Plenty of space for walking and cycling and a nice city park and some road infrastructure for the cars. In the far end of the picture we are going to make it impossible for cars to continue. No more through traffic from North to South using the downtown area.</a:t>
            </a:r>
            <a:endParaRPr lang="nl-NL" dirty="0"/>
          </a:p>
        </p:txBody>
      </p:sp>
      <p:sp>
        <p:nvSpPr>
          <p:cNvPr id="4" name="Tijdelijke aanduiding voor dianummer 3"/>
          <p:cNvSpPr>
            <a:spLocks noGrp="1"/>
          </p:cNvSpPr>
          <p:nvPr>
            <p:ph type="sldNum" sz="quarter" idx="5"/>
          </p:nvPr>
        </p:nvSpPr>
        <p:spPr/>
        <p:txBody>
          <a:bodyPr/>
          <a:lstStyle/>
          <a:p>
            <a:fld id="{55865442-8E5F-6B4D-8888-D4FC77ECF408}" type="slidenum">
              <a:rPr lang="en-US" smtClean="0"/>
              <a:t>18</a:t>
            </a:fld>
            <a:endParaRPr lang="en-US"/>
          </a:p>
        </p:txBody>
      </p:sp>
    </p:spTree>
    <p:extLst>
      <p:ext uri="{BB962C8B-B14F-4D97-AF65-F5344CB8AC3E}">
        <p14:creationId xmlns:p14="http://schemas.microsoft.com/office/powerpoint/2010/main" val="246059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GB" sz="1800" dirty="0">
                <a:effectLst/>
                <a:latin typeface="Arial" panose="020B0604020202020204" pitchFamily="34" charset="0"/>
                <a:ea typeface="Calibri" panose="020F0502020204030204" pitchFamily="34" charset="0"/>
                <a:cs typeface="Times New Roman" panose="02020603050405020304" pitchFamily="18" charset="0"/>
              </a:rPr>
              <a:t>The decade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Arial" panose="020B0604020202020204" pitchFamily="34" charset="0"/>
              <a:buChar char="•"/>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From car orientation to quality</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55865442-8E5F-6B4D-8888-D4FC77ECF408}" type="slidenum">
              <a:rPr lang="en-US" smtClean="0"/>
              <a:t>19</a:t>
            </a:fld>
            <a:endParaRPr lang="en-US"/>
          </a:p>
        </p:txBody>
      </p:sp>
    </p:spTree>
    <p:extLst>
      <p:ext uri="{BB962C8B-B14F-4D97-AF65-F5344CB8AC3E}">
        <p14:creationId xmlns:p14="http://schemas.microsoft.com/office/powerpoint/2010/main" val="376648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But first of all, I give you a short introduction of Utrecht.</a:t>
            </a:r>
            <a:endParaRPr lang="nl-NL" sz="1800" b="1"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Utrecht is situated right in the heart of The Netherlands, with a historic medieval city center with unique wharves and because of the green surroundings at our doorstep it is a nice town to live.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Utrecht counts more than 360.000 inhabitants and bustles with life. 70.000 students.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GB" sz="1800" dirty="0">
                <a:effectLst/>
                <a:latin typeface="Arial" panose="020B0604020202020204" pitchFamily="34" charset="0"/>
                <a:ea typeface="Calibri" panose="020F0502020204030204" pitchFamily="34" charset="0"/>
                <a:cs typeface="Times New Roman" panose="02020603050405020304" pitchFamily="18" charset="0"/>
              </a:rPr>
              <a:t>Utrecht is known as a pleasant city to live, to work and to enjoy. </a:t>
            </a:r>
            <a:r>
              <a:rPr lang="en-US" sz="1800" dirty="0">
                <a:effectLst/>
                <a:latin typeface="Arial" panose="020B0604020202020204" pitchFamily="34" charset="0"/>
                <a:ea typeface="Calibri" panose="020F0502020204030204" pitchFamily="34" charset="0"/>
                <a:cs typeface="Times New Roman" panose="02020603050405020304" pitchFamily="18" charset="0"/>
              </a:rPr>
              <a:t>Utrecht Central Station : 88 million passengers per year growing to 100 million in 2030.</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GB" sz="1800" dirty="0">
                <a:effectLst/>
                <a:latin typeface="Arial" panose="020B0604020202020204" pitchFamily="34" charset="0"/>
                <a:ea typeface="Calibri" panose="020F0502020204030204" pitchFamily="34" charset="0"/>
                <a:cs typeface="Times New Roman" panose="02020603050405020304" pitchFamily="18" charset="0"/>
              </a:rPr>
              <a:t>Utrecht is also known as number one cycling city according to World Economic Forum where 49,3 % of all trips in the city up to 7,5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kilometer</a:t>
            </a:r>
            <a:r>
              <a:rPr lang="en-GB" sz="1800" dirty="0">
                <a:effectLst/>
                <a:latin typeface="Arial" panose="020B0604020202020204" pitchFamily="34" charset="0"/>
                <a:ea typeface="Calibri" panose="020F0502020204030204" pitchFamily="34" charset="0"/>
                <a:cs typeface="Times New Roman" panose="02020603050405020304" pitchFamily="18" charset="0"/>
              </a:rPr>
              <a:t> is done by bike.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something we’re very proud off. And I can tell you this has been a lot of work to get that done.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We know a quite common development as many cities from the medieval city to a car-oriented city in the 1960</a:t>
            </a: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province of Utrecht, with over a million inhabitants, is considered to be the most competitive region of Europe, with several hundreds of thousands of jobs. Because of all of these unique characteristics, Utrecht is very appealing to a lot of people. Hence our city is the fastest growing city in the Netherlands and it is expected that in 2040 Utrecht will have more than 450.000 inhabitants.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a:t>
            </a:fld>
            <a:endParaRPr lang="nl-NL"/>
          </a:p>
        </p:txBody>
      </p:sp>
    </p:spTree>
    <p:extLst>
      <p:ext uri="{BB962C8B-B14F-4D97-AF65-F5344CB8AC3E}">
        <p14:creationId xmlns:p14="http://schemas.microsoft.com/office/powerpoint/2010/main" val="2945080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The Dafne Schippers bridge. In order to connect the new suburb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Leidsche</a:t>
            </a:r>
            <a:r>
              <a:rPr lang="en-US" sz="1800" dirty="0">
                <a:effectLst/>
                <a:latin typeface="Arial" panose="020B0604020202020204" pitchFamily="34" charset="0"/>
                <a:ea typeface="Calibri" panose="020F0502020204030204" pitchFamily="34" charset="0"/>
                <a:cs typeface="Times New Roman" panose="02020603050405020304" pitchFamily="18" charset="0"/>
              </a:rPr>
              <a:t> Rijn with 30.000 new houses we build a dedicated cycling bridge over the 100 meter wide Amsterdam-Rhine channel.</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Due to the lack of space we integrated the ramp in a school and park.</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By doing this, we are improving our city every day. This cycling bridge was a difficult process as well, until someone said: could we built the bridge ON the roof of the adjacent school and make a curve in the route. Now it’s on of our most photogenic examples.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We are aware that there still many challenges to face.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But never forget every now and then to sit back, relax and enjoy also as an encouragement for the next improvement.</a:t>
            </a:r>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20</a:t>
            </a:fld>
            <a:endParaRPr lang="nl-NL"/>
          </a:p>
        </p:txBody>
      </p:sp>
    </p:spTree>
    <p:extLst>
      <p:ext uri="{BB962C8B-B14F-4D97-AF65-F5344CB8AC3E}">
        <p14:creationId xmlns:p14="http://schemas.microsoft.com/office/powerpoint/2010/main" val="223779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4. Green corridor. The transition from the city to the countryside. Here we think we can realize 30 hectares through purchase and leasehold. Here also the barriers of roads and railways must be solved.</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What do we want to achieve?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More undisturbed space for plants and animals and better exchange possible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"Outdoors" is closer to residents and users, faster access to landscapes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Widening of “green fingers" plus green redevelopment of a green belt in the city fringes</a:t>
            </a:r>
            <a:br>
              <a:rPr lang="en-US" sz="1800" dirty="0">
                <a:effectLst/>
                <a:latin typeface="Arial" panose="020B060402020202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Existing green fingers: protect against built urban development and make it more robust.</a:t>
            </a:r>
            <a:br>
              <a:rPr lang="en-US" sz="1800" dirty="0">
                <a:effectLst/>
                <a:latin typeface="Arial" panose="020B060402020202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Strategically identify new green fingers and develop them step by step (green reservation) Also green fingers at regional level between city and surrounding centers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8AFB8F93-1CDA-4AEF-8679-26086139AA30}" type="slidenum">
              <a:rPr lang="nl-NL" smtClean="0"/>
              <a:t>21</a:t>
            </a:fld>
            <a:endParaRPr lang="nl-NL"/>
          </a:p>
        </p:txBody>
      </p:sp>
    </p:spTree>
    <p:extLst>
      <p:ext uri="{BB962C8B-B14F-4D97-AF65-F5344CB8AC3E}">
        <p14:creationId xmlns:p14="http://schemas.microsoft.com/office/powerpoint/2010/main" val="92165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Example of a green corridor; Park Oud-</a:t>
            </a:r>
            <a:r>
              <a:rPr lang="en-US" sz="1800" dirty="0" err="1">
                <a:effectLst/>
                <a:latin typeface="Arial" panose="020B0604020202020204" pitchFamily="34" charset="0"/>
                <a:ea typeface="Calibri" panose="020F0502020204030204" pitchFamily="34" charset="0"/>
                <a:cs typeface="Times New Roman" panose="02020603050405020304" pitchFamily="18" charset="0"/>
              </a:rPr>
              <a:t>Zuilen</a:t>
            </a:r>
            <a:r>
              <a:rPr lang="en-US" sz="1800" dirty="0">
                <a:effectLst/>
                <a:latin typeface="Arial" panose="020B0604020202020204" pitchFamily="34" charset="0"/>
                <a:ea typeface="Calibri" panose="020F0502020204030204" pitchFamily="34" charset="0"/>
                <a:cs typeface="Times New Roman" panose="02020603050405020304" pitchFamily="18" charset="0"/>
              </a:rPr>
              <a:t> along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Vecht</a:t>
            </a:r>
            <a:r>
              <a:rPr lang="en-US" sz="1800" dirty="0">
                <a:effectLst/>
                <a:latin typeface="Arial" panose="020B0604020202020204" pitchFamily="34" charset="0"/>
                <a:ea typeface="Calibri" panose="020F0502020204030204" pitchFamily="34" charset="0"/>
                <a:cs typeface="Times New Roman" panose="02020603050405020304" pitchFamily="18" charset="0"/>
              </a:rPr>
              <a:t> river</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err="1">
                <a:effectLst/>
                <a:latin typeface="Arial" panose="020B0604020202020204" pitchFamily="34" charset="0"/>
                <a:ea typeface="Calibri" panose="020F0502020204030204" pitchFamily="34" charset="0"/>
                <a:cs typeface="Times New Roman" panose="02020603050405020304" pitchFamily="18" charset="0"/>
              </a:rPr>
              <a:t>Vechtdijk</a:t>
            </a:r>
            <a:r>
              <a:rPr lang="en-US" sz="1800" dirty="0">
                <a:effectLst/>
                <a:latin typeface="Arial" panose="020B0604020202020204" pitchFamily="34" charset="0"/>
                <a:ea typeface="Calibri" panose="020F0502020204030204" pitchFamily="34" charset="0"/>
                <a:cs typeface="Times New Roman" panose="02020603050405020304" pitchFamily="18" charset="0"/>
              </a:rPr>
              <a:t>, regional route (max 30 km/h, cycling street)  into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neighbouring</a:t>
            </a:r>
            <a:r>
              <a:rPr lang="en-US" sz="1800" dirty="0">
                <a:effectLst/>
                <a:latin typeface="Arial" panose="020B0604020202020204" pitchFamily="34" charset="0"/>
                <a:ea typeface="Calibri" panose="020F0502020204030204" pitchFamily="34" charset="0"/>
                <a:cs typeface="Times New Roman" panose="02020603050405020304" pitchFamily="18" charset="0"/>
              </a:rPr>
              <a:t> village of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Maarssen</a:t>
            </a:r>
            <a:r>
              <a:rPr lang="en-US" sz="1800" dirty="0">
                <a:effectLst/>
                <a:latin typeface="Arial" panose="020B0604020202020204" pitchFamily="34" charset="0"/>
                <a:ea typeface="Calibri" panose="020F0502020204030204" pitchFamily="34" charset="0"/>
                <a:cs typeface="Times New Roman" panose="02020603050405020304" pitchFamily="18" charset="0"/>
              </a:rPr>
              <a:t>, no cars allowed except from the inhabitants who live along the river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Vecht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For the development of walking and cycling routes and the development of green networks we are cooperating with the regional government</a:t>
            </a:r>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22</a:t>
            </a:fld>
            <a:endParaRPr lang="nl-NL"/>
          </a:p>
        </p:txBody>
      </p:sp>
    </p:spTree>
    <p:extLst>
      <p:ext uri="{BB962C8B-B14F-4D97-AF65-F5344CB8AC3E}">
        <p14:creationId xmlns:p14="http://schemas.microsoft.com/office/powerpoint/2010/main" val="2842949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Green around the city as a counter-mold to the compact city. Here we think we can realize 250 hectares by purchasing land and creating connections between recreational and green areas.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23</a:t>
            </a:fld>
            <a:endParaRPr lang="nl-NL"/>
          </a:p>
        </p:txBody>
      </p:sp>
    </p:spTree>
    <p:extLst>
      <p:ext uri="{BB962C8B-B14F-4D97-AF65-F5344CB8AC3E}">
        <p14:creationId xmlns:p14="http://schemas.microsoft.com/office/powerpoint/2010/main" val="365248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err="1">
                <a:effectLst/>
                <a:latin typeface="Arial" panose="020B0604020202020204" pitchFamily="34" charset="0"/>
                <a:ea typeface="Calibri" panose="020F0502020204030204" pitchFamily="34" charset="0"/>
                <a:cs typeface="Times New Roman" panose="02020603050405020304" pitchFamily="18" charset="0"/>
              </a:rPr>
              <a:t>Wonderwoods</a:t>
            </a:r>
            <a:r>
              <a:rPr lang="en-US" sz="1800" dirty="0">
                <a:effectLst/>
                <a:latin typeface="Arial" panose="020B0604020202020204" pitchFamily="34" charset="0"/>
                <a:ea typeface="Calibri" panose="020F0502020204030204" pitchFamily="34" charset="0"/>
                <a:cs typeface="Times New Roman" panose="02020603050405020304" pitchFamily="18" charset="0"/>
              </a:rPr>
              <a:t>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Rabo</a:t>
            </a:r>
            <a:r>
              <a:rPr lang="en-US" sz="1800" dirty="0">
                <a:effectLst/>
                <a:latin typeface="Arial" panose="020B0604020202020204" pitchFamily="34" charset="0"/>
                <a:ea typeface="Calibri" panose="020F0502020204030204" pitchFamily="34" charset="0"/>
                <a:cs typeface="Times New Roman" panose="02020603050405020304" pitchFamily="18" charset="0"/>
              </a:rPr>
              <a:t> bridge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in the station area is a challenging project (next step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greenstructure</a:t>
            </a:r>
            <a:r>
              <a:rPr lang="en-US" sz="1800" dirty="0">
                <a:effectLst/>
                <a:latin typeface="Arial" panose="020B0604020202020204" pitchFamily="34" charset="0"/>
                <a:ea typeface="Calibri" panose="020F0502020204030204" pitchFamily="34" charset="0"/>
                <a:cs typeface="Times New Roman" panose="02020603050405020304" pitchFamily="18" charset="0"/>
              </a:rPr>
              <a:t> planning in and on a building):</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Wonderwoods</a:t>
            </a:r>
            <a:r>
              <a:rPr lang="en-US" sz="1800" dirty="0">
                <a:effectLst/>
                <a:latin typeface="Arial" panose="020B0604020202020204" pitchFamily="34" charset="0"/>
                <a:ea typeface="Calibri" panose="020F0502020204030204" pitchFamily="34" charset="0"/>
                <a:cs typeface="Times New Roman" panose="02020603050405020304" pitchFamily="18" charset="0"/>
              </a:rPr>
              <a:t> will probably consume more water than it will be raining in Utrecht, because of its exuberant green (360 trees).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The challenge is to make rainwater available from the surrounding environment / buildings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maintenance of the green by 'flying gardeners' or abseiling alpinists with green fingers. A profession that does not exist yet.</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ignorance of permit issuer, supervisory authorities and emergency services (fire brigade) how to deal with such a building with a lot of greenery.</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many developers and especially investors still have to make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mindshift</a:t>
            </a:r>
            <a:r>
              <a:rPr lang="en-US" sz="1800" dirty="0">
                <a:effectLst/>
                <a:latin typeface="Arial" panose="020B0604020202020204" pitchFamily="34" charset="0"/>
                <a:ea typeface="Calibri" panose="020F0502020204030204" pitchFamily="34" charset="0"/>
                <a:cs typeface="Times New Roman" panose="02020603050405020304" pitchFamily="18" charset="0"/>
              </a:rPr>
              <a:t> to HUL</a:t>
            </a:r>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24</a:t>
            </a:fld>
            <a:endParaRPr lang="nl-NL"/>
          </a:p>
        </p:txBody>
      </p:sp>
    </p:spTree>
    <p:extLst>
      <p:ext uri="{BB962C8B-B14F-4D97-AF65-F5344CB8AC3E}">
        <p14:creationId xmlns:p14="http://schemas.microsoft.com/office/powerpoint/2010/main" val="3119136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50"/>
            <a:ext cx="5486400" cy="3195786"/>
          </a:xfrm>
        </p:spPr>
        <p:txBody>
          <a:bodyPr/>
          <a:lstStyle/>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Collaborating from idea to implementation, multidisciplinary approach and celebrating results together with everyone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We share this strategy with the important partners in the city. We take them with us and we keep them engaged. They know what they can expect from us, namely the question 'how do you contribute to healthy urban life?) and think along about possible solutions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Start with the question, not the solution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that collaboration, we start by asking questions. And especially the question 'how can we....'. We therefore do not prescribe solutions in advance.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400"/>
              </a:lnSpc>
              <a:buFont typeface="Times New Roman" panose="02020603050405020304" pitchFamily="18" charset="0"/>
              <a:buChar char="-"/>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And enjoy together the results?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For example: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Take our famous bee-friendly bus shelters. In the past we would have organized a tender in which we would have described and specified the bus shelters in detail. And then chose the cheapest entry.</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Not this time. In the tender, we now asked for bus shelters that match our goal of healthy urban living and that provide an answer to our energy transition and climate adaptation challenges. This was the winning entry.</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We couldn't have come up with it ourselves.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25</a:t>
            </a:fld>
            <a:endParaRPr lang="nl-NL"/>
          </a:p>
        </p:txBody>
      </p:sp>
    </p:spTree>
    <p:extLst>
      <p:ext uri="{BB962C8B-B14F-4D97-AF65-F5344CB8AC3E}">
        <p14:creationId xmlns:p14="http://schemas.microsoft.com/office/powerpoint/2010/main" val="361123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107548F4-F369-4741-86C6-DFA921E99C91}"/>
              </a:ext>
            </a:extLst>
          </p:cNvPr>
          <p:cNvSpPr>
            <a:spLocks noGrp="1" noRot="1" noChangeAspect="1" noChangeArrowheads="1" noTextEdit="1"/>
          </p:cNvSpPr>
          <p:nvPr>
            <p:ph type="sldImg"/>
          </p:nvPr>
        </p:nvSpPr>
        <p:spPr>
          <a:ln/>
        </p:spPr>
      </p:sp>
      <p:sp>
        <p:nvSpPr>
          <p:cNvPr id="15363" name="Tijdelijke aanduiding voor notities 2">
            <a:extLst>
              <a:ext uri="{FF2B5EF4-FFF2-40B4-BE49-F238E27FC236}">
                <a16:creationId xmlns:a16="http://schemas.microsoft.com/office/drawing/2014/main" id="{A6EA7186-A822-4B3E-99E5-23DAF231D1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4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Healthy Urban Living for all</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Three important tasks in Utrecht and increasing biodiversity plays an important role in this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Most important policy question or </a:t>
            </a:r>
            <a:r>
              <a:rPr lang="en-US" sz="1800" b="1" dirty="0">
                <a:effectLst/>
                <a:latin typeface="Arial" panose="020B0604020202020204" pitchFamily="34" charset="0"/>
                <a:ea typeface="Calibri" panose="020F0502020204030204" pitchFamily="34" charset="0"/>
                <a:cs typeface="Times New Roman" panose="02020603050405020304" pitchFamily="18" charset="0"/>
              </a:rPr>
              <a:t>challenge for the city Growing city through densification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Explanation of the image left</a:t>
            </a:r>
            <a:r>
              <a:rPr lang="en-US" sz="1800" dirty="0">
                <a:effectLst/>
                <a:latin typeface="Arial" panose="020B0604020202020204" pitchFamily="34" charset="0"/>
                <a:ea typeface="Calibri" panose="020F0502020204030204" pitchFamily="34" charset="0"/>
                <a:cs typeface="Times New Roman" panose="02020603050405020304" pitchFamily="18" charset="0"/>
              </a:rPr>
              <a:t>: shows how we want to grow healthily; by densifying inner cities and preserving the landscapes around the city. Utrecht (99 km2) is the fastest growing city in the Netherlands. It is a transport hub with highways, rivers and railways passing or intersecting the city and poses one of the greatest spatial challenges. In addition, In the next 20 years (till 2040) we want to welcome 100.000 new inhabitants. Therefore, we will have to build 60.000 new homes. </a:t>
            </a:r>
          </a:p>
          <a:p>
            <a:pPr>
              <a:lnSpc>
                <a:spcPts val="14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Health equality: our new city council wants to invest unequally in the next four years for equal opportunities in terms of climate, health and amount of greenery</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Expectation: life expectancy is increasing, especially in neighborhoods where it is lagging.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cs typeface="Times New Roman" panose="02020603050405020304" pitchFamily="18" charset="0"/>
              </a:rPr>
              <a:t>Explanation image at the top center:</a:t>
            </a:r>
            <a:r>
              <a:rPr lang="en-US" sz="1800" dirty="0">
                <a:effectLst/>
                <a:latin typeface="Arial" panose="020B0604020202020204" pitchFamily="34" charset="0"/>
                <a:ea typeface="Calibri" panose="020F0502020204030204" pitchFamily="34" charset="0"/>
                <a:cs typeface="Times New Roman" panose="02020603050405020304" pitchFamily="18" charset="0"/>
              </a:rPr>
              <a:t> health differences per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neighbourhood</a:t>
            </a:r>
            <a:r>
              <a:rPr lang="en-US" sz="1800" dirty="0">
                <a:effectLst/>
                <a:latin typeface="Arial" panose="020B0604020202020204" pitchFamily="34" charset="0"/>
                <a:ea typeface="Calibri" panose="020F0502020204030204" pitchFamily="34" charset="0"/>
                <a:cs typeface="Times New Roman" panose="02020603050405020304" pitchFamily="18" charset="0"/>
              </a:rPr>
              <a:t>: orange, light blue and dark blue respectively, life expectancy higher, equal and lower than average) Our goal is to achieve a healthy city where the role of public green space is important.</a:t>
            </a:r>
          </a:p>
          <a:p>
            <a:r>
              <a:rPr lang="en-US" sz="1800" b="1" dirty="0">
                <a:effectLst/>
                <a:latin typeface="Arial" panose="020B0604020202020204" pitchFamily="34" charset="0"/>
                <a:ea typeface="Calibri" panose="020F0502020204030204" pitchFamily="34" charset="0"/>
                <a:cs typeface="Times New Roman" panose="02020603050405020304" pitchFamily="18" charset="0"/>
              </a:rPr>
              <a:t>Explanation of the image right</a:t>
            </a:r>
            <a:r>
              <a:rPr lang="en-US" sz="1800" dirty="0">
                <a:effectLst/>
                <a:latin typeface="Arial" panose="020B0604020202020204" pitchFamily="34" charset="0"/>
                <a:ea typeface="Calibri" panose="020F0502020204030204" pitchFamily="34" charset="0"/>
                <a:cs typeface="Times New Roman" panose="02020603050405020304" pitchFamily="18" charset="0"/>
              </a:rPr>
              <a:t>: pavement map relevant to climate change = climate adaptation and mitigation Climate change is another challenge that the city must pose. how climate adaptation measures (combating prolonged drought, heat stress, flooding and water pollution) can keep pace with climate change. The risk of flooding and heat stress increases in combination with the increasing fortification in the city. </a:t>
            </a:r>
          </a:p>
          <a:p>
            <a:pPr>
              <a:lnSpc>
                <a:spcPts val="14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Explanation bottom center: Nature, natural processes and biodiversity are declining worldwide, but at the same time they are of great importance for solving challenges in cities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Green cities are healthy,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liveable</a:t>
            </a:r>
            <a:r>
              <a:rPr lang="en-US" sz="1800" dirty="0">
                <a:effectLst/>
                <a:latin typeface="Arial" panose="020B0604020202020204" pitchFamily="34" charset="0"/>
                <a:ea typeface="Calibri" panose="020F0502020204030204" pitchFamily="34" charset="0"/>
                <a:cs typeface="Times New Roman" panose="02020603050405020304" pitchFamily="18" charset="0"/>
              </a:rPr>
              <a:t> and resilient to climate and water risks. Investing in nature in the city (nature-based solutions) helps cities to tackle flooding, heat stress, drought, poor air quality, inclusion, unemployment, and helps biodiversity to flourish.</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altLang="nl-NL" b="1" dirty="0">
              <a:latin typeface="Arial" panose="020B0604020202020204" pitchFamily="34" charset="0"/>
            </a:endParaRPr>
          </a:p>
        </p:txBody>
      </p:sp>
      <p:sp>
        <p:nvSpPr>
          <p:cNvPr id="15364" name="Tijdelijke aanduiding voor dianummer 3">
            <a:extLst>
              <a:ext uri="{FF2B5EF4-FFF2-40B4-BE49-F238E27FC236}">
                <a16:creationId xmlns:a16="http://schemas.microsoft.com/office/drawing/2014/main" id="{6050F400-D612-473A-84BA-DE93190047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7CC0FE-DA37-4348-8180-00F5D4B3DCE1}" type="slidenum">
              <a:rPr lang="nl-NL" altLang="nl-NL" sz="1700"/>
              <a:pPr eaLnBrk="1" hangingPunct="1">
                <a:spcBef>
                  <a:spcPct val="0"/>
                </a:spcBef>
              </a:pPr>
              <a:t>3</a:t>
            </a:fld>
            <a:endParaRPr lang="nl-NL" altLang="nl-NL" sz="17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solidFill>
                  <a:schemeClr val="tx1"/>
                </a:solidFill>
              </a:rPr>
              <a:t>We want to make sure that our city is a healthy and enjoyable place for people to live and work. We also want to make sure that they can travel across, in and out of the city quickly and easily, </a:t>
            </a:r>
            <a:r>
              <a:rPr lang="en-US" sz="1200" strike="noStrike" dirty="0">
                <a:solidFill>
                  <a:schemeClr val="tx1"/>
                </a:solidFill>
              </a:rPr>
              <a:t>and can enjoy their city </a:t>
            </a:r>
            <a:r>
              <a:rPr lang="en-US" sz="1200" dirty="0">
                <a:solidFill>
                  <a:schemeClr val="tx1"/>
                </a:solidFill>
              </a:rPr>
              <a:t>in their spare time. </a:t>
            </a:r>
          </a:p>
          <a:p>
            <a:r>
              <a:rPr lang="en-US" sz="1200" dirty="0">
                <a:solidFill>
                  <a:schemeClr val="tx1"/>
                </a:solidFill>
              </a:rPr>
              <a:t>With the growth of inhabitants and jobs in Utrecht in the next 20 years we update</a:t>
            </a:r>
            <a:r>
              <a:rPr lang="en-US" sz="1200" strike="sngStrike" dirty="0">
                <a:solidFill>
                  <a:schemeClr val="tx1"/>
                </a:solidFill>
              </a:rPr>
              <a:t>s</a:t>
            </a:r>
            <a:r>
              <a:rPr lang="en-US" sz="1200" dirty="0">
                <a:solidFill>
                  <a:schemeClr val="tx1"/>
                </a:solidFill>
              </a:rPr>
              <a:t> our mobility strategy. Otherwise, traffic collapses, the city is not accessible and attractive anymore. </a:t>
            </a:r>
          </a:p>
          <a:p>
            <a:r>
              <a:rPr lang="en-US" sz="1200" dirty="0">
                <a:solidFill>
                  <a:schemeClr val="tx1"/>
                </a:solidFill>
              </a:rPr>
              <a:t>We are aware that spatial planning and mobility go hand in hand. Integrated planning of city growth and (green)infrastructure are a no brainer for us. We also combine our city and neighborhood improvements with goals as social cohesion end climate adaptation. </a:t>
            </a:r>
          </a:p>
          <a:p>
            <a:r>
              <a:rPr lang="en-US" dirty="0"/>
              <a:t>Organization of mobility and </a:t>
            </a:r>
            <a:r>
              <a:rPr lang="en-US" dirty="0" err="1"/>
              <a:t>greenstructure</a:t>
            </a:r>
            <a:r>
              <a:rPr lang="en-US" dirty="0"/>
              <a:t> makes the healthy growth of Utrecht possible</a:t>
            </a:r>
            <a:endParaRPr lang="nl-NL" sz="1200" dirty="0">
              <a:solidFill>
                <a:schemeClr val="tx1"/>
              </a:solidFill>
            </a:endParaRPr>
          </a:p>
          <a:p>
            <a:pPr>
              <a:lnSpc>
                <a:spcPct val="100000"/>
              </a:lnSpc>
            </a:pPr>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4</a:t>
            </a:fld>
            <a:endParaRPr lang="nl-NL"/>
          </a:p>
        </p:txBody>
      </p:sp>
    </p:spTree>
    <p:extLst>
      <p:ext uri="{BB962C8B-B14F-4D97-AF65-F5344CB8AC3E}">
        <p14:creationId xmlns:p14="http://schemas.microsoft.com/office/powerpoint/2010/main" val="345748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en-GB" sz="1200" noProof="0" dirty="0">
                <a:highlight>
                  <a:srgbClr val="FFFFFF"/>
                </a:highlight>
              </a:rPr>
              <a:t>In the process of the development of the spatial strategy and the mobility and we decided to use the frame: “What if every resident is able to find everything he/she needs for daily use is accessible within 10 minutes” </a:t>
            </a:r>
          </a:p>
          <a:p>
            <a:pPr defTabSz="990752">
              <a:defRPr/>
            </a:pPr>
            <a:endParaRPr lang="en-GB" sz="1200" noProof="0" dirty="0">
              <a:highlight>
                <a:srgbClr val="FFFFFF"/>
              </a:highlight>
            </a:endParaRPr>
          </a:p>
          <a:p>
            <a:pPr defTabSz="990752">
              <a:defRPr/>
            </a:pPr>
            <a:r>
              <a:rPr lang="en-GB" sz="1200" noProof="0" dirty="0">
                <a:highlight>
                  <a:srgbClr val="FFFFFF"/>
                </a:highlight>
              </a:rPr>
              <a:t>grocery shopping, leisure, culture, school, green space, sporting facilities, station, mobility hub, work…</a:t>
            </a:r>
          </a:p>
          <a:p>
            <a:pPr defTabSz="990752">
              <a:defRPr/>
            </a:pPr>
            <a:endParaRPr lang="en-GB" sz="1200" noProof="0" dirty="0">
              <a:highlight>
                <a:srgbClr val="FFFFFF"/>
              </a:highlight>
            </a:endParaRPr>
          </a:p>
          <a:p>
            <a:pPr defTabSz="990752">
              <a:defRPr/>
            </a:pPr>
            <a:r>
              <a:rPr lang="en-GB" sz="1200" noProof="0" dirty="0">
                <a:highlight>
                  <a:srgbClr val="FFFFFF"/>
                </a:highlight>
              </a:rPr>
              <a:t>We are convinced that if we are able to design Utrecht like that: the need for transportation is minimized and people are able to use our preferred modes of transport: walking, cycling, public transport and </a:t>
            </a:r>
            <a:r>
              <a:rPr lang="en-GB" sz="1200" noProof="0" dirty="0" err="1">
                <a:highlight>
                  <a:srgbClr val="FFFFFF"/>
                </a:highlight>
              </a:rPr>
              <a:t>MaaS</a:t>
            </a:r>
            <a:r>
              <a:rPr lang="en-GB" sz="1200" noProof="0" dirty="0">
                <a:highlight>
                  <a:srgbClr val="FFFFFF"/>
                </a:highlight>
              </a:rPr>
              <a:t> options. </a:t>
            </a:r>
          </a:p>
          <a:p>
            <a:pPr defTabSz="990752">
              <a:defRPr/>
            </a:pPr>
            <a:endParaRPr lang="en-GB" sz="1200" noProof="0" dirty="0">
              <a:highlight>
                <a:srgbClr val="FFFFFF"/>
              </a:highlight>
            </a:endParaRPr>
          </a:p>
          <a:p>
            <a:pPr defTabSz="990752">
              <a:defRPr/>
            </a:pPr>
            <a:r>
              <a:rPr lang="en-GB" sz="1200" noProof="0" dirty="0">
                <a:highlight>
                  <a:srgbClr val="FFFFFF"/>
                </a:highlight>
              </a:rPr>
              <a:t>Crucial factors to succeed are: proximity, diversity and density. Combined with other city measures as climate, health, inclusivity. We worked out 6 city profiles which will be used as guideline for future projects. </a:t>
            </a:r>
          </a:p>
          <a:p>
            <a:pPr defTabSz="990752">
              <a:defRPr/>
            </a:pPr>
            <a:endParaRPr lang="en-GB" sz="1200" noProof="0" dirty="0">
              <a:highlight>
                <a:srgbClr val="FFFFFF"/>
              </a:highlight>
            </a:endParaRPr>
          </a:p>
          <a:p>
            <a:pPr defTabSz="990752">
              <a:defRPr/>
            </a:pPr>
            <a:endParaRPr lang="en-GB" sz="1200" noProof="0" dirty="0">
              <a:highlight>
                <a:srgbClr val="FFFFFF"/>
              </a:highlight>
            </a:endParaRPr>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5</a:t>
            </a:fld>
            <a:endParaRPr lang="nl-NL"/>
          </a:p>
        </p:txBody>
      </p:sp>
    </p:spTree>
    <p:extLst>
      <p:ext uri="{BB962C8B-B14F-4D97-AF65-F5344CB8AC3E}">
        <p14:creationId xmlns:p14="http://schemas.microsoft.com/office/powerpoint/2010/main" val="403154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Barcode</a:t>
            </a: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Systemic and integral approach / together with others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Energy: space in the subsoil for mature trees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Mobility. create space on ground level (265 hectares, see climate adaptation) by moving from traffic     to accommodation. Making joint connections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Climate. choosing nature-based solutions over technology;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Subsurface: Space (600 hectares) in the subsurface for mature trees and city sponge;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Management: set up developmental management, increase biodiversity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Living and working: Contributing to four green variants;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 Partners: greening and opening up private greenery (120 hectares)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rgbClr val="C00000"/>
              </a:solidFill>
            </a:endParaRPr>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6</a:t>
            </a:fld>
            <a:endParaRPr lang="nl-NL"/>
          </a:p>
        </p:txBody>
      </p:sp>
    </p:spTree>
    <p:extLst>
      <p:ext uri="{BB962C8B-B14F-4D97-AF65-F5344CB8AC3E}">
        <p14:creationId xmlns:p14="http://schemas.microsoft.com/office/powerpoint/2010/main" val="359356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Solution is in the holistic and integral approach: find space in </a:t>
            </a:r>
            <a:r>
              <a:rPr lang="en-US" dirty="0" err="1"/>
              <a:t>ànd</a:t>
            </a:r>
            <a:r>
              <a:rPr lang="en-US" dirty="0"/>
              <a:t> with the other assignments and divisions </a:t>
            </a:r>
          </a:p>
          <a:p>
            <a:r>
              <a:rPr lang="en-US" dirty="0"/>
              <a:t>leading principle: green unless..</a:t>
            </a:r>
          </a:p>
          <a:p>
            <a:r>
              <a:rPr lang="en-US" dirty="0"/>
              <a:t>Systematic leap: higher level, innovative solutions, out of the box</a:t>
            </a:r>
          </a:p>
          <a:p>
            <a:endParaRPr lang="nl-NL" dirty="0"/>
          </a:p>
        </p:txBody>
      </p:sp>
    </p:spTree>
    <p:extLst>
      <p:ext uri="{BB962C8B-B14F-4D97-AF65-F5344CB8AC3E}">
        <p14:creationId xmlns:p14="http://schemas.microsoft.com/office/powerpoint/2010/main" val="62497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The growth in the number of inhabitants (and the number of homes) presents the municipality with major challenges in the areas of greenery, housing,</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work, social facilities, mobility and energy. For all these themes, the most important ambitions in this RSU 2040 are direction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elaborated in 2040. A guiding framework is being developed for choices in the spatial development of Utrecht in the next 20 years,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including the principle “Green Unless” RSU. The Green Unless principle comprises nine principles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8</a:t>
            </a:fld>
            <a:endParaRPr lang="nl-NL"/>
          </a:p>
        </p:txBody>
      </p:sp>
    </p:spTree>
    <p:extLst>
      <p:ext uri="{BB962C8B-B14F-4D97-AF65-F5344CB8AC3E}">
        <p14:creationId xmlns:p14="http://schemas.microsoft.com/office/powerpoint/2010/main" val="18131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To keep the balance with urbanization, 440 hectares of green space will be needed for these new residents in 2040. Every year, 20 ha of greenery must be added. That is an enormous task!</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To achieve this leap in scale and we have mapped out 5 scenarios (green variants) to indicate how this can be achieved at the different scale levels.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400"/>
              </a:lnSpc>
            </a:pPr>
            <a:r>
              <a:rPr lang="en-US" sz="1800" dirty="0">
                <a:effectLst/>
                <a:latin typeface="Arial" panose="020B0604020202020204" pitchFamily="34" charset="0"/>
                <a:ea typeface="Calibri" panose="020F0502020204030204" pitchFamily="34" charset="0"/>
                <a:cs typeface="Times New Roman" panose="02020603050405020304" pitchFamily="18" charset="0"/>
              </a:rPr>
              <a:t>That I explain in following sheets with examples.</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p>
            <a:pPr algn="l"/>
            <a:endParaRPr lang="nl-NL" sz="1200" b="1" dirty="0">
              <a:solidFill>
                <a:srgbClr val="C00000"/>
              </a:solidFill>
            </a:endParaRPr>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9</a:t>
            </a:fld>
            <a:endParaRPr lang="nl-NL"/>
          </a:p>
        </p:txBody>
      </p:sp>
    </p:spTree>
    <p:extLst>
      <p:ext uri="{BB962C8B-B14F-4D97-AF65-F5344CB8AC3E}">
        <p14:creationId xmlns:p14="http://schemas.microsoft.com/office/powerpoint/2010/main" val="1468921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2755AF7-0AA7-4012-AC09-6DA5A5FB89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1919" y="1453275"/>
            <a:ext cx="11948161" cy="4409325"/>
          </a:xfrm>
          <a:prstGeom prst="rect">
            <a:avLst/>
          </a:prstGeom>
        </p:spPr>
      </p:pic>
      <p:sp>
        <p:nvSpPr>
          <p:cNvPr id="17" name="Tijdelijke aanduiding voor tekst 16">
            <a:extLst>
              <a:ext uri="{FF2B5EF4-FFF2-40B4-BE49-F238E27FC236}">
                <a16:creationId xmlns:a16="http://schemas.microsoft.com/office/drawing/2014/main" id="{DEEE9312-5402-4F78-A65F-2E0A928142EC}"/>
              </a:ext>
            </a:extLst>
          </p:cNvPr>
          <p:cNvSpPr>
            <a:spLocks noGrp="1"/>
          </p:cNvSpPr>
          <p:nvPr>
            <p:ph type="body" sz="quarter" idx="12"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18" name="Rechthoek 17">
            <a:extLst>
              <a:ext uri="{FF2B5EF4-FFF2-40B4-BE49-F238E27FC236}">
                <a16:creationId xmlns:a16="http://schemas.microsoft.com/office/drawing/2014/main" id="{0C596203-6BFA-42E9-9490-175F68CC19B6}"/>
              </a:ext>
            </a:extLst>
          </p:cNvPr>
          <p:cNvSpPr>
            <a:spLocks noChangeAspect="1"/>
          </p:cNvSpPr>
          <p:nvPr userDrawn="1"/>
        </p:nvSpPr>
        <p:spPr>
          <a:xfrm>
            <a:off x="117753" y="5019559"/>
            <a:ext cx="11948160" cy="856049"/>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Titel 21">
            <a:extLst>
              <a:ext uri="{FF2B5EF4-FFF2-40B4-BE49-F238E27FC236}">
                <a16:creationId xmlns:a16="http://schemas.microsoft.com/office/drawing/2014/main" id="{F83A49BF-BF41-4023-9088-9D6C89BF67FF}"/>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29" name="Tijdelijke aanduiding voor tekst 28">
            <a:extLst>
              <a:ext uri="{FF2B5EF4-FFF2-40B4-BE49-F238E27FC236}">
                <a16:creationId xmlns:a16="http://schemas.microsoft.com/office/drawing/2014/main" id="{5B9EF684-CCA9-4AE5-AB2E-66504D5FA8FB}"/>
              </a:ext>
            </a:extLst>
          </p:cNvPr>
          <p:cNvSpPr>
            <a:spLocks noGrp="1"/>
          </p:cNvSpPr>
          <p:nvPr>
            <p:ph type="body" sz="quarter" idx="13" hasCustomPrompt="1"/>
          </p:nvPr>
        </p:nvSpPr>
        <p:spPr>
          <a:xfrm>
            <a:off x="480000" y="5198831"/>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30" name="Tijdelijke aanduiding voor tekst 28">
            <a:extLst>
              <a:ext uri="{FF2B5EF4-FFF2-40B4-BE49-F238E27FC236}">
                <a16:creationId xmlns:a16="http://schemas.microsoft.com/office/drawing/2014/main" id="{FC12DF95-EEE2-424E-9B4F-24CF2B3C3030}"/>
              </a:ext>
            </a:extLst>
          </p:cNvPr>
          <p:cNvSpPr>
            <a:spLocks noGrp="1"/>
          </p:cNvSpPr>
          <p:nvPr>
            <p:ph type="body" sz="quarter" idx="14" hasCustomPrompt="1"/>
          </p:nvPr>
        </p:nvSpPr>
        <p:spPr>
          <a:xfrm>
            <a:off x="480000" y="5432830"/>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369420869"/>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2495B2-8436-4C34-87D3-FEDDAA4CEBBD}"/>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6" name="Slide Number Placeholder 5">
            <a:extLst>
              <a:ext uri="{FF2B5EF4-FFF2-40B4-BE49-F238E27FC236}">
                <a16:creationId xmlns:a16="http://schemas.microsoft.com/office/drawing/2014/main" id="{A2696D70-01C3-4621-ABA5-C9D02DAEB514}"/>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50337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80000" y="457199"/>
            <a:ext cx="4292027" cy="1600201"/>
          </a:xfrm>
        </p:spPr>
        <p:txBody>
          <a:bodyPr anchor="b"/>
          <a:lstStyle>
            <a:lvl1pPr>
              <a:defRPr sz="3200">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a:xfrm>
            <a:off x="5183188" y="457199"/>
            <a:ext cx="6172200" cy="5403855"/>
          </a:xfrm>
        </p:spPr>
        <p:txBody>
          <a:bodyPr/>
          <a:lstStyle>
            <a:lvl1pPr>
              <a:buClr>
                <a:srgbClr val="C00000"/>
              </a:buClr>
              <a:defRPr sz="2800"/>
            </a:lvl1pPr>
            <a:lvl2pPr>
              <a:buClr>
                <a:srgbClr val="C00000"/>
              </a:buClr>
              <a:defRPr sz="2400"/>
            </a:lvl2pPr>
            <a:lvl3pPr>
              <a:buClr>
                <a:srgbClr val="C00000"/>
              </a:buClr>
              <a:defRPr sz="2000"/>
            </a:lvl3pPr>
            <a:lvl4pPr>
              <a:buClr>
                <a:srgbClr val="C00000"/>
              </a:buClr>
              <a:defRPr sz="1800"/>
            </a:lvl4pPr>
            <a:lvl5pPr>
              <a:buClr>
                <a:srgbClr val="C00000"/>
              </a:buClr>
              <a:defRPr sz="18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80000" y="2057401"/>
            <a:ext cx="4292027" cy="3811587"/>
          </a:xfrm>
        </p:spPr>
        <p:txBody>
          <a:bodyPr/>
          <a:lstStyle>
            <a:lvl1pPr marL="0" indent="0">
              <a:buNone/>
              <a:defRPr sz="1600"/>
            </a:lvl1pPr>
            <a:lvl2pPr marL="457156" indent="0">
              <a:buNone/>
              <a:defRPr sz="1401"/>
            </a:lvl2pPr>
            <a:lvl3pPr marL="914312" indent="0">
              <a:buNone/>
              <a:defRPr sz="1200"/>
            </a:lvl3pPr>
            <a:lvl4pPr marL="1371468" indent="0">
              <a:buNone/>
              <a:defRPr sz="1001"/>
            </a:lvl4pPr>
            <a:lvl5pPr marL="1828625" indent="0">
              <a:buNone/>
              <a:defRPr sz="1001"/>
            </a:lvl5pPr>
            <a:lvl6pPr marL="2285781" indent="0">
              <a:buNone/>
              <a:defRPr sz="1001"/>
            </a:lvl6pPr>
            <a:lvl7pPr marL="2742937" indent="0">
              <a:buNone/>
              <a:defRPr sz="1001"/>
            </a:lvl7pPr>
            <a:lvl8pPr marL="3200093" indent="0">
              <a:buNone/>
              <a:defRPr sz="1001"/>
            </a:lvl8pPr>
            <a:lvl9pPr marL="3657249" indent="0">
              <a:buNone/>
              <a:defRPr sz="100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5059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80000" y="457199"/>
            <a:ext cx="4292027" cy="1600201"/>
          </a:xfrm>
        </p:spPr>
        <p:txBody>
          <a:bodyPr anchor="b">
            <a:normAutofit/>
          </a:bodyPr>
          <a:lstStyle>
            <a:lvl1pPr>
              <a:defRPr sz="2800">
                <a:solidFill>
                  <a:schemeClr val="accent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5066400" y="457199"/>
            <a:ext cx="6288988" cy="5403855"/>
          </a:xfrm>
        </p:spPr>
        <p:txBody>
          <a:bodyPr anchor="t">
            <a:normAutofit/>
          </a:bodyPr>
          <a:lstStyle>
            <a:lvl1pPr marL="0" indent="0">
              <a:buNone/>
              <a:defRPr sz="2000"/>
            </a:lvl1pPr>
            <a:lvl2pPr marL="457156" indent="0">
              <a:buNone/>
              <a:defRPr sz="2800"/>
            </a:lvl2pPr>
            <a:lvl3pPr marL="914312" indent="0">
              <a:buNone/>
              <a:defRPr sz="2400"/>
            </a:lvl3pPr>
            <a:lvl4pPr marL="1371468" indent="0">
              <a:buNone/>
              <a:defRPr sz="2000"/>
            </a:lvl4pPr>
            <a:lvl5pPr marL="1828625" indent="0">
              <a:buNone/>
              <a:defRPr sz="2000"/>
            </a:lvl5pPr>
            <a:lvl6pPr marL="2285781" indent="0">
              <a:buNone/>
              <a:defRPr sz="2000"/>
            </a:lvl6pPr>
            <a:lvl7pPr marL="2742937" indent="0">
              <a:buNone/>
              <a:defRPr sz="2000"/>
            </a:lvl7pPr>
            <a:lvl8pPr marL="3200093" indent="0">
              <a:buNone/>
              <a:defRPr sz="2000"/>
            </a:lvl8pPr>
            <a:lvl9pPr marL="365724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80000" y="2057401"/>
            <a:ext cx="4292027" cy="3811587"/>
          </a:xfrm>
        </p:spPr>
        <p:txBody>
          <a:bodyPr/>
          <a:lstStyle>
            <a:lvl1pPr marL="0" indent="0">
              <a:buNone/>
              <a:defRPr sz="1600"/>
            </a:lvl1pPr>
            <a:lvl2pPr marL="457156" indent="0">
              <a:buNone/>
              <a:defRPr sz="1401"/>
            </a:lvl2pPr>
            <a:lvl3pPr marL="914312" indent="0">
              <a:buNone/>
              <a:defRPr sz="1200"/>
            </a:lvl3pPr>
            <a:lvl4pPr marL="1371468" indent="0">
              <a:buNone/>
              <a:defRPr sz="1001"/>
            </a:lvl4pPr>
            <a:lvl5pPr marL="1828625" indent="0">
              <a:buNone/>
              <a:defRPr sz="1001"/>
            </a:lvl5pPr>
            <a:lvl6pPr marL="2285781" indent="0">
              <a:buNone/>
              <a:defRPr sz="1001"/>
            </a:lvl6pPr>
            <a:lvl7pPr marL="2742937" indent="0">
              <a:buNone/>
              <a:defRPr sz="1001"/>
            </a:lvl7pPr>
            <a:lvl8pPr marL="3200093" indent="0">
              <a:buNone/>
              <a:defRPr sz="1001"/>
            </a:lvl8pPr>
            <a:lvl9pPr marL="3657249" indent="0">
              <a:buNone/>
              <a:defRPr sz="100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144401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627435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497476"/>
          </a:xfrm>
        </p:spPr>
        <p:txBody>
          <a:bodyPr vert="eaVert"/>
          <a:lstStyle>
            <a:lvl1pPr>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526800" y="365124"/>
            <a:ext cx="8045701" cy="549747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5B4A3944-BD8F-4248-A20F-93FDA38A48A0}"/>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8" name="Slide Number Placeholder 5">
            <a:extLst>
              <a:ext uri="{FF2B5EF4-FFF2-40B4-BE49-F238E27FC236}">
                <a16:creationId xmlns:a16="http://schemas.microsoft.com/office/drawing/2014/main" id="{6C5E61D2-53F7-40F2-94DE-4C6C7D90489A}"/>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52339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0" y="0"/>
            <a:ext cx="12191999" cy="6858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6099061 w 24382412"/>
              <a:gd name="connsiteY3" fmla="*/ 13716000 h 13716000"/>
              <a:gd name="connsiteX4" fmla="*/ 6099061 w 24382412"/>
              <a:gd name="connsiteY4" fmla="*/ 11999973 h 13716000"/>
              <a:gd name="connsiteX5" fmla="*/ 0 w 24382412"/>
              <a:gd name="connsiteY5" fmla="*/ 1199997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2412" h="13716000">
                <a:moveTo>
                  <a:pt x="0" y="0"/>
                </a:moveTo>
                <a:lnTo>
                  <a:pt x="24382412" y="0"/>
                </a:lnTo>
                <a:lnTo>
                  <a:pt x="24382412" y="13716000"/>
                </a:lnTo>
                <a:lnTo>
                  <a:pt x="6099061" y="13716000"/>
                </a:lnTo>
                <a:lnTo>
                  <a:pt x="6099061" y="11999973"/>
                </a:lnTo>
                <a:lnTo>
                  <a:pt x="0" y="11999973"/>
                </a:lnTo>
                <a:close/>
              </a:path>
            </a:pathLst>
          </a:custGeom>
        </p:spPr>
        <p:txBody>
          <a:bodyPr wrap="square">
            <a:noAutofit/>
          </a:bodyPr>
          <a:lstStyle/>
          <a:p>
            <a:endParaRPr lang="nl-NL"/>
          </a:p>
        </p:txBody>
      </p:sp>
    </p:spTree>
    <p:extLst>
      <p:ext uri="{BB962C8B-B14F-4D97-AF65-F5344CB8AC3E}">
        <p14:creationId xmlns:p14="http://schemas.microsoft.com/office/powerpoint/2010/main" val="340686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A0BF260-1FEA-4FCD-A70B-A9E9EAE344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730" y="1462049"/>
            <a:ext cx="11944350" cy="4400550"/>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rgbClr val="CC0000"/>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121920" y="5006550"/>
            <a:ext cx="11948160" cy="856049"/>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161869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kleur #1">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63C986-5A4A-4FB9-A08D-1BF6876F26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1920" y="1462049"/>
            <a:ext cx="11944350" cy="4400550"/>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121920" y="5006550"/>
            <a:ext cx="11948160" cy="856049"/>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64737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CB1EA66-A83F-4371-8DF6-826819FAF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1920" y="1462049"/>
            <a:ext cx="11944350" cy="4400550"/>
          </a:xfrm>
          <a:prstGeom prst="rect">
            <a:avLst/>
          </a:prstGeom>
        </p:spPr>
      </p:pic>
      <p:sp>
        <p:nvSpPr>
          <p:cNvPr id="9" name="Rechthoek 8">
            <a:extLst>
              <a:ext uri="{FF2B5EF4-FFF2-40B4-BE49-F238E27FC236}">
                <a16:creationId xmlns:a16="http://schemas.microsoft.com/office/drawing/2014/main" id="{A81BC5A2-0300-4FDB-8DDE-5B5E1D6B4971}"/>
              </a:ext>
            </a:extLst>
          </p:cNvPr>
          <p:cNvSpPr>
            <a:spLocks noChangeAspect="1"/>
          </p:cNvSpPr>
          <p:nvPr userDrawn="1"/>
        </p:nvSpPr>
        <p:spPr>
          <a:xfrm>
            <a:off x="121920" y="5006550"/>
            <a:ext cx="11948160" cy="856049"/>
          </a:xfrm>
          <a:prstGeom prst="rect">
            <a:avLst/>
          </a:prstGeom>
          <a:solidFill>
            <a:srgbClr val="195814">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99100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p:txBody>
          <a:bodyPr/>
          <a:lstStyle>
            <a:lvl1pPr marL="228577" indent="-228577">
              <a:buClr>
                <a:schemeClr val="accent1"/>
              </a:buClr>
              <a:buFont typeface="Arial" panose="020B0604020202020204" pitchFamily="34" charset="0"/>
              <a:buChar char="•"/>
              <a:defRPr/>
            </a:lvl1pPr>
            <a:lvl2pPr>
              <a:buClr>
                <a:srgbClr val="C00000"/>
              </a:buClr>
              <a:defRPr/>
            </a:lvl2pPr>
            <a:lvl3pPr>
              <a:buClr>
                <a:schemeClr val="accent1"/>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1E8DB1D7-AEC2-4F96-BFC6-F7B48D20008D}"/>
              </a:ext>
            </a:extLst>
          </p:cNvPr>
          <p:cNvSpPr>
            <a:spLocks noGrp="1"/>
          </p:cNvSpPr>
          <p:nvPr>
            <p:ph type="ftr" sz="quarter" idx="3"/>
          </p:nvPr>
        </p:nvSpPr>
        <p:spPr>
          <a:xfrm>
            <a:off x="7968000" y="6142339"/>
            <a:ext cx="4062312" cy="375461"/>
          </a:xfrm>
          <a:prstGeom prst="rect">
            <a:avLst/>
          </a:prstGeom>
          <a:ln>
            <a:noFill/>
          </a:ln>
        </p:spPr>
        <p:txBody>
          <a:bodyPr vert="horz" lIns="91440" tIns="45720" rIns="91440" bIns="45720" rtlCol="0" anchor="ctr"/>
          <a:lstStyle>
            <a:lvl1pPr algn="r">
              <a:defRPr sz="1099">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C12A6182-052D-4FFB-97B9-279B1A81767F}"/>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47196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80000" y="1709741"/>
            <a:ext cx="10867451" cy="2852737"/>
          </a:xfrm>
        </p:spPr>
        <p:txBody>
          <a:bodyPr anchor="b">
            <a:normAutofit/>
          </a:bodyPr>
          <a:lstStyle>
            <a:lvl1pPr>
              <a:defRPr sz="4000">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480000" y="4589467"/>
            <a:ext cx="10867451" cy="1319933"/>
          </a:xfrm>
        </p:spPr>
        <p:txBody>
          <a:bodyPr/>
          <a:lstStyle>
            <a:lvl1pPr marL="0" indent="0">
              <a:buNone/>
              <a:defRPr sz="2400">
                <a:solidFill>
                  <a:schemeClr val="tx1"/>
                </a:solidFill>
              </a:defRPr>
            </a:lvl1pPr>
            <a:lvl2pPr marL="457156" indent="0">
              <a:buNone/>
              <a:defRPr sz="2000">
                <a:solidFill>
                  <a:schemeClr val="tx1">
                    <a:tint val="75000"/>
                  </a:schemeClr>
                </a:solidFill>
              </a:defRPr>
            </a:lvl2pPr>
            <a:lvl3pPr marL="914312" indent="0">
              <a:buNone/>
              <a:defRPr sz="1799">
                <a:solidFill>
                  <a:schemeClr val="tx1">
                    <a:tint val="75000"/>
                  </a:schemeClr>
                </a:solidFill>
              </a:defRPr>
            </a:lvl3pPr>
            <a:lvl4pPr marL="1371468" indent="0">
              <a:buNone/>
              <a:defRPr sz="1600">
                <a:solidFill>
                  <a:schemeClr val="tx1">
                    <a:tint val="75000"/>
                  </a:schemeClr>
                </a:solidFill>
              </a:defRPr>
            </a:lvl4pPr>
            <a:lvl5pPr marL="1828625" indent="0">
              <a:buNone/>
              <a:defRPr sz="1600">
                <a:solidFill>
                  <a:schemeClr val="tx1">
                    <a:tint val="75000"/>
                  </a:schemeClr>
                </a:solidFill>
              </a:defRPr>
            </a:lvl5pPr>
            <a:lvl6pPr marL="2285781" indent="0">
              <a:buNone/>
              <a:defRPr sz="1600">
                <a:solidFill>
                  <a:schemeClr val="tx1">
                    <a:tint val="75000"/>
                  </a:schemeClr>
                </a:solidFill>
              </a:defRPr>
            </a:lvl6pPr>
            <a:lvl7pPr marL="2742937" indent="0">
              <a:buNone/>
              <a:defRPr sz="1600">
                <a:solidFill>
                  <a:schemeClr val="tx1">
                    <a:tint val="75000"/>
                  </a:schemeClr>
                </a:solidFill>
              </a:defRPr>
            </a:lvl7pPr>
            <a:lvl8pPr marL="3200093" indent="0">
              <a:buNone/>
              <a:defRPr sz="1600">
                <a:solidFill>
                  <a:schemeClr val="tx1">
                    <a:tint val="75000"/>
                  </a:schemeClr>
                </a:solidFill>
              </a:defRPr>
            </a:lvl8pPr>
            <a:lvl9pPr marL="3657249" indent="0">
              <a:buNone/>
              <a:defRPr sz="1600">
                <a:solidFill>
                  <a:schemeClr val="tx1">
                    <a:tint val="75000"/>
                  </a:schemeClr>
                </a:solidFill>
              </a:defRPr>
            </a:lvl9pPr>
          </a:lstStyle>
          <a:p>
            <a:pPr lvl="0"/>
            <a:r>
              <a:rPr lang="nl-NL"/>
              <a:t>Klikken om de tekststijl van het model te bewerken</a:t>
            </a:r>
          </a:p>
        </p:txBody>
      </p:sp>
      <p:sp>
        <p:nvSpPr>
          <p:cNvPr id="8" name="Footer Placeholder 4">
            <a:extLst>
              <a:ext uri="{FF2B5EF4-FFF2-40B4-BE49-F238E27FC236}">
                <a16:creationId xmlns:a16="http://schemas.microsoft.com/office/drawing/2014/main" id="{89304470-6FD8-40B8-B95D-39FD7B18A708}"/>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9" name="Slide Number Placeholder 5">
            <a:extLst>
              <a:ext uri="{FF2B5EF4-FFF2-40B4-BE49-F238E27FC236}">
                <a16:creationId xmlns:a16="http://schemas.microsoft.com/office/drawing/2014/main" id="{5AEEC4B4-B9E7-41E0-80EC-48ACF6069F1C}"/>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15752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sz="half" idx="1"/>
          </p:nvPr>
        </p:nvSpPr>
        <p:spPr>
          <a:xfrm>
            <a:off x="480000" y="1650600"/>
            <a:ext cx="5382000" cy="408377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89600" y="1650600"/>
            <a:ext cx="5621400" cy="408377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7" name="Footer Placeholder 4">
            <a:extLst>
              <a:ext uri="{FF2B5EF4-FFF2-40B4-BE49-F238E27FC236}">
                <a16:creationId xmlns:a16="http://schemas.microsoft.com/office/drawing/2014/main" id="{88506F21-1D56-47E8-9C6F-01F056DDD468}"/>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18" name="Slide Number Placeholder 5">
            <a:extLst>
              <a:ext uri="{FF2B5EF4-FFF2-40B4-BE49-F238E27FC236}">
                <a16:creationId xmlns:a16="http://schemas.microsoft.com/office/drawing/2014/main" id="{C1A74C53-D6FC-46D0-85D2-613AB232D197}"/>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7815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9999" y="365128"/>
            <a:ext cx="11231997" cy="1325563"/>
          </a:xfrm>
        </p:spPr>
        <p:txBody>
          <a:bodyPr/>
          <a:lstStyle>
            <a:lvl1pPr>
              <a:defRPr>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480003" y="1681162"/>
            <a:ext cx="5288397" cy="823912"/>
          </a:xfrm>
        </p:spPr>
        <p:txBody>
          <a:bodyPr anchor="b"/>
          <a:lstStyle>
            <a:lvl1pPr marL="0" indent="0">
              <a:buNone/>
              <a:defRPr sz="2400" b="1"/>
            </a:lvl1pPr>
            <a:lvl2pPr marL="457156" indent="0">
              <a:buNone/>
              <a:defRPr sz="2000" b="1"/>
            </a:lvl2pPr>
            <a:lvl3pPr marL="914312" indent="0">
              <a:buNone/>
              <a:defRPr sz="1799" b="1"/>
            </a:lvl3pPr>
            <a:lvl4pPr marL="1371468" indent="0">
              <a:buNone/>
              <a:defRPr sz="1600" b="1"/>
            </a:lvl4pPr>
            <a:lvl5pPr marL="1828625" indent="0">
              <a:buNone/>
              <a:defRPr sz="1600" b="1"/>
            </a:lvl5pPr>
            <a:lvl6pPr marL="2285781" indent="0">
              <a:buNone/>
              <a:defRPr sz="1600" b="1"/>
            </a:lvl6pPr>
            <a:lvl7pPr marL="2742937" indent="0">
              <a:buNone/>
              <a:defRPr sz="1600" b="1"/>
            </a:lvl7pPr>
            <a:lvl8pPr marL="3200093" indent="0">
              <a:buNone/>
              <a:defRPr sz="1600" b="1"/>
            </a:lvl8pPr>
            <a:lvl9pPr marL="3657249"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480003" y="2505076"/>
            <a:ext cx="5288397" cy="335752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23599" y="1681162"/>
            <a:ext cx="5288397" cy="823912"/>
          </a:xfrm>
        </p:spPr>
        <p:txBody>
          <a:bodyPr anchor="b"/>
          <a:lstStyle>
            <a:lvl1pPr marL="0" indent="0">
              <a:buNone/>
              <a:defRPr sz="2400" b="1"/>
            </a:lvl1pPr>
            <a:lvl2pPr marL="457156" indent="0">
              <a:buNone/>
              <a:defRPr sz="2000" b="1"/>
            </a:lvl2pPr>
            <a:lvl3pPr marL="914312" indent="0">
              <a:buNone/>
              <a:defRPr sz="1799" b="1"/>
            </a:lvl3pPr>
            <a:lvl4pPr marL="1371468" indent="0">
              <a:buNone/>
              <a:defRPr sz="1600" b="1"/>
            </a:lvl4pPr>
            <a:lvl5pPr marL="1828625" indent="0">
              <a:buNone/>
              <a:defRPr sz="1600" b="1"/>
            </a:lvl5pPr>
            <a:lvl6pPr marL="2285781" indent="0">
              <a:buNone/>
              <a:defRPr sz="1600" b="1"/>
            </a:lvl6pPr>
            <a:lvl7pPr marL="2742937" indent="0">
              <a:buNone/>
              <a:defRPr sz="1600" b="1"/>
            </a:lvl7pPr>
            <a:lvl8pPr marL="3200093" indent="0">
              <a:buNone/>
              <a:defRPr sz="1600" b="1"/>
            </a:lvl8pPr>
            <a:lvl9pPr marL="3657249"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423599" y="2505076"/>
            <a:ext cx="5288397" cy="335752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C7FF73F3-B248-4542-9C7F-FA3A0C3C9959}"/>
              </a:ext>
            </a:extLst>
          </p:cNvPr>
          <p:cNvSpPr>
            <a:spLocks noGrp="1"/>
          </p:cNvSpPr>
          <p:nvPr>
            <p:ph type="ftr" sz="quarter" idx="10"/>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115534F5-55D8-41B1-93A2-9FF1C6620098}"/>
              </a:ext>
            </a:extLst>
          </p:cNvPr>
          <p:cNvSpPr>
            <a:spLocks noGrp="1"/>
          </p:cNvSpPr>
          <p:nvPr>
            <p:ph type="sldNum" sz="quarter" idx="11"/>
          </p:nvPr>
        </p:nvSpPr>
        <p:spPr>
          <a:xfrm>
            <a:off x="7968000" y="6517800"/>
            <a:ext cx="4067381" cy="237602"/>
          </a:xfrm>
          <a:prstGeom prst="rect">
            <a:avLst/>
          </a:prstGeom>
        </p:spPr>
        <p:txBody>
          <a:bodyPr vert="horz" lIns="91440" tIns="45720" rIns="91440" bIns="45720" rtlCol="0" anchor="ctr"/>
          <a:lstStyle>
            <a:lvl1pPr algn="r">
              <a:defRPr sz="1099" b="1">
                <a:solidFill>
                  <a:srgbClr val="F4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71516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6" name="Footer Placeholder 4">
            <a:extLst>
              <a:ext uri="{FF2B5EF4-FFF2-40B4-BE49-F238E27FC236}">
                <a16:creationId xmlns:a16="http://schemas.microsoft.com/office/drawing/2014/main" id="{2A148C2A-22AE-49FD-8659-5FE66CE1A256}"/>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7" name="Slide Number Placeholder 5">
            <a:extLst>
              <a:ext uri="{FF2B5EF4-FFF2-40B4-BE49-F238E27FC236}">
                <a16:creationId xmlns:a16="http://schemas.microsoft.com/office/drawing/2014/main" id="{28E9FF7E-5074-40A8-9CE9-0CE518A4870E}"/>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44008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08000"/>
            <a:ext cx="11284200" cy="1215000"/>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482374" y="1557000"/>
            <a:ext cx="11328626" cy="435133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7968000" y="6142339"/>
            <a:ext cx="4062312" cy="375461"/>
          </a:xfrm>
          <a:prstGeom prst="rect">
            <a:avLst/>
          </a:prstGeom>
          <a:ln>
            <a:noFill/>
          </a:ln>
        </p:spPr>
        <p:txBody>
          <a:bodyPr vert="horz" lIns="91440" tIns="45720" rIns="91440" bIns="45720" rtlCol="0" anchor="ctr"/>
          <a:lstStyle>
            <a:lvl1pPr algn="r">
              <a:defRPr sz="1099">
                <a:solidFill>
                  <a:schemeClr val="accent1"/>
                </a:solidFill>
              </a:defRPr>
            </a:lvl1pPr>
          </a:lstStyle>
          <a:p>
            <a:endParaRPr lang="nl-NL" dirty="0"/>
          </a:p>
        </p:txBody>
      </p:sp>
      <p:sp>
        <p:nvSpPr>
          <p:cNvPr id="6" name="Slide Number Placeholder 5"/>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pic>
        <p:nvPicPr>
          <p:cNvPr id="7" name="Graphic 6">
            <a:extLst>
              <a:ext uri="{FF2B5EF4-FFF2-40B4-BE49-F238E27FC236}">
                <a16:creationId xmlns:a16="http://schemas.microsoft.com/office/drawing/2014/main" id="{C2A70723-EC61-4846-A635-3D665E62D0D2}"/>
              </a:ext>
            </a:extLst>
          </p:cNvPr>
          <p:cNvPicPr>
            <a:picLocks noChangeAspect="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42681" y="6096600"/>
            <a:ext cx="1132920" cy="609963"/>
          </a:xfrm>
          <a:prstGeom prst="rect">
            <a:avLst/>
          </a:prstGeom>
        </p:spPr>
      </p:pic>
    </p:spTree>
    <p:extLst>
      <p:ext uri="{BB962C8B-B14F-4D97-AF65-F5344CB8AC3E}">
        <p14:creationId xmlns:p14="http://schemas.microsoft.com/office/powerpoint/2010/main" val="413711517"/>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4" r:id="rId3"/>
    <p:sldLayoutId id="2147483723"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25" r:id="rId15"/>
  </p:sldLayoutIdLst>
  <p:txStyles>
    <p:title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p:titleStyle>
    <p:bodyStyle>
      <a:lvl1pPr marL="228577" indent="-228577" algn="l" defTabSz="914312" rtl="0" eaLnBrk="1" latinLnBrk="0" hangingPunct="1">
        <a:lnSpc>
          <a:spcPct val="90000"/>
        </a:lnSpc>
        <a:spcBef>
          <a:spcPts val="1001"/>
        </a:spcBef>
        <a:buClr>
          <a:srgbClr val="C00000"/>
        </a:buClr>
        <a:buFont typeface="Arial" panose="020B0604020202020204" pitchFamily="34" charset="0"/>
        <a:buChar char="•"/>
        <a:defRPr sz="2400" kern="1200">
          <a:solidFill>
            <a:schemeClr val="tx1"/>
          </a:solidFill>
          <a:latin typeface="+mn-lt"/>
          <a:ea typeface="+mn-ea"/>
          <a:cs typeface="+mn-cs"/>
        </a:defRPr>
      </a:lvl1pPr>
      <a:lvl2pPr marL="685735" indent="-228577" algn="l" defTabSz="914312"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2889"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3pPr>
      <a:lvl4pPr marL="1600046"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204" indent="-228577" algn="l" defTabSz="914312"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358"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14"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70"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26"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12" rtl="0" eaLnBrk="1" latinLnBrk="0" hangingPunct="1">
        <a:defRPr sz="1799" kern="1200">
          <a:solidFill>
            <a:schemeClr val="tx1"/>
          </a:solidFill>
          <a:latin typeface="+mn-lt"/>
          <a:ea typeface="+mn-ea"/>
          <a:cs typeface="+mn-cs"/>
        </a:defRPr>
      </a:lvl1pPr>
      <a:lvl2pPr marL="457156" algn="l" defTabSz="914312" rtl="0" eaLnBrk="1" latinLnBrk="0" hangingPunct="1">
        <a:defRPr sz="1799" kern="1200">
          <a:solidFill>
            <a:schemeClr val="tx1"/>
          </a:solidFill>
          <a:latin typeface="+mn-lt"/>
          <a:ea typeface="+mn-ea"/>
          <a:cs typeface="+mn-cs"/>
        </a:defRPr>
      </a:lvl2pPr>
      <a:lvl3pPr marL="914312" algn="l" defTabSz="914312" rtl="0" eaLnBrk="1" latinLnBrk="0" hangingPunct="1">
        <a:defRPr sz="1799" kern="1200">
          <a:solidFill>
            <a:schemeClr val="tx1"/>
          </a:solidFill>
          <a:latin typeface="+mn-lt"/>
          <a:ea typeface="+mn-ea"/>
          <a:cs typeface="+mn-cs"/>
        </a:defRPr>
      </a:lvl3pPr>
      <a:lvl4pPr marL="1371468" algn="l" defTabSz="914312" rtl="0" eaLnBrk="1" latinLnBrk="0" hangingPunct="1">
        <a:defRPr sz="1799" kern="1200">
          <a:solidFill>
            <a:schemeClr val="tx1"/>
          </a:solidFill>
          <a:latin typeface="+mn-lt"/>
          <a:ea typeface="+mn-ea"/>
          <a:cs typeface="+mn-cs"/>
        </a:defRPr>
      </a:lvl4pPr>
      <a:lvl5pPr marL="1828625" algn="l" defTabSz="914312" rtl="0" eaLnBrk="1" latinLnBrk="0" hangingPunct="1">
        <a:defRPr sz="1799" kern="1200">
          <a:solidFill>
            <a:schemeClr val="tx1"/>
          </a:solidFill>
          <a:latin typeface="+mn-lt"/>
          <a:ea typeface="+mn-ea"/>
          <a:cs typeface="+mn-cs"/>
        </a:defRPr>
      </a:lvl5pPr>
      <a:lvl6pPr marL="2285781" algn="l" defTabSz="914312" rtl="0" eaLnBrk="1" latinLnBrk="0" hangingPunct="1">
        <a:defRPr sz="1799" kern="1200">
          <a:solidFill>
            <a:schemeClr val="tx1"/>
          </a:solidFill>
          <a:latin typeface="+mn-lt"/>
          <a:ea typeface="+mn-ea"/>
          <a:cs typeface="+mn-cs"/>
        </a:defRPr>
      </a:lvl6pPr>
      <a:lvl7pPr marL="2742937" algn="l" defTabSz="914312" rtl="0" eaLnBrk="1" latinLnBrk="0" hangingPunct="1">
        <a:defRPr sz="1799" kern="1200">
          <a:solidFill>
            <a:schemeClr val="tx1"/>
          </a:solidFill>
          <a:latin typeface="+mn-lt"/>
          <a:ea typeface="+mn-ea"/>
          <a:cs typeface="+mn-cs"/>
        </a:defRPr>
      </a:lvl7pPr>
      <a:lvl8pPr marL="3200093" algn="l" defTabSz="914312" rtl="0" eaLnBrk="1" latinLnBrk="0" hangingPunct="1">
        <a:defRPr sz="1799" kern="1200">
          <a:solidFill>
            <a:schemeClr val="tx1"/>
          </a:solidFill>
          <a:latin typeface="+mn-lt"/>
          <a:ea typeface="+mn-ea"/>
          <a:cs typeface="+mn-cs"/>
        </a:defRPr>
      </a:lvl8pPr>
      <a:lvl9pPr marL="3657249" algn="l" defTabSz="91431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ved=2ahUKEwjW-tDTz6PlAhXEPFAKHdUAA7MQjRx6BAgBEAQ&amp;url=/url?sa%3Di%26rct%3Dj%26q%3D%26esrc%3Ds%26source%3Dimages%26cd%3D%26ved%3D2ahUKEwjR3qW8z6PlAhWHJVAKHR81AZoQjRx6BAgBEAQ%26url%3Dhttps://nick-pedersen.com/green-city/%26psig%3DAOvVaw2tk3DXzpqdy9vbCwYFjbaS%26ust%3D1571412906812647&amp;psig=AOvVaw2tk3DXzpqdy9vbCwYFjbaS&amp;ust=1571412906812647"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hyperlink" Target="http://cu2030.nl/page/croeselaan" TargetMode="External"/><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s://www.google.nl/url?sa=i&amp;rct=j&amp;q=&amp;esrc=s&amp;source=images&amp;cd=&amp;ved=2ahUKEwiLqeOukMblAhWEb1AKHftkB6kQjRx6BAgBEAQ&amp;url=https://www.ad.nl/utrecht/twee-gewonden-bij-steekpartij-op-de-croeselaan~acd8e6fe/&amp;psig=AOvVaw0H9W6IjlueYJmPKC20ENn7&amp;ust=1572598442158693" TargetMode="Externa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26.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hyperlink" Target="https://wonderwood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3A8BA21-F5E8-4647-8D8C-F671F7BAD370}"/>
              </a:ext>
            </a:extLst>
          </p:cNvPr>
          <p:cNvSpPr/>
          <p:nvPr/>
        </p:nvSpPr>
        <p:spPr>
          <a:xfrm>
            <a:off x="0" y="1323000"/>
            <a:ext cx="12192000" cy="4626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AE55913B-930E-432A-9E25-B5E2811A14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852" y="1412776"/>
            <a:ext cx="11972811" cy="3588511"/>
          </a:xfrm>
          <a:prstGeom prst="rect">
            <a:avLst/>
          </a:prstGeom>
        </p:spPr>
      </p:pic>
      <p:sp>
        <p:nvSpPr>
          <p:cNvPr id="5" name="Rechthoek 4">
            <a:extLst>
              <a:ext uri="{FF2B5EF4-FFF2-40B4-BE49-F238E27FC236}">
                <a16:creationId xmlns:a16="http://schemas.microsoft.com/office/drawing/2014/main" id="{8ECF2452-4244-4CAF-8B36-73536169704D}"/>
              </a:ext>
            </a:extLst>
          </p:cNvPr>
          <p:cNvSpPr/>
          <p:nvPr/>
        </p:nvSpPr>
        <p:spPr>
          <a:xfrm>
            <a:off x="99852" y="4997991"/>
            <a:ext cx="11972811" cy="879282"/>
          </a:xfrm>
          <a:prstGeom prst="rect">
            <a:avLst/>
          </a:prstGeom>
          <a:solidFill>
            <a:srgbClr val="008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tel 2">
            <a:extLst>
              <a:ext uri="{FF2B5EF4-FFF2-40B4-BE49-F238E27FC236}">
                <a16:creationId xmlns:a16="http://schemas.microsoft.com/office/drawing/2014/main" id="{1230FCA4-21ED-40B3-933C-96D1AEE6E117}"/>
              </a:ext>
            </a:extLst>
          </p:cNvPr>
          <p:cNvSpPr>
            <a:spLocks noGrp="1"/>
          </p:cNvSpPr>
          <p:nvPr>
            <p:ph type="title"/>
          </p:nvPr>
        </p:nvSpPr>
        <p:spPr/>
        <p:txBody>
          <a:bodyPr>
            <a:normAutofit/>
          </a:bodyPr>
          <a:lstStyle/>
          <a:p>
            <a:r>
              <a:rPr lang="nl-NL" sz="3600" dirty="0">
                <a:solidFill>
                  <a:srgbClr val="008000"/>
                </a:solidFill>
              </a:rPr>
              <a:t>Utrecht: </a:t>
            </a:r>
            <a:r>
              <a:rPr lang="nl-NL" sz="3600" dirty="0" err="1">
                <a:solidFill>
                  <a:srgbClr val="008000"/>
                </a:solidFill>
              </a:rPr>
              <a:t>Growing</a:t>
            </a:r>
            <a:r>
              <a:rPr lang="nl-NL" sz="3600" dirty="0">
                <a:solidFill>
                  <a:srgbClr val="008000"/>
                </a:solidFill>
              </a:rPr>
              <a:t> </a:t>
            </a:r>
            <a:r>
              <a:rPr lang="nl-NL" sz="3600" dirty="0" err="1">
                <a:solidFill>
                  <a:srgbClr val="008000"/>
                </a:solidFill>
              </a:rPr>
              <a:t>fast</a:t>
            </a:r>
            <a:r>
              <a:rPr lang="nl-NL" sz="3600" dirty="0">
                <a:solidFill>
                  <a:srgbClr val="008000"/>
                </a:solidFill>
              </a:rPr>
              <a:t> but </a:t>
            </a:r>
            <a:r>
              <a:rPr lang="nl-NL" sz="3600" dirty="0" err="1">
                <a:solidFill>
                  <a:srgbClr val="008000"/>
                </a:solidFill>
              </a:rPr>
              <a:t>still</a:t>
            </a:r>
            <a:r>
              <a:rPr lang="nl-NL" sz="3600" dirty="0">
                <a:solidFill>
                  <a:srgbClr val="008000"/>
                </a:solidFill>
              </a:rPr>
              <a:t> </a:t>
            </a:r>
            <a:r>
              <a:rPr lang="nl-NL" sz="3600" dirty="0" err="1">
                <a:solidFill>
                  <a:srgbClr val="008000"/>
                </a:solidFill>
              </a:rPr>
              <a:t>remaining</a:t>
            </a:r>
            <a:r>
              <a:rPr lang="nl-NL" sz="3600" dirty="0">
                <a:solidFill>
                  <a:srgbClr val="008000"/>
                </a:solidFill>
              </a:rPr>
              <a:t> green</a:t>
            </a:r>
          </a:p>
        </p:txBody>
      </p:sp>
      <p:sp>
        <p:nvSpPr>
          <p:cNvPr id="4" name="Tijdelijke aanduiding voor tekst 3">
            <a:extLst>
              <a:ext uri="{FF2B5EF4-FFF2-40B4-BE49-F238E27FC236}">
                <a16:creationId xmlns:a16="http://schemas.microsoft.com/office/drawing/2014/main" id="{D7DA5926-9616-4FC6-BC26-2A420BE91FAF}"/>
              </a:ext>
            </a:extLst>
          </p:cNvPr>
          <p:cNvSpPr>
            <a:spLocks noGrp="1"/>
          </p:cNvSpPr>
          <p:nvPr>
            <p:ph type="body" sz="quarter" idx="13"/>
          </p:nvPr>
        </p:nvSpPr>
        <p:spPr>
          <a:xfrm>
            <a:off x="8419740" y="4997991"/>
            <a:ext cx="3344460" cy="879282"/>
          </a:xfrm>
        </p:spPr>
        <p:txBody>
          <a:bodyPr/>
          <a:lstStyle/>
          <a:p>
            <a:pPr algn="r"/>
            <a:r>
              <a:rPr lang="en-US" dirty="0"/>
              <a:t>IFME </a:t>
            </a:r>
            <a:r>
              <a:rPr lang="en-US" dirty="0" err="1"/>
              <a:t>Congres</a:t>
            </a:r>
            <a:r>
              <a:rPr lang="en-US" dirty="0"/>
              <a:t> Birmingham</a:t>
            </a:r>
            <a:r>
              <a:rPr lang="nl-NL" dirty="0"/>
              <a:t>, </a:t>
            </a:r>
          </a:p>
          <a:p>
            <a:pPr algn="r"/>
            <a:r>
              <a:rPr lang="nl-NL" dirty="0"/>
              <a:t>Jeroen Schenkels </a:t>
            </a:r>
          </a:p>
          <a:p>
            <a:pPr algn="r"/>
            <a:r>
              <a:rPr lang="nl-NL" dirty="0"/>
              <a:t>18 april 2023 </a:t>
            </a:r>
          </a:p>
        </p:txBody>
      </p:sp>
      <p:sp>
        <p:nvSpPr>
          <p:cNvPr id="2" name="Tekstvak 1">
            <a:extLst>
              <a:ext uri="{FF2B5EF4-FFF2-40B4-BE49-F238E27FC236}">
                <a16:creationId xmlns:a16="http://schemas.microsoft.com/office/drawing/2014/main" id="{FA696B8A-D310-4B63-9A8D-991C35AF05DA}"/>
              </a:ext>
            </a:extLst>
          </p:cNvPr>
          <p:cNvSpPr txBox="1"/>
          <p:nvPr/>
        </p:nvSpPr>
        <p:spPr>
          <a:xfrm>
            <a:off x="623392" y="5098411"/>
            <a:ext cx="7272808" cy="678441"/>
          </a:xfrm>
          <a:prstGeom prst="rect">
            <a:avLst/>
          </a:prstGeom>
        </p:spPr>
        <p:txBody>
          <a:bodyPr vert="horz" wrap="square" lIns="91440" tIns="45720" rIns="91440" bIns="45720" rtlCol="0" anchor="ctr">
            <a:normAutofit/>
          </a:bodyPr>
          <a:lstStyle/>
          <a:p>
            <a:pPr algn="l"/>
            <a:r>
              <a:rPr lang="nl-NL" sz="3200" dirty="0">
                <a:solidFill>
                  <a:schemeClr val="bg1"/>
                </a:solidFill>
                <a:latin typeface="Calibri Light" panose="020F0302020204030204" pitchFamily="34" charset="0"/>
                <a:cs typeface="Calibri Light" panose="020F0302020204030204" pitchFamily="34" charset="0"/>
              </a:rPr>
              <a:t>City of Utrecht</a:t>
            </a:r>
          </a:p>
        </p:txBody>
      </p:sp>
    </p:spTree>
    <p:extLst>
      <p:ext uri="{BB962C8B-B14F-4D97-AF65-F5344CB8AC3E}">
        <p14:creationId xmlns:p14="http://schemas.microsoft.com/office/powerpoint/2010/main" val="62790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Prikbord\JW\v1 Parkeervisie beeld volle stra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056" y="3419670"/>
            <a:ext cx="4811399" cy="33726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739"/>
          <a:stretch/>
        </p:blipFill>
        <p:spPr bwMode="auto">
          <a:xfrm>
            <a:off x="5807967" y="260648"/>
            <a:ext cx="4784489" cy="304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479377" y="198654"/>
            <a:ext cx="3024336" cy="189728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5500" b="1" dirty="0">
                <a:latin typeface="Calibri"/>
              </a:rPr>
              <a:t>❶</a:t>
            </a:r>
            <a:endParaRPr lang="nl-NL" sz="5500" b="1" dirty="0">
              <a:latin typeface="+mn-lt"/>
            </a:endParaRPr>
          </a:p>
          <a:p>
            <a:pPr algn="l"/>
            <a:endParaRPr lang="nl-NL" sz="2800" b="1" dirty="0"/>
          </a:p>
          <a:p>
            <a:pPr algn="l"/>
            <a:r>
              <a:rPr lang="nl-NL" sz="2800" b="1" dirty="0" err="1"/>
              <a:t>Greening</a:t>
            </a:r>
            <a:r>
              <a:rPr lang="nl-NL" sz="2800" b="1" dirty="0"/>
              <a:t> </a:t>
            </a:r>
            <a:r>
              <a:rPr lang="nl-NL" sz="2800" b="1" dirty="0" err="1"/>
              <a:t>streets</a:t>
            </a:r>
            <a:endParaRPr lang="nl-NL" sz="2800" b="1" dirty="0"/>
          </a:p>
        </p:txBody>
      </p:sp>
      <p:pic>
        <p:nvPicPr>
          <p:cNvPr id="2" name="Afbeelding 1" descr="Afbeelding met kaart&#10;&#10;Automatisch gegenereerde beschrijving">
            <a:extLst>
              <a:ext uri="{FF2B5EF4-FFF2-40B4-BE49-F238E27FC236}">
                <a16:creationId xmlns:a16="http://schemas.microsoft.com/office/drawing/2014/main" id="{D5E14625-6058-569B-9BAD-1B949DBF3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76" y="2553462"/>
            <a:ext cx="2520279" cy="2058138"/>
          </a:xfrm>
          <a:prstGeom prst="rect">
            <a:avLst/>
          </a:prstGeom>
        </p:spPr>
      </p:pic>
    </p:spTree>
    <p:extLst>
      <p:ext uri="{BB962C8B-B14F-4D97-AF65-F5344CB8AC3E}">
        <p14:creationId xmlns:p14="http://schemas.microsoft.com/office/powerpoint/2010/main" val="152801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3">
            <a:extLst>
              <a:ext uri="{FF2B5EF4-FFF2-40B4-BE49-F238E27FC236}">
                <a16:creationId xmlns:a16="http://schemas.microsoft.com/office/drawing/2014/main" id="{ECA6D64A-736F-404F-9D96-D86258A6293A}"/>
              </a:ext>
            </a:extLst>
          </p:cNvPr>
          <p:cNvSpPr>
            <a:spLocks noGrp="1" noChangeArrowheads="1"/>
          </p:cNvSpPr>
          <p:nvPr>
            <p:ph type="title"/>
          </p:nvPr>
        </p:nvSpPr>
        <p:spPr>
          <a:xfrm>
            <a:off x="1992313" y="115888"/>
            <a:ext cx="8229600" cy="792162"/>
          </a:xfrm>
        </p:spPr>
        <p:txBody>
          <a:bodyPr>
            <a:normAutofit fontScale="90000"/>
          </a:bodyPr>
          <a:lstStyle/>
          <a:p>
            <a:pPr eaLnBrk="1" hangingPunct="1"/>
            <a:r>
              <a:rPr lang="nl-NL" altLang="nl-NL"/>
              <a:t>Complete redesign, more allure in the city</a:t>
            </a:r>
          </a:p>
        </p:txBody>
      </p:sp>
      <p:pic>
        <p:nvPicPr>
          <p:cNvPr id="73732" name="Afbeelding 9">
            <a:extLst>
              <a:ext uri="{FF2B5EF4-FFF2-40B4-BE49-F238E27FC236}">
                <a16:creationId xmlns:a16="http://schemas.microsoft.com/office/drawing/2014/main" id="{69BFA5F3-9660-4628-B05F-BCA6CD6AB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041" b="21431"/>
          <a:stretch>
            <a:fillRect/>
          </a:stretch>
        </p:blipFill>
        <p:spPr bwMode="auto">
          <a:xfrm>
            <a:off x="1524000" y="1"/>
            <a:ext cx="9113838"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0">
            <a:extLst>
              <a:ext uri="{FF2B5EF4-FFF2-40B4-BE49-F238E27FC236}">
                <a16:creationId xmlns:a16="http://schemas.microsoft.com/office/drawing/2014/main" id="{5233DCCB-0B41-432C-ADF4-8CD73E852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6084888"/>
            <a:ext cx="278606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734" name="Group 4">
            <a:extLst>
              <a:ext uri="{FF2B5EF4-FFF2-40B4-BE49-F238E27FC236}">
                <a16:creationId xmlns:a16="http://schemas.microsoft.com/office/drawing/2014/main" id="{696F8DFC-B0D6-45C5-A3C1-EF7E98CBC81B}"/>
              </a:ext>
            </a:extLst>
          </p:cNvPr>
          <p:cNvGrpSpPr>
            <a:grpSpLocks noChangeAspect="1"/>
          </p:cNvGrpSpPr>
          <p:nvPr/>
        </p:nvGrpSpPr>
        <p:grpSpPr bwMode="auto">
          <a:xfrm>
            <a:off x="1935163" y="6008689"/>
            <a:ext cx="5568950" cy="401637"/>
            <a:chOff x="259" y="3785"/>
            <a:chExt cx="3508" cy="253"/>
          </a:xfrm>
        </p:grpSpPr>
        <p:sp>
          <p:nvSpPr>
            <p:cNvPr id="22" name="Freeform 25">
              <a:extLst>
                <a:ext uri="{FF2B5EF4-FFF2-40B4-BE49-F238E27FC236}">
                  <a16:creationId xmlns:a16="http://schemas.microsoft.com/office/drawing/2014/main" id="{10561336-232F-4DA4-8BD2-1EE10C342E0F}"/>
                </a:ext>
              </a:extLst>
            </p:cNvPr>
            <p:cNvSpPr>
              <a:spLocks/>
            </p:cNvSpPr>
            <p:nvPr/>
          </p:nvSpPr>
          <p:spPr bwMode="auto">
            <a:xfrm>
              <a:off x="330" y="3832"/>
              <a:ext cx="113" cy="133"/>
            </a:xfrm>
            <a:custGeom>
              <a:avLst/>
              <a:gdLst>
                <a:gd name="T0" fmla="*/ 192 w 267"/>
                <a:gd name="T1" fmla="*/ 146 h 313"/>
                <a:gd name="T2" fmla="*/ 192 w 267"/>
                <a:gd name="T3" fmla="*/ 146 h 313"/>
                <a:gd name="T4" fmla="*/ 97 w 267"/>
                <a:gd name="T5" fmla="*/ 0 h 313"/>
                <a:gd name="T6" fmla="*/ 0 w 267"/>
                <a:gd name="T7" fmla="*/ 151 h 313"/>
                <a:gd name="T8" fmla="*/ 53 w 267"/>
                <a:gd name="T9" fmla="*/ 151 h 313"/>
                <a:gd name="T10" fmla="*/ 158 w 267"/>
                <a:gd name="T11" fmla="*/ 313 h 313"/>
                <a:gd name="T12" fmla="*/ 267 w 267"/>
                <a:gd name="T13" fmla="*/ 146 h 313"/>
                <a:gd name="T14" fmla="*/ 192 w 267"/>
                <a:gd name="T15" fmla="*/ 146 h 3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313">
                  <a:moveTo>
                    <a:pt x="192" y="146"/>
                  </a:moveTo>
                  <a:lnTo>
                    <a:pt x="192" y="146"/>
                  </a:lnTo>
                  <a:lnTo>
                    <a:pt x="97" y="0"/>
                  </a:lnTo>
                  <a:lnTo>
                    <a:pt x="0" y="151"/>
                  </a:lnTo>
                  <a:lnTo>
                    <a:pt x="53" y="151"/>
                  </a:lnTo>
                  <a:lnTo>
                    <a:pt x="158" y="313"/>
                  </a:lnTo>
                  <a:lnTo>
                    <a:pt x="267" y="146"/>
                  </a:lnTo>
                  <a:lnTo>
                    <a:pt x="192" y="146"/>
                  </a:lnTo>
                  <a:close/>
                </a:path>
              </a:pathLst>
            </a:custGeom>
            <a:solidFill>
              <a:srgbClr val="EC1C24"/>
            </a:solidFill>
            <a:ln w="0">
              <a:noFill/>
              <a:prstDash val="solid"/>
              <a:round/>
              <a:headEnd/>
              <a:tailEnd/>
            </a:ln>
          </p:spPr>
          <p:txBody>
            <a:bodyPr/>
            <a:lstStyle/>
            <a:p>
              <a:pPr eaLnBrk="1" hangingPunct="1">
                <a:defRPr/>
              </a:pPr>
              <a:endParaRPr lang="en-GB" dirty="0">
                <a:solidFill>
                  <a:srgbClr val="FFFFFF"/>
                </a:solidFill>
              </a:endParaRPr>
            </a:p>
          </p:txBody>
        </p:sp>
        <p:sp>
          <p:nvSpPr>
            <p:cNvPr id="23" name="Freeform 26">
              <a:extLst>
                <a:ext uri="{FF2B5EF4-FFF2-40B4-BE49-F238E27FC236}">
                  <a16:creationId xmlns:a16="http://schemas.microsoft.com/office/drawing/2014/main" id="{2791C22A-DD1A-4606-9C0C-6A226CB73E92}"/>
                </a:ext>
              </a:extLst>
            </p:cNvPr>
            <p:cNvSpPr>
              <a:spLocks/>
            </p:cNvSpPr>
            <p:nvPr/>
          </p:nvSpPr>
          <p:spPr bwMode="auto">
            <a:xfrm>
              <a:off x="358" y="3785"/>
              <a:ext cx="42" cy="44"/>
            </a:xfrm>
            <a:custGeom>
              <a:avLst/>
              <a:gdLst>
                <a:gd name="T0" fmla="*/ 49 w 99"/>
                <a:gd name="T1" fmla="*/ 102 h 102"/>
                <a:gd name="T2" fmla="*/ 49 w 99"/>
                <a:gd name="T3" fmla="*/ 102 h 102"/>
                <a:gd name="T4" fmla="*/ 99 w 99"/>
                <a:gd name="T5" fmla="*/ 51 h 102"/>
                <a:gd name="T6" fmla="*/ 49 w 99"/>
                <a:gd name="T7" fmla="*/ 0 h 102"/>
                <a:gd name="T8" fmla="*/ 0 w 99"/>
                <a:gd name="T9" fmla="*/ 51 h 102"/>
                <a:gd name="T10" fmla="*/ 49 w 99"/>
                <a:gd name="T11" fmla="*/ 102 h 102"/>
              </a:gdLst>
              <a:ahLst/>
              <a:cxnLst>
                <a:cxn ang="0">
                  <a:pos x="T0" y="T1"/>
                </a:cxn>
                <a:cxn ang="0">
                  <a:pos x="T2" y="T3"/>
                </a:cxn>
                <a:cxn ang="0">
                  <a:pos x="T4" y="T5"/>
                </a:cxn>
                <a:cxn ang="0">
                  <a:pos x="T6" y="T7"/>
                </a:cxn>
                <a:cxn ang="0">
                  <a:pos x="T8" y="T9"/>
                </a:cxn>
                <a:cxn ang="0">
                  <a:pos x="T10" y="T11"/>
                </a:cxn>
              </a:cxnLst>
              <a:rect l="0" t="0" r="r" b="b"/>
              <a:pathLst>
                <a:path w="99" h="102">
                  <a:moveTo>
                    <a:pt x="49" y="102"/>
                  </a:moveTo>
                  <a:lnTo>
                    <a:pt x="49" y="102"/>
                  </a:lnTo>
                  <a:cubicBezTo>
                    <a:pt x="77" y="102"/>
                    <a:pt x="99" y="79"/>
                    <a:pt x="99" y="51"/>
                  </a:cubicBezTo>
                  <a:cubicBezTo>
                    <a:pt x="99" y="23"/>
                    <a:pt x="77" y="0"/>
                    <a:pt x="49" y="0"/>
                  </a:cubicBezTo>
                  <a:cubicBezTo>
                    <a:pt x="22" y="0"/>
                    <a:pt x="0" y="23"/>
                    <a:pt x="0" y="51"/>
                  </a:cubicBezTo>
                  <a:cubicBezTo>
                    <a:pt x="0" y="79"/>
                    <a:pt x="22" y="102"/>
                    <a:pt x="49" y="102"/>
                  </a:cubicBezTo>
                  <a:close/>
                </a:path>
              </a:pathLst>
            </a:custGeom>
            <a:solidFill>
              <a:srgbClr val="EC1C24"/>
            </a:solidFill>
            <a:ln w="0">
              <a:noFill/>
              <a:prstDash val="solid"/>
              <a:round/>
              <a:headEnd/>
              <a:tailEnd/>
            </a:ln>
          </p:spPr>
          <p:txBody>
            <a:bodyPr/>
            <a:lstStyle/>
            <a:p>
              <a:pPr eaLnBrk="1" hangingPunct="1">
                <a:defRPr/>
              </a:pPr>
              <a:endParaRPr lang="en-GB" dirty="0">
                <a:solidFill>
                  <a:srgbClr val="FFFFFF"/>
                </a:solidFill>
              </a:endParaRPr>
            </a:p>
          </p:txBody>
        </p:sp>
        <p:sp>
          <p:nvSpPr>
            <p:cNvPr id="24" name="Freeform 27">
              <a:extLst>
                <a:ext uri="{FF2B5EF4-FFF2-40B4-BE49-F238E27FC236}">
                  <a16:creationId xmlns:a16="http://schemas.microsoft.com/office/drawing/2014/main" id="{E99B5996-FA38-4FFA-841F-8D21FC5742F0}"/>
                </a:ext>
              </a:extLst>
            </p:cNvPr>
            <p:cNvSpPr>
              <a:spLocks noEditPoints="1"/>
            </p:cNvSpPr>
            <p:nvPr/>
          </p:nvSpPr>
          <p:spPr bwMode="auto">
            <a:xfrm>
              <a:off x="259" y="3915"/>
              <a:ext cx="121" cy="113"/>
            </a:xfrm>
            <a:custGeom>
              <a:avLst/>
              <a:gdLst>
                <a:gd name="T0" fmla="*/ 134 w 285"/>
                <a:gd name="T1" fmla="*/ 237 h 268"/>
                <a:gd name="T2" fmla="*/ 134 w 285"/>
                <a:gd name="T3" fmla="*/ 237 h 268"/>
                <a:gd name="T4" fmla="*/ 31 w 285"/>
                <a:gd name="T5" fmla="*/ 134 h 268"/>
                <a:gd name="T6" fmla="*/ 134 w 285"/>
                <a:gd name="T7" fmla="*/ 30 h 268"/>
                <a:gd name="T8" fmla="*/ 228 w 285"/>
                <a:gd name="T9" fmla="*/ 90 h 268"/>
                <a:gd name="T10" fmla="*/ 110 w 285"/>
                <a:gd name="T11" fmla="*/ 133 h 268"/>
                <a:gd name="T12" fmla="*/ 229 w 285"/>
                <a:gd name="T13" fmla="*/ 175 h 268"/>
                <a:gd name="T14" fmla="*/ 134 w 285"/>
                <a:gd name="T15" fmla="*/ 237 h 268"/>
                <a:gd name="T16" fmla="*/ 256 w 285"/>
                <a:gd name="T17" fmla="*/ 79 h 268"/>
                <a:gd name="T18" fmla="*/ 256 w 285"/>
                <a:gd name="T19" fmla="*/ 79 h 268"/>
                <a:gd name="T20" fmla="*/ 134 w 285"/>
                <a:gd name="T21" fmla="*/ 0 h 268"/>
                <a:gd name="T22" fmla="*/ 0 w 285"/>
                <a:gd name="T23" fmla="*/ 134 h 268"/>
                <a:gd name="T24" fmla="*/ 134 w 285"/>
                <a:gd name="T25" fmla="*/ 268 h 268"/>
                <a:gd name="T26" fmla="*/ 258 w 285"/>
                <a:gd name="T27" fmla="*/ 186 h 268"/>
                <a:gd name="T28" fmla="*/ 285 w 285"/>
                <a:gd name="T29" fmla="*/ 195 h 268"/>
                <a:gd name="T30" fmla="*/ 283 w 285"/>
                <a:gd name="T31" fmla="*/ 69 h 268"/>
                <a:gd name="T32" fmla="*/ 256 w 285"/>
                <a:gd name="T33" fmla="*/ 7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268">
                  <a:moveTo>
                    <a:pt x="134" y="237"/>
                  </a:moveTo>
                  <a:lnTo>
                    <a:pt x="134" y="237"/>
                  </a:lnTo>
                  <a:cubicBezTo>
                    <a:pt x="77" y="237"/>
                    <a:pt x="31" y="191"/>
                    <a:pt x="31" y="134"/>
                  </a:cubicBezTo>
                  <a:cubicBezTo>
                    <a:pt x="31" y="77"/>
                    <a:pt x="77" y="30"/>
                    <a:pt x="134" y="30"/>
                  </a:cubicBezTo>
                  <a:cubicBezTo>
                    <a:pt x="175" y="30"/>
                    <a:pt x="211" y="55"/>
                    <a:pt x="228" y="90"/>
                  </a:cubicBezTo>
                  <a:lnTo>
                    <a:pt x="110" y="133"/>
                  </a:lnTo>
                  <a:lnTo>
                    <a:pt x="229" y="175"/>
                  </a:lnTo>
                  <a:cubicBezTo>
                    <a:pt x="213" y="212"/>
                    <a:pt x="176" y="237"/>
                    <a:pt x="134" y="237"/>
                  </a:cubicBezTo>
                  <a:close/>
                  <a:moveTo>
                    <a:pt x="256" y="79"/>
                  </a:moveTo>
                  <a:lnTo>
                    <a:pt x="256" y="79"/>
                  </a:lnTo>
                  <a:cubicBezTo>
                    <a:pt x="235" y="32"/>
                    <a:pt x="189" y="0"/>
                    <a:pt x="134" y="0"/>
                  </a:cubicBezTo>
                  <a:cubicBezTo>
                    <a:pt x="60" y="0"/>
                    <a:pt x="0" y="60"/>
                    <a:pt x="0" y="134"/>
                  </a:cubicBezTo>
                  <a:cubicBezTo>
                    <a:pt x="0" y="208"/>
                    <a:pt x="60" y="268"/>
                    <a:pt x="134" y="268"/>
                  </a:cubicBezTo>
                  <a:cubicBezTo>
                    <a:pt x="190" y="268"/>
                    <a:pt x="237" y="234"/>
                    <a:pt x="258" y="186"/>
                  </a:cubicBezTo>
                  <a:lnTo>
                    <a:pt x="285" y="195"/>
                  </a:lnTo>
                  <a:cubicBezTo>
                    <a:pt x="285" y="195"/>
                    <a:pt x="284" y="78"/>
                    <a:pt x="283" y="69"/>
                  </a:cubicBezTo>
                  <a:lnTo>
                    <a:pt x="256" y="79"/>
                  </a:lnTo>
                  <a:close/>
                </a:path>
              </a:pathLst>
            </a:custGeom>
            <a:solidFill>
              <a:srgbClr val="EC1C24"/>
            </a:solidFill>
            <a:ln w="0">
              <a:noFill/>
              <a:prstDash val="solid"/>
              <a:round/>
              <a:headEnd/>
              <a:tailEnd/>
            </a:ln>
          </p:spPr>
          <p:txBody>
            <a:bodyPr/>
            <a:lstStyle/>
            <a:p>
              <a:pPr eaLnBrk="1" hangingPunct="1">
                <a:defRPr/>
              </a:pPr>
              <a:endParaRPr lang="en-GB" dirty="0">
                <a:solidFill>
                  <a:srgbClr val="FFFFFF"/>
                </a:solidFill>
              </a:endParaRPr>
            </a:p>
          </p:txBody>
        </p:sp>
        <p:sp>
          <p:nvSpPr>
            <p:cNvPr id="25" name="Freeform 28">
              <a:extLst>
                <a:ext uri="{FF2B5EF4-FFF2-40B4-BE49-F238E27FC236}">
                  <a16:creationId xmlns:a16="http://schemas.microsoft.com/office/drawing/2014/main" id="{381C38D6-4A16-43C1-94F3-6521349F3BFE}"/>
                </a:ext>
              </a:extLst>
            </p:cNvPr>
            <p:cNvSpPr>
              <a:spLocks noEditPoints="1"/>
            </p:cNvSpPr>
            <p:nvPr/>
          </p:nvSpPr>
          <p:spPr bwMode="auto">
            <a:xfrm>
              <a:off x="421" y="3865"/>
              <a:ext cx="114" cy="163"/>
            </a:xfrm>
            <a:custGeom>
              <a:avLst/>
              <a:gdLst>
                <a:gd name="T0" fmla="*/ 134 w 268"/>
                <a:gd name="T1" fmla="*/ 354 h 385"/>
                <a:gd name="T2" fmla="*/ 134 w 268"/>
                <a:gd name="T3" fmla="*/ 354 h 385"/>
                <a:gd name="T4" fmla="*/ 31 w 268"/>
                <a:gd name="T5" fmla="*/ 251 h 385"/>
                <a:gd name="T6" fmla="*/ 90 w 268"/>
                <a:gd name="T7" fmla="*/ 157 h 385"/>
                <a:gd name="T8" fmla="*/ 112 w 268"/>
                <a:gd name="T9" fmla="*/ 251 h 385"/>
                <a:gd name="T10" fmla="*/ 147 w 268"/>
                <a:gd name="T11" fmla="*/ 245 h 385"/>
                <a:gd name="T12" fmla="*/ 124 w 268"/>
                <a:gd name="T13" fmla="*/ 148 h 385"/>
                <a:gd name="T14" fmla="*/ 134 w 268"/>
                <a:gd name="T15" fmla="*/ 147 h 385"/>
                <a:gd name="T16" fmla="*/ 238 w 268"/>
                <a:gd name="T17" fmla="*/ 251 h 385"/>
                <a:gd name="T18" fmla="*/ 134 w 268"/>
                <a:gd name="T19" fmla="*/ 354 h 385"/>
                <a:gd name="T20" fmla="*/ 134 w 268"/>
                <a:gd name="T21" fmla="*/ 117 h 385"/>
                <a:gd name="T22" fmla="*/ 134 w 268"/>
                <a:gd name="T23" fmla="*/ 117 h 385"/>
                <a:gd name="T24" fmla="*/ 117 w 268"/>
                <a:gd name="T25" fmla="*/ 118 h 385"/>
                <a:gd name="T26" fmla="*/ 89 w 268"/>
                <a:gd name="T27" fmla="*/ 0 h 385"/>
                <a:gd name="T28" fmla="*/ 7 w 268"/>
                <a:gd name="T29" fmla="*/ 0 h 385"/>
                <a:gd name="T30" fmla="*/ 7 w 268"/>
                <a:gd name="T31" fmla="*/ 35 h 385"/>
                <a:gd name="T32" fmla="*/ 61 w 268"/>
                <a:gd name="T33" fmla="*/ 34 h 385"/>
                <a:gd name="T34" fmla="*/ 83 w 268"/>
                <a:gd name="T35" fmla="*/ 127 h 385"/>
                <a:gd name="T36" fmla="*/ 0 w 268"/>
                <a:gd name="T37" fmla="*/ 251 h 385"/>
                <a:gd name="T38" fmla="*/ 134 w 268"/>
                <a:gd name="T39" fmla="*/ 385 h 385"/>
                <a:gd name="T40" fmla="*/ 268 w 268"/>
                <a:gd name="T41" fmla="*/ 251 h 385"/>
                <a:gd name="T42" fmla="*/ 134 w 268"/>
                <a:gd name="T43" fmla="*/ 11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8" h="385">
                  <a:moveTo>
                    <a:pt x="134" y="354"/>
                  </a:moveTo>
                  <a:lnTo>
                    <a:pt x="134" y="354"/>
                  </a:lnTo>
                  <a:cubicBezTo>
                    <a:pt x="77" y="354"/>
                    <a:pt x="31" y="308"/>
                    <a:pt x="31" y="251"/>
                  </a:cubicBezTo>
                  <a:cubicBezTo>
                    <a:pt x="31" y="209"/>
                    <a:pt x="55" y="174"/>
                    <a:pt x="90" y="157"/>
                  </a:cubicBezTo>
                  <a:lnTo>
                    <a:pt x="112" y="251"/>
                  </a:lnTo>
                  <a:lnTo>
                    <a:pt x="147" y="245"/>
                  </a:lnTo>
                  <a:lnTo>
                    <a:pt x="124" y="148"/>
                  </a:lnTo>
                  <a:cubicBezTo>
                    <a:pt x="127" y="147"/>
                    <a:pt x="131" y="147"/>
                    <a:pt x="134" y="147"/>
                  </a:cubicBezTo>
                  <a:cubicBezTo>
                    <a:pt x="191" y="147"/>
                    <a:pt x="238" y="194"/>
                    <a:pt x="238" y="251"/>
                  </a:cubicBezTo>
                  <a:cubicBezTo>
                    <a:pt x="238" y="308"/>
                    <a:pt x="191" y="354"/>
                    <a:pt x="134" y="354"/>
                  </a:cubicBezTo>
                  <a:close/>
                  <a:moveTo>
                    <a:pt x="134" y="117"/>
                  </a:moveTo>
                  <a:lnTo>
                    <a:pt x="134" y="117"/>
                  </a:lnTo>
                  <a:cubicBezTo>
                    <a:pt x="128" y="117"/>
                    <a:pt x="123" y="117"/>
                    <a:pt x="117" y="118"/>
                  </a:cubicBezTo>
                  <a:lnTo>
                    <a:pt x="89" y="0"/>
                  </a:lnTo>
                  <a:lnTo>
                    <a:pt x="7" y="0"/>
                  </a:lnTo>
                  <a:lnTo>
                    <a:pt x="7" y="35"/>
                  </a:lnTo>
                  <a:lnTo>
                    <a:pt x="61" y="34"/>
                  </a:lnTo>
                  <a:lnTo>
                    <a:pt x="83" y="127"/>
                  </a:lnTo>
                  <a:cubicBezTo>
                    <a:pt x="34" y="147"/>
                    <a:pt x="0" y="195"/>
                    <a:pt x="0" y="251"/>
                  </a:cubicBezTo>
                  <a:cubicBezTo>
                    <a:pt x="0" y="325"/>
                    <a:pt x="60" y="385"/>
                    <a:pt x="134" y="385"/>
                  </a:cubicBezTo>
                  <a:cubicBezTo>
                    <a:pt x="208" y="385"/>
                    <a:pt x="268" y="325"/>
                    <a:pt x="268" y="251"/>
                  </a:cubicBezTo>
                  <a:cubicBezTo>
                    <a:pt x="268" y="177"/>
                    <a:pt x="208" y="117"/>
                    <a:pt x="134" y="117"/>
                  </a:cubicBezTo>
                  <a:close/>
                </a:path>
              </a:pathLst>
            </a:custGeom>
            <a:solidFill>
              <a:srgbClr val="EC1C24"/>
            </a:solidFill>
            <a:ln w="0">
              <a:noFill/>
              <a:prstDash val="solid"/>
              <a:round/>
              <a:headEnd/>
              <a:tailEnd/>
            </a:ln>
          </p:spPr>
          <p:txBody>
            <a:bodyPr/>
            <a:lstStyle/>
            <a:p>
              <a:pPr eaLnBrk="1" hangingPunct="1">
                <a:defRPr/>
              </a:pPr>
              <a:endParaRPr lang="en-GB" dirty="0">
                <a:solidFill>
                  <a:srgbClr val="FFFFFF"/>
                </a:solidFill>
              </a:endParaRPr>
            </a:p>
          </p:txBody>
        </p:sp>
        <p:sp>
          <p:nvSpPr>
            <p:cNvPr id="26" name="Freeform 29">
              <a:extLst>
                <a:ext uri="{FF2B5EF4-FFF2-40B4-BE49-F238E27FC236}">
                  <a16:creationId xmlns:a16="http://schemas.microsoft.com/office/drawing/2014/main" id="{E904EEC3-B6F0-431F-ADFE-C13B8DB9F953}"/>
                </a:ext>
              </a:extLst>
            </p:cNvPr>
            <p:cNvSpPr>
              <a:spLocks/>
            </p:cNvSpPr>
            <p:nvPr/>
          </p:nvSpPr>
          <p:spPr bwMode="auto">
            <a:xfrm>
              <a:off x="259" y="4023"/>
              <a:ext cx="3508" cy="15"/>
            </a:xfrm>
            <a:custGeom>
              <a:avLst/>
              <a:gdLst>
                <a:gd name="T0" fmla="*/ 0 w 8307"/>
                <a:gd name="T1" fmla="*/ 34 h 34"/>
                <a:gd name="T2" fmla="*/ 0 w 8307"/>
                <a:gd name="T3" fmla="*/ 34 h 34"/>
                <a:gd name="T4" fmla="*/ 8307 w 8307"/>
                <a:gd name="T5" fmla="*/ 34 h 34"/>
                <a:gd name="T6" fmla="*/ 8307 w 8307"/>
                <a:gd name="T7" fmla="*/ 0 h 34"/>
                <a:gd name="T8" fmla="*/ 0 w 8307"/>
                <a:gd name="T9" fmla="*/ 0 h 34"/>
                <a:gd name="T10" fmla="*/ 0 w 8307"/>
                <a:gd name="T11" fmla="*/ 34 h 34"/>
              </a:gdLst>
              <a:ahLst/>
              <a:cxnLst>
                <a:cxn ang="0">
                  <a:pos x="T0" y="T1"/>
                </a:cxn>
                <a:cxn ang="0">
                  <a:pos x="T2" y="T3"/>
                </a:cxn>
                <a:cxn ang="0">
                  <a:pos x="T4" y="T5"/>
                </a:cxn>
                <a:cxn ang="0">
                  <a:pos x="T6" y="T7"/>
                </a:cxn>
                <a:cxn ang="0">
                  <a:pos x="T8" y="T9"/>
                </a:cxn>
                <a:cxn ang="0">
                  <a:pos x="T10" y="T11"/>
                </a:cxn>
              </a:cxnLst>
              <a:rect l="0" t="0" r="r" b="b"/>
              <a:pathLst>
                <a:path w="8307" h="34">
                  <a:moveTo>
                    <a:pt x="0" y="34"/>
                  </a:moveTo>
                  <a:lnTo>
                    <a:pt x="0" y="34"/>
                  </a:lnTo>
                  <a:lnTo>
                    <a:pt x="8307" y="34"/>
                  </a:lnTo>
                  <a:lnTo>
                    <a:pt x="8307" y="0"/>
                  </a:lnTo>
                  <a:lnTo>
                    <a:pt x="0" y="0"/>
                  </a:lnTo>
                  <a:lnTo>
                    <a:pt x="0" y="34"/>
                  </a:lnTo>
                  <a:close/>
                </a:path>
              </a:pathLst>
            </a:custGeom>
            <a:solidFill>
              <a:srgbClr val="EC1C24"/>
            </a:solidFill>
            <a:ln w="0">
              <a:noFill/>
              <a:prstDash val="solid"/>
              <a:round/>
              <a:headEnd/>
              <a:tailEnd/>
            </a:ln>
          </p:spPr>
          <p:txBody>
            <a:bodyPr/>
            <a:lstStyle/>
            <a:p>
              <a:pPr eaLnBrk="1" hangingPunct="1">
                <a:defRPr/>
              </a:pPr>
              <a:endParaRPr lang="en-GB" dirty="0">
                <a:solidFill>
                  <a:srgbClr val="FFFFFF"/>
                </a:solidFill>
              </a:endParaRPr>
            </a:p>
          </p:txBody>
        </p:sp>
      </p:grpSp>
      <p:pic>
        <p:nvPicPr>
          <p:cNvPr id="73735" name="Afbeelding 10">
            <a:extLst>
              <a:ext uri="{FF2B5EF4-FFF2-40B4-BE49-F238E27FC236}">
                <a16:creationId xmlns:a16="http://schemas.microsoft.com/office/drawing/2014/main" id="{600436E2-5A64-40EB-B121-FC713EDDABD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623"/>
                    </a14:imgEffect>
                    <a14:imgEffect>
                      <a14:saturation sat="108000"/>
                    </a14:imgEffect>
                  </a14:imgLayer>
                </a14:imgProps>
              </a:ext>
              <a:ext uri="{28A0092B-C50C-407E-A947-70E740481C1C}">
                <a14:useLocalDpi xmlns:a14="http://schemas.microsoft.com/office/drawing/2010/main" val="0"/>
              </a:ext>
            </a:extLst>
          </a:blip>
          <a:srcRect t="25240" b="8249"/>
          <a:stretch>
            <a:fillRect/>
          </a:stretch>
        </p:blipFill>
        <p:spPr bwMode="auto">
          <a:xfrm>
            <a:off x="1524000" y="3476626"/>
            <a:ext cx="9113838"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2883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VDI\Office\Outlooktemp\IMG_05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25970" y="1106742"/>
            <a:ext cx="5040560" cy="378042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4151784" y="5733257"/>
            <a:ext cx="3168352" cy="276999"/>
          </a:xfrm>
          <a:prstGeom prst="rect">
            <a:avLst/>
          </a:prstGeom>
          <a:noFill/>
        </p:spPr>
        <p:txBody>
          <a:bodyPr wrap="square" rtlCol="0">
            <a:spAutoFit/>
          </a:bodyPr>
          <a:lstStyle/>
          <a:p>
            <a:r>
              <a:rPr lang="nl-NL" sz="1200" dirty="0" err="1">
                <a:solidFill>
                  <a:srgbClr val="000000"/>
                </a:solidFill>
              </a:rPr>
              <a:t>Abstederhof</a:t>
            </a:r>
            <a:endParaRPr lang="nl-NL" sz="1200" dirty="0">
              <a:solidFill>
                <a:srgbClr val="000000"/>
              </a:solidFill>
            </a:endParaRP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963" y="475557"/>
            <a:ext cx="4531643" cy="257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801" y="3140969"/>
            <a:ext cx="4509964" cy="331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6440016" y="5733254"/>
            <a:ext cx="3168352" cy="369332"/>
          </a:xfrm>
          <a:prstGeom prst="rect">
            <a:avLst/>
          </a:prstGeom>
          <a:noFill/>
        </p:spPr>
        <p:txBody>
          <a:bodyPr wrap="square" rtlCol="0">
            <a:spAutoFit/>
          </a:bodyPr>
          <a:lstStyle/>
          <a:p>
            <a:r>
              <a:rPr lang="nl-NL" dirty="0" err="1">
                <a:solidFill>
                  <a:srgbClr val="000000"/>
                </a:solidFill>
              </a:rPr>
              <a:t>Absterderhof</a:t>
            </a:r>
            <a:endParaRPr lang="nl-NL" dirty="0">
              <a:solidFill>
                <a:srgbClr val="000000"/>
              </a:solidFill>
            </a:endParaRPr>
          </a:p>
        </p:txBody>
      </p:sp>
    </p:spTree>
    <p:extLst>
      <p:ext uri="{BB962C8B-B14F-4D97-AF65-F5344CB8AC3E}">
        <p14:creationId xmlns:p14="http://schemas.microsoft.com/office/powerpoint/2010/main" val="713061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GREEN CITY">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15" b="13127"/>
          <a:stretch/>
        </p:blipFill>
        <p:spPr bwMode="auto">
          <a:xfrm>
            <a:off x="3678498" y="184943"/>
            <a:ext cx="6469629" cy="41639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oom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6263" y="4581128"/>
            <a:ext cx="2928526"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551384" y="198654"/>
            <a:ext cx="2592287" cy="1897289"/>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5500" b="1" dirty="0">
                <a:latin typeface="Calibri"/>
              </a:rPr>
              <a:t>❷</a:t>
            </a:r>
            <a:endParaRPr lang="nl-NL" sz="5500" b="1" dirty="0">
              <a:latin typeface="+mn-lt"/>
            </a:endParaRPr>
          </a:p>
          <a:p>
            <a:pPr algn="l"/>
            <a:endParaRPr lang="nl-NL" sz="5500" b="1" dirty="0">
              <a:latin typeface="+mn-lt"/>
            </a:endParaRPr>
          </a:p>
          <a:p>
            <a:pPr algn="l"/>
            <a:r>
              <a:rPr lang="nl-NL" sz="2800" b="1" dirty="0"/>
              <a:t>New Park </a:t>
            </a:r>
            <a:r>
              <a:rPr lang="nl-NL" sz="2800" b="1" dirty="0" err="1"/>
              <a:t>Areas</a:t>
            </a:r>
            <a:endParaRPr lang="nl-NL" sz="2800" b="1" dirty="0"/>
          </a:p>
        </p:txBody>
      </p:sp>
      <p:pic>
        <p:nvPicPr>
          <p:cNvPr id="4" name="Afbeelding 3" descr="Afbeelding met kaart&#10;&#10;Automatisch gegenereerde beschrijving">
            <a:extLst>
              <a:ext uri="{FF2B5EF4-FFF2-40B4-BE49-F238E27FC236}">
                <a16:creationId xmlns:a16="http://schemas.microsoft.com/office/drawing/2014/main" id="{73EE0A76-1E14-9B5E-B9E1-F004A4376D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383" y="2381752"/>
            <a:ext cx="2592287" cy="1967101"/>
          </a:xfrm>
          <a:prstGeom prst="rect">
            <a:avLst/>
          </a:prstGeom>
        </p:spPr>
      </p:pic>
    </p:spTree>
    <p:extLst>
      <p:ext uri="{BB962C8B-B14F-4D97-AF65-F5344CB8AC3E}">
        <p14:creationId xmlns:p14="http://schemas.microsoft.com/office/powerpoint/2010/main" val="360317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517B40AC-3AB5-410D-80F0-A784505C2B45}"/>
              </a:ext>
            </a:extLst>
          </p:cNvPr>
          <p:cNvSpPr/>
          <p:nvPr/>
        </p:nvSpPr>
        <p:spPr>
          <a:xfrm>
            <a:off x="0" y="6035040"/>
            <a:ext cx="1746504"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D9D3EE6D-23ED-4E75-83BE-46DA934FCA53}"/>
              </a:ext>
            </a:extLst>
          </p:cNvPr>
          <p:cNvSpPr>
            <a:spLocks noGrp="1"/>
          </p:cNvSpPr>
          <p:nvPr>
            <p:ph type="title"/>
          </p:nvPr>
        </p:nvSpPr>
        <p:spPr>
          <a:xfrm>
            <a:off x="335361" y="154896"/>
            <a:ext cx="11284200" cy="1215000"/>
          </a:xfrm>
        </p:spPr>
        <p:txBody>
          <a:bodyPr>
            <a:normAutofit/>
          </a:bodyPr>
          <a:lstStyle/>
          <a:p>
            <a:r>
              <a:rPr lang="nl-NL" sz="2400" dirty="0">
                <a:solidFill>
                  <a:srgbClr val="008000"/>
                </a:solidFill>
              </a:rPr>
              <a:t>Icoonproject: Singelpark </a:t>
            </a:r>
            <a:r>
              <a:rPr lang="nl-NL" sz="2400" dirty="0" err="1">
                <a:solidFill>
                  <a:srgbClr val="008000"/>
                </a:solidFill>
              </a:rPr>
              <a:t>incl</a:t>
            </a:r>
            <a:r>
              <a:rPr lang="nl-NL" sz="2400" dirty="0">
                <a:solidFill>
                  <a:srgbClr val="008000"/>
                </a:solidFill>
              </a:rPr>
              <a:t> </a:t>
            </a:r>
            <a:r>
              <a:rPr lang="nl-NL" sz="2400" dirty="0" err="1">
                <a:solidFill>
                  <a:srgbClr val="008000"/>
                </a:solidFill>
              </a:rPr>
              <a:t>Moreelse</a:t>
            </a:r>
            <a:r>
              <a:rPr lang="nl-NL" sz="2400" dirty="0">
                <a:solidFill>
                  <a:srgbClr val="008000"/>
                </a:solidFill>
              </a:rPr>
              <a:t> parken</a:t>
            </a:r>
          </a:p>
        </p:txBody>
      </p:sp>
      <p:sp>
        <p:nvSpPr>
          <p:cNvPr id="12" name="Tekstvak 11">
            <a:extLst>
              <a:ext uri="{FF2B5EF4-FFF2-40B4-BE49-F238E27FC236}">
                <a16:creationId xmlns:a16="http://schemas.microsoft.com/office/drawing/2014/main" id="{CDA2C0F8-77C6-4A2D-98EF-C10016956ADD}"/>
              </a:ext>
            </a:extLst>
          </p:cNvPr>
          <p:cNvSpPr txBox="1"/>
          <p:nvPr/>
        </p:nvSpPr>
        <p:spPr>
          <a:xfrm>
            <a:off x="335361" y="947928"/>
            <a:ext cx="3871278" cy="1570745"/>
          </a:xfrm>
          <a:prstGeom prst="rect">
            <a:avLst/>
          </a:prstGeom>
        </p:spPr>
        <p:txBody>
          <a:bodyPr vert="horz" wrap="square" lIns="91440" tIns="45720" rIns="91440" bIns="45720" rtlCol="0" anchor="ctr">
            <a:noAutofit/>
          </a:bodyPr>
          <a:lstStyle/>
          <a:p>
            <a:endParaRPr lang="nl-NL" sz="2200" dirty="0"/>
          </a:p>
          <a:p>
            <a:endParaRPr lang="nl-NL" sz="2200" dirty="0"/>
          </a:p>
        </p:txBody>
      </p:sp>
      <p:pic>
        <p:nvPicPr>
          <p:cNvPr id="19" name="Afbeelding 18" descr="Afbeelding met boom, gras, buiten, lucht&#10;&#10;Automatisch gegenereerde beschrijving">
            <a:extLst>
              <a:ext uri="{FF2B5EF4-FFF2-40B4-BE49-F238E27FC236}">
                <a16:creationId xmlns:a16="http://schemas.microsoft.com/office/drawing/2014/main" id="{EAE70E2F-7FFE-4F65-97A6-D3FD891CC8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218" y="1284883"/>
            <a:ext cx="2375807" cy="1570746"/>
          </a:xfrm>
          <a:prstGeom prst="rect">
            <a:avLst/>
          </a:prstGeom>
        </p:spPr>
      </p:pic>
      <p:pic>
        <p:nvPicPr>
          <p:cNvPr id="21" name="Picture 2" descr="Mogelijk ook groene tramsporen op Nieuwezijds - AT5">
            <a:extLst>
              <a:ext uri="{FF2B5EF4-FFF2-40B4-BE49-F238E27FC236}">
                <a16:creationId xmlns:a16="http://schemas.microsoft.com/office/drawing/2014/main" id="{B9FB3014-7672-4ED7-AD60-367556F6930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468428" y="1272736"/>
            <a:ext cx="2292572" cy="1582893"/>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99BE2706-61F6-4F33-BEAF-A54556B0620B}"/>
              </a:ext>
            </a:extLst>
          </p:cNvPr>
          <p:cNvPicPr>
            <a:picLocks noChangeAspect="1"/>
          </p:cNvPicPr>
          <p:nvPr/>
        </p:nvPicPr>
        <p:blipFill rotWithShape="1">
          <a:blip r:embed="rId5"/>
          <a:srcRect t="34660"/>
          <a:stretch/>
        </p:blipFill>
        <p:spPr>
          <a:xfrm>
            <a:off x="265853" y="2924944"/>
            <a:ext cx="11530263" cy="3863741"/>
          </a:xfrm>
          <a:prstGeom prst="rect">
            <a:avLst/>
          </a:prstGeom>
        </p:spPr>
      </p:pic>
      <p:pic>
        <p:nvPicPr>
          <p:cNvPr id="31" name="Afbeelding 30" descr="Afbeelding met gras, lucht, buiten, gebouw&#10;&#10;Automatisch gegenereerde beschrijving">
            <a:extLst>
              <a:ext uri="{FF2B5EF4-FFF2-40B4-BE49-F238E27FC236}">
                <a16:creationId xmlns:a16="http://schemas.microsoft.com/office/drawing/2014/main" id="{974D5563-8CDF-4451-BBD0-C68568470BF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822"/>
          <a:stretch/>
        </p:blipFill>
        <p:spPr>
          <a:xfrm>
            <a:off x="4302042" y="1284883"/>
            <a:ext cx="2599772" cy="1570746"/>
          </a:xfrm>
          <a:prstGeom prst="rect">
            <a:avLst/>
          </a:prstGeom>
        </p:spPr>
      </p:pic>
      <p:sp>
        <p:nvSpPr>
          <p:cNvPr id="3" name="Tekstvak 2">
            <a:extLst>
              <a:ext uri="{FF2B5EF4-FFF2-40B4-BE49-F238E27FC236}">
                <a16:creationId xmlns:a16="http://schemas.microsoft.com/office/drawing/2014/main" id="{A60F068B-74CE-40BA-BE4E-9D1E87D7D6DE}"/>
              </a:ext>
            </a:extLst>
          </p:cNvPr>
          <p:cNvSpPr txBox="1"/>
          <p:nvPr/>
        </p:nvSpPr>
        <p:spPr>
          <a:xfrm>
            <a:off x="1199456" y="6326697"/>
            <a:ext cx="10081120" cy="440680"/>
          </a:xfrm>
          <a:prstGeom prst="rect">
            <a:avLst/>
          </a:prstGeom>
        </p:spPr>
        <p:txBody>
          <a:bodyPr vert="horz" wrap="square" lIns="91440" tIns="45720" rIns="91440" bIns="45720" rtlCol="0" anchor="ctr">
            <a:normAutofit/>
          </a:bodyPr>
          <a:lstStyle/>
          <a:p>
            <a:pPr algn="l"/>
            <a:r>
              <a:rPr lang="nl-NL" b="1" dirty="0">
                <a:solidFill>
                  <a:srgbClr val="FFFF00"/>
                </a:solidFill>
              </a:rPr>
              <a:t>De Tuinen van </a:t>
            </a:r>
            <a:r>
              <a:rPr lang="nl-NL" b="1" dirty="0" err="1">
                <a:solidFill>
                  <a:srgbClr val="FFFF00"/>
                </a:solidFill>
              </a:rPr>
              <a:t>Moreelse</a:t>
            </a:r>
            <a:r>
              <a:rPr lang="nl-NL" b="1" dirty="0">
                <a:solidFill>
                  <a:srgbClr val="FFFF00"/>
                </a:solidFill>
              </a:rPr>
              <a:t> + </a:t>
            </a:r>
            <a:r>
              <a:rPr lang="nl-NL" b="1" dirty="0" err="1">
                <a:solidFill>
                  <a:srgbClr val="FFFF00"/>
                </a:solidFill>
              </a:rPr>
              <a:t>Malieblad</a:t>
            </a:r>
            <a:r>
              <a:rPr lang="nl-NL" b="1" dirty="0">
                <a:solidFill>
                  <a:srgbClr val="FFFF00"/>
                </a:solidFill>
              </a:rPr>
              <a:t> + Wolvenplein + </a:t>
            </a:r>
            <a:r>
              <a:rPr lang="nl-NL" b="1" dirty="0" err="1">
                <a:solidFill>
                  <a:srgbClr val="FFFF00"/>
                </a:solidFill>
              </a:rPr>
              <a:t>Daalsepark</a:t>
            </a:r>
            <a:r>
              <a:rPr lang="nl-NL" b="1" dirty="0">
                <a:solidFill>
                  <a:srgbClr val="FFFF00"/>
                </a:solidFill>
              </a:rPr>
              <a:t> + </a:t>
            </a:r>
            <a:r>
              <a:rPr lang="nl-NL" b="1" dirty="0" err="1">
                <a:solidFill>
                  <a:srgbClr val="FFFF00"/>
                </a:solidFill>
              </a:rPr>
              <a:t>Smakkelaarsveld</a:t>
            </a:r>
            <a:endParaRPr lang="nl-NL" b="1" dirty="0">
              <a:solidFill>
                <a:srgbClr val="FFFF00"/>
              </a:solidFill>
            </a:endParaRPr>
          </a:p>
        </p:txBody>
      </p:sp>
    </p:spTree>
    <p:extLst>
      <p:ext uri="{BB962C8B-B14F-4D97-AF65-F5344CB8AC3E}">
        <p14:creationId xmlns:p14="http://schemas.microsoft.com/office/powerpoint/2010/main" val="2440040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B7FB8-920C-4496-A486-4B22ACD70A25}"/>
              </a:ext>
            </a:extLst>
          </p:cNvPr>
          <p:cNvSpPr>
            <a:spLocks noGrp="1"/>
          </p:cNvSpPr>
          <p:nvPr>
            <p:ph type="title"/>
          </p:nvPr>
        </p:nvSpPr>
        <p:spPr/>
        <p:txBody>
          <a:bodyPr>
            <a:normAutofit/>
          </a:bodyPr>
          <a:lstStyle/>
          <a:p>
            <a:r>
              <a:rPr lang="nl-NL" sz="2400" dirty="0">
                <a:solidFill>
                  <a:srgbClr val="008000"/>
                </a:solidFill>
              </a:rPr>
              <a:t>Icoonproject Park Groot Transwijk</a:t>
            </a:r>
          </a:p>
        </p:txBody>
      </p:sp>
      <p:pic>
        <p:nvPicPr>
          <p:cNvPr id="5" name="Afbeelding 4">
            <a:extLst>
              <a:ext uri="{FF2B5EF4-FFF2-40B4-BE49-F238E27FC236}">
                <a16:creationId xmlns:a16="http://schemas.microsoft.com/office/drawing/2014/main" id="{44542B57-1FC3-431C-86ED-BEA63C7C39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628" y="2131855"/>
            <a:ext cx="6371572" cy="4405345"/>
          </a:xfrm>
          <a:prstGeom prst="rect">
            <a:avLst/>
          </a:prstGeom>
          <a:noFill/>
          <a:ln>
            <a:noFill/>
          </a:ln>
        </p:spPr>
      </p:pic>
      <p:pic>
        <p:nvPicPr>
          <p:cNvPr id="6" name="Afbeelding 5">
            <a:extLst>
              <a:ext uri="{FF2B5EF4-FFF2-40B4-BE49-F238E27FC236}">
                <a16:creationId xmlns:a16="http://schemas.microsoft.com/office/drawing/2014/main" id="{1EC6CB82-B99C-4233-B466-407B3069F9D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1979" y="621190"/>
            <a:ext cx="2520280" cy="1007110"/>
          </a:xfrm>
          <a:prstGeom prst="rect">
            <a:avLst/>
          </a:prstGeom>
          <a:noFill/>
          <a:ln>
            <a:noFill/>
          </a:ln>
        </p:spPr>
      </p:pic>
      <p:pic>
        <p:nvPicPr>
          <p:cNvPr id="3074" name="Picture 2" descr="Mogelijk ook groene tramsporen op Nieuwezijds - AT5">
            <a:extLst>
              <a:ext uri="{FF2B5EF4-FFF2-40B4-BE49-F238E27FC236}">
                <a16:creationId xmlns:a16="http://schemas.microsoft.com/office/drawing/2014/main" id="{C8053D83-0FB0-49A2-90ED-EF7405665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 y="3613353"/>
            <a:ext cx="3902498" cy="2393289"/>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7">
            <a:extLst>
              <a:ext uri="{FF2B5EF4-FFF2-40B4-BE49-F238E27FC236}">
                <a16:creationId xmlns:a16="http://schemas.microsoft.com/office/drawing/2014/main" id="{369966E1-2128-4D3B-957D-D01595F6C82A}"/>
              </a:ext>
            </a:extLst>
          </p:cNvPr>
          <p:cNvSpPr>
            <a:spLocks noGrp="1"/>
          </p:cNvSpPr>
          <p:nvPr>
            <p:ph idx="1"/>
          </p:nvPr>
        </p:nvSpPr>
        <p:spPr>
          <a:xfrm>
            <a:off x="329901" y="1124745"/>
            <a:ext cx="11328626" cy="4351339"/>
          </a:xfrm>
        </p:spPr>
        <p:txBody>
          <a:bodyPr>
            <a:normAutofit/>
          </a:bodyPr>
          <a:lstStyle/>
          <a:p>
            <a:r>
              <a:rPr lang="nl-NL" sz="2000" dirty="0"/>
              <a:t>Metro of Lightrail Europalaan </a:t>
            </a:r>
            <a:r>
              <a:rPr lang="nl-NL" sz="2000" dirty="0" err="1"/>
              <a:t>deepened</a:t>
            </a:r>
            <a:endParaRPr lang="nl-NL" sz="2000" dirty="0"/>
          </a:p>
          <a:p>
            <a:pPr algn="l"/>
            <a:r>
              <a:rPr lang="nl-NL" sz="2000" dirty="0"/>
              <a:t>Beneluxlaan </a:t>
            </a:r>
            <a:r>
              <a:rPr lang="nl-NL" sz="2000" dirty="0" err="1"/>
              <a:t>and</a:t>
            </a:r>
            <a:r>
              <a:rPr lang="nl-NL" sz="2000" dirty="0"/>
              <a:t> Europaweg as </a:t>
            </a:r>
            <a:r>
              <a:rPr lang="nl-NL" sz="2000" dirty="0" err="1"/>
              <a:t>parkway</a:t>
            </a:r>
            <a:endParaRPr lang="nl-NL" sz="2000" dirty="0"/>
          </a:p>
          <a:p>
            <a:pPr algn="l"/>
            <a:r>
              <a:rPr lang="nl-NL" sz="2000" dirty="0"/>
              <a:t>Lift </a:t>
            </a:r>
            <a:r>
              <a:rPr lang="nl-NL" sz="2000" dirty="0" err="1"/>
              <a:t>barriers</a:t>
            </a:r>
            <a:endParaRPr lang="nl-NL" sz="2000" dirty="0"/>
          </a:p>
          <a:p>
            <a:pPr algn="l"/>
            <a:r>
              <a:rPr lang="nl-NL" sz="2000" dirty="0" err="1"/>
              <a:t>Together</a:t>
            </a:r>
            <a:r>
              <a:rPr lang="nl-NL" sz="2000" dirty="0"/>
              <a:t> </a:t>
            </a:r>
            <a:r>
              <a:rPr lang="nl-NL" sz="2000" dirty="0" err="1"/>
              <a:t>with</a:t>
            </a:r>
            <a:r>
              <a:rPr lang="nl-NL" sz="2000" dirty="0"/>
              <a:t> </a:t>
            </a:r>
            <a:r>
              <a:rPr lang="nl-NL" sz="2000" dirty="0" err="1"/>
              <a:t>mobility</a:t>
            </a:r>
            <a:r>
              <a:rPr lang="nl-NL" sz="2000" dirty="0"/>
              <a:t> </a:t>
            </a:r>
            <a:r>
              <a:rPr lang="nl-NL" sz="2000" dirty="0" err="1"/>
              <a:t>task</a:t>
            </a:r>
            <a:r>
              <a:rPr lang="nl-NL" sz="2000" dirty="0"/>
              <a:t> </a:t>
            </a:r>
            <a:r>
              <a:rPr lang="nl-NL" sz="2000" dirty="0" err="1"/>
              <a:t>and</a:t>
            </a:r>
            <a:r>
              <a:rPr lang="nl-NL" sz="2000" dirty="0"/>
              <a:t> </a:t>
            </a:r>
          </a:p>
          <a:p>
            <a:pPr algn="l"/>
            <a:r>
              <a:rPr lang="nl-NL" sz="2000" dirty="0" err="1"/>
              <a:t>Housingassignment</a:t>
            </a:r>
            <a:endParaRPr lang="nl-NL" sz="2000" dirty="0"/>
          </a:p>
        </p:txBody>
      </p:sp>
    </p:spTree>
    <p:extLst>
      <p:ext uri="{BB962C8B-B14F-4D97-AF65-F5344CB8AC3E}">
        <p14:creationId xmlns:p14="http://schemas.microsoft.com/office/powerpoint/2010/main" val="3103586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sresultaat voor croeselaa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151"/>
          <a:stretch/>
        </p:blipFill>
        <p:spPr bwMode="auto">
          <a:xfrm>
            <a:off x="4798871" y="3429000"/>
            <a:ext cx="5347612" cy="3205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croeselaa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0014" y="206304"/>
            <a:ext cx="5396524" cy="3048181"/>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481286" y="332656"/>
            <a:ext cx="4102546" cy="1897289"/>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4900" b="1" dirty="0">
                <a:latin typeface="Calibri"/>
              </a:rPr>
              <a:t>❸</a:t>
            </a:r>
          </a:p>
          <a:p>
            <a:pPr algn="l"/>
            <a:endParaRPr lang="nl-NL" sz="2800" b="1" dirty="0">
              <a:latin typeface="Calibri"/>
            </a:endParaRPr>
          </a:p>
          <a:p>
            <a:pPr algn="l"/>
            <a:r>
              <a:rPr lang="nl-NL" sz="2800" b="1" dirty="0"/>
              <a:t>Green-blue </a:t>
            </a:r>
            <a:r>
              <a:rPr lang="nl-NL" sz="2800" b="1" dirty="0" err="1"/>
              <a:t>connections</a:t>
            </a:r>
            <a:endParaRPr lang="nl-NL" sz="2800" b="1" dirty="0"/>
          </a:p>
        </p:txBody>
      </p:sp>
      <p:pic>
        <p:nvPicPr>
          <p:cNvPr id="2" name="Afbeelding 1">
            <a:extLst>
              <a:ext uri="{FF2B5EF4-FFF2-40B4-BE49-F238E27FC236}">
                <a16:creationId xmlns:a16="http://schemas.microsoft.com/office/drawing/2014/main" id="{50914447-A6AC-AE93-5849-D7AEE05595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286" y="2302825"/>
            <a:ext cx="2847346" cy="2325231"/>
          </a:xfrm>
          <a:prstGeom prst="rect">
            <a:avLst/>
          </a:prstGeom>
        </p:spPr>
      </p:pic>
    </p:spTree>
    <p:extLst>
      <p:ext uri="{BB962C8B-B14F-4D97-AF65-F5344CB8AC3E}">
        <p14:creationId xmlns:p14="http://schemas.microsoft.com/office/powerpoint/2010/main" val="326908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FADF4-895C-4BA0-8472-26F1438430FC}"/>
              </a:ext>
            </a:extLst>
          </p:cNvPr>
          <p:cNvSpPr>
            <a:spLocks noGrp="1"/>
          </p:cNvSpPr>
          <p:nvPr>
            <p:ph type="title"/>
          </p:nvPr>
        </p:nvSpPr>
        <p:spPr/>
        <p:txBody>
          <a:bodyPr>
            <a:normAutofit/>
          </a:bodyPr>
          <a:lstStyle/>
          <a:p>
            <a:r>
              <a:rPr lang="nl-NL" sz="2800" dirty="0">
                <a:solidFill>
                  <a:srgbClr val="008000"/>
                </a:solidFill>
                <a:latin typeface="Helvetica Neue" panose="02000503000000020004"/>
              </a:rPr>
              <a:t>Merwedekanaalzone: Green, compact </a:t>
            </a:r>
            <a:r>
              <a:rPr lang="nl-NL" sz="2800" dirty="0" err="1">
                <a:solidFill>
                  <a:srgbClr val="008000"/>
                </a:solidFill>
                <a:latin typeface="Helvetica Neue" panose="02000503000000020004"/>
              </a:rPr>
              <a:t>and</a:t>
            </a:r>
            <a:r>
              <a:rPr lang="nl-NL" sz="2800" dirty="0">
                <a:solidFill>
                  <a:srgbClr val="008000"/>
                </a:solidFill>
                <a:latin typeface="Helvetica Neue" panose="02000503000000020004"/>
              </a:rPr>
              <a:t> </a:t>
            </a:r>
            <a:r>
              <a:rPr lang="nl-NL" sz="2800" dirty="0" err="1">
                <a:solidFill>
                  <a:srgbClr val="008000"/>
                </a:solidFill>
                <a:latin typeface="Helvetica Neue" panose="02000503000000020004"/>
              </a:rPr>
              <a:t>connected</a:t>
            </a:r>
            <a:r>
              <a:rPr lang="nl-NL" sz="2800" dirty="0">
                <a:solidFill>
                  <a:srgbClr val="008000"/>
                </a:solidFill>
                <a:latin typeface="Helvetica Neue" panose="02000503000000020004"/>
              </a:rPr>
              <a:t> </a:t>
            </a:r>
          </a:p>
        </p:txBody>
      </p:sp>
      <p:sp>
        <p:nvSpPr>
          <p:cNvPr id="4" name="Tijdelijke aanduiding voor inhoud 2">
            <a:extLst>
              <a:ext uri="{FF2B5EF4-FFF2-40B4-BE49-F238E27FC236}">
                <a16:creationId xmlns:a16="http://schemas.microsoft.com/office/drawing/2014/main" id="{65E63978-2D1B-4579-A304-3169878DBAF2}"/>
              </a:ext>
            </a:extLst>
          </p:cNvPr>
          <p:cNvSpPr>
            <a:spLocks noGrp="1"/>
          </p:cNvSpPr>
          <p:nvPr>
            <p:ph idx="1"/>
          </p:nvPr>
        </p:nvSpPr>
        <p:spPr>
          <a:xfrm>
            <a:off x="480000" y="1590306"/>
            <a:ext cx="4825772" cy="4752320"/>
          </a:xfrm>
        </p:spPr>
        <p:txBody>
          <a:bodyPr>
            <a:normAutofit/>
          </a:bodyPr>
          <a:lstStyle/>
          <a:p>
            <a:pPr marL="0" indent="0">
              <a:buNone/>
            </a:pPr>
            <a:r>
              <a:rPr lang="en-US" sz="2000" dirty="0" err="1"/>
              <a:t>Voorbeelden</a:t>
            </a:r>
            <a:r>
              <a:rPr lang="en-US" sz="2000" dirty="0"/>
              <a:t> </a:t>
            </a:r>
            <a:r>
              <a:rPr lang="en-US" sz="2000" dirty="0" err="1"/>
              <a:t>en</a:t>
            </a:r>
            <a:r>
              <a:rPr lang="en-US" sz="2000" dirty="0"/>
              <a:t> </a:t>
            </a:r>
            <a:r>
              <a:rPr lang="en-US" sz="2000" dirty="0" err="1"/>
              <a:t>fotos</a:t>
            </a:r>
            <a:r>
              <a:rPr lang="en-US" sz="2000" dirty="0"/>
              <a:t> </a:t>
            </a:r>
            <a:endParaRPr lang="nl-NL" sz="2000" dirty="0"/>
          </a:p>
        </p:txBody>
      </p:sp>
      <p:pic>
        <p:nvPicPr>
          <p:cNvPr id="6" name="Afbeelding 1">
            <a:extLst>
              <a:ext uri="{FF2B5EF4-FFF2-40B4-BE49-F238E27FC236}">
                <a16:creationId xmlns:a16="http://schemas.microsoft.com/office/drawing/2014/main" id="{637736E7-645F-48BB-A73F-67A83ACEC453}"/>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1609" b="-4032"/>
          <a:stretch/>
        </p:blipFill>
        <p:spPr bwMode="auto">
          <a:xfrm>
            <a:off x="452242" y="1311221"/>
            <a:ext cx="9249492" cy="478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2">
            <a:extLst>
              <a:ext uri="{FF2B5EF4-FFF2-40B4-BE49-F238E27FC236}">
                <a16:creationId xmlns:a16="http://schemas.microsoft.com/office/drawing/2014/main" id="{49C43417-8FC7-4177-963E-EB0406626350}"/>
              </a:ext>
            </a:extLst>
          </p:cNvPr>
          <p:cNvPicPr>
            <a:picLocks noChangeAspect="1"/>
          </p:cNvPicPr>
          <p:nvPr/>
        </p:nvPicPr>
        <p:blipFill rotWithShape="1">
          <a:blip r:embed="rId4">
            <a:extLst>
              <a:ext uri="{28A0092B-C50C-407E-A947-70E740481C1C}">
                <a14:useLocalDpi xmlns:a14="http://schemas.microsoft.com/office/drawing/2010/main" val="0"/>
              </a:ext>
            </a:extLst>
          </a:blip>
          <a:srcRect l="17812" r="17678"/>
          <a:stretch/>
        </p:blipFill>
        <p:spPr bwMode="auto">
          <a:xfrm>
            <a:off x="9311851" y="1229596"/>
            <a:ext cx="2808312" cy="475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779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389C2D9-01BE-4C80-95AB-EB9F5CA728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24"/>
          <a:stretch/>
        </p:blipFill>
        <p:spPr bwMode="auto">
          <a:xfrm>
            <a:off x="407" y="1282"/>
            <a:ext cx="12191196"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id="{46C1BF0B-1CE5-4B26-8499-A3FFACE3E18A}"/>
              </a:ext>
            </a:extLst>
          </p:cNvPr>
          <p:cNvSpPr/>
          <p:nvPr/>
        </p:nvSpPr>
        <p:spPr>
          <a:xfrm>
            <a:off x="103636" y="5840362"/>
            <a:ext cx="4020600" cy="1017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Singel</a:t>
            </a:r>
            <a:endParaRPr lang="en-US" sz="2200" b="1" dirty="0"/>
          </a:p>
          <a:p>
            <a:pPr algn="ctr"/>
            <a:r>
              <a:rPr lang="en-US" sz="2200" dirty="0"/>
              <a:t> from 8 lane highway to restored waterway</a:t>
            </a:r>
          </a:p>
        </p:txBody>
      </p:sp>
    </p:spTree>
    <p:extLst>
      <p:ext uri="{BB962C8B-B14F-4D97-AF65-F5344CB8AC3E}">
        <p14:creationId xmlns:p14="http://schemas.microsoft.com/office/powerpoint/2010/main" val="265526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227D00B-F10C-4867-9083-5F894A658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6" b="14675"/>
          <a:stretch/>
        </p:blipFill>
        <p:spPr bwMode="auto">
          <a:xfrm>
            <a:off x="407" y="1282"/>
            <a:ext cx="12191196"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7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8E623E-9161-41A8-BC52-0C24CDCD69D1}"/>
              </a:ext>
            </a:extLst>
          </p:cNvPr>
          <p:cNvSpPr txBox="1">
            <a:spLocks/>
          </p:cNvSpPr>
          <p:nvPr/>
        </p:nvSpPr>
        <p:spPr>
          <a:xfrm>
            <a:off x="480000" y="404664"/>
            <a:ext cx="11284200" cy="918336"/>
          </a:xfrm>
          <a:prstGeom prst="rect">
            <a:avLst/>
          </a:prstGeom>
        </p:spPr>
        <p:txBody>
          <a:bodyPr>
            <a:norm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r>
              <a:rPr lang="nl-NL" sz="3600" dirty="0" err="1">
                <a:solidFill>
                  <a:srgbClr val="008000"/>
                </a:solidFill>
                <a:latin typeface="Helvetica Neue" panose="02000503000000020004"/>
              </a:rPr>
              <a:t>Introduction</a:t>
            </a:r>
            <a:r>
              <a:rPr lang="nl-NL" sz="3600" dirty="0">
                <a:solidFill>
                  <a:srgbClr val="008000"/>
                </a:solidFill>
                <a:latin typeface="Helvetica Neue" panose="02000503000000020004"/>
              </a:rPr>
              <a:t> </a:t>
            </a:r>
            <a:r>
              <a:rPr lang="nl-NL" sz="3600" dirty="0" err="1">
                <a:solidFill>
                  <a:srgbClr val="008000"/>
                </a:solidFill>
                <a:latin typeface="Helvetica Neue" panose="02000503000000020004"/>
              </a:rPr>
              <a:t>to</a:t>
            </a:r>
            <a:r>
              <a:rPr lang="nl-NL" sz="3600" dirty="0">
                <a:solidFill>
                  <a:srgbClr val="008000"/>
                </a:solidFill>
                <a:latin typeface="Helvetica Neue" panose="02000503000000020004"/>
              </a:rPr>
              <a:t> </a:t>
            </a:r>
            <a:r>
              <a:rPr lang="nl-NL" sz="3600" dirty="0" err="1">
                <a:solidFill>
                  <a:srgbClr val="008000"/>
                </a:solidFill>
                <a:latin typeface="Helvetica Neue" panose="02000503000000020004"/>
              </a:rPr>
              <a:t>the</a:t>
            </a:r>
            <a:r>
              <a:rPr lang="nl-NL" sz="3600" dirty="0">
                <a:solidFill>
                  <a:srgbClr val="008000"/>
                </a:solidFill>
                <a:latin typeface="Helvetica Neue" panose="02000503000000020004"/>
              </a:rPr>
              <a:t> </a:t>
            </a:r>
            <a:r>
              <a:rPr lang="nl-NL" sz="3600" dirty="0" err="1">
                <a:solidFill>
                  <a:srgbClr val="008000"/>
                </a:solidFill>
                <a:latin typeface="Helvetica Neue" panose="02000503000000020004"/>
              </a:rPr>
              <a:t>city</a:t>
            </a:r>
            <a:r>
              <a:rPr lang="nl-NL" sz="3600" dirty="0">
                <a:solidFill>
                  <a:srgbClr val="008000"/>
                </a:solidFill>
                <a:latin typeface="Helvetica Neue" panose="02000503000000020004"/>
              </a:rPr>
              <a:t> of Utrecht</a:t>
            </a:r>
          </a:p>
        </p:txBody>
      </p:sp>
      <p:pic>
        <p:nvPicPr>
          <p:cNvPr id="7" name="Afbeelding 6">
            <a:extLst>
              <a:ext uri="{FF2B5EF4-FFF2-40B4-BE49-F238E27FC236}">
                <a16:creationId xmlns:a16="http://schemas.microsoft.com/office/drawing/2014/main" id="{209E31D7-3759-48DF-A836-9785C27A0CA9}"/>
              </a:ext>
            </a:extLst>
          </p:cNvPr>
          <p:cNvPicPr>
            <a:picLocks noChangeAspect="1"/>
          </p:cNvPicPr>
          <p:nvPr/>
        </p:nvPicPr>
        <p:blipFill rotWithShape="1">
          <a:blip r:embed="rId3"/>
          <a:srcRect l="21896" r="26825"/>
          <a:stretch/>
        </p:blipFill>
        <p:spPr>
          <a:xfrm>
            <a:off x="7670345" y="3716829"/>
            <a:ext cx="4093854" cy="3048862"/>
          </a:xfrm>
          <a:prstGeom prst="rect">
            <a:avLst/>
          </a:prstGeom>
        </p:spPr>
      </p:pic>
      <p:pic>
        <p:nvPicPr>
          <p:cNvPr id="15" name="Afbeelding 14">
            <a:extLst>
              <a:ext uri="{FF2B5EF4-FFF2-40B4-BE49-F238E27FC236}">
                <a16:creationId xmlns:a16="http://schemas.microsoft.com/office/drawing/2014/main" id="{8D53EDE7-DF65-435B-B472-2CD8ED852DB2}"/>
              </a:ext>
            </a:extLst>
          </p:cNvPr>
          <p:cNvPicPr>
            <a:picLocks noChangeAspect="1"/>
          </p:cNvPicPr>
          <p:nvPr/>
        </p:nvPicPr>
        <p:blipFill>
          <a:blip r:embed="rId4"/>
          <a:stretch>
            <a:fillRect/>
          </a:stretch>
        </p:blipFill>
        <p:spPr>
          <a:xfrm>
            <a:off x="119336" y="1124744"/>
            <a:ext cx="7272808" cy="2304256"/>
          </a:xfrm>
          <a:prstGeom prst="rect">
            <a:avLst/>
          </a:prstGeom>
        </p:spPr>
      </p:pic>
      <p:pic>
        <p:nvPicPr>
          <p:cNvPr id="18" name="Afbeelding 17" descr="Afbeelding met boom, buiten, teken, steen&#10;&#10;Automatisch gegenereerde beschrijving">
            <a:extLst>
              <a:ext uri="{FF2B5EF4-FFF2-40B4-BE49-F238E27FC236}">
                <a16:creationId xmlns:a16="http://schemas.microsoft.com/office/drawing/2014/main" id="{8D318E6E-C292-4AFC-B0BE-E989A615E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777" y="1126207"/>
            <a:ext cx="4093855" cy="2302793"/>
          </a:xfrm>
          <a:prstGeom prst="rect">
            <a:avLst/>
          </a:prstGeom>
        </p:spPr>
      </p:pic>
      <p:pic>
        <p:nvPicPr>
          <p:cNvPr id="3" name="Tijdelijke aanduiding voor inhoud 6">
            <a:extLst>
              <a:ext uri="{FF2B5EF4-FFF2-40B4-BE49-F238E27FC236}">
                <a16:creationId xmlns:a16="http://schemas.microsoft.com/office/drawing/2014/main" id="{26F7C50C-9CAD-E84B-3BA3-4077F93E1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19336" y="3573017"/>
            <a:ext cx="7128792" cy="2304256"/>
          </a:xfrm>
          <a:prstGeom prst="rect">
            <a:avLst/>
          </a:prstGeom>
        </p:spPr>
      </p:pic>
    </p:spTree>
    <p:extLst>
      <p:ext uri="{BB962C8B-B14F-4D97-AF65-F5344CB8AC3E}">
        <p14:creationId xmlns:p14="http://schemas.microsoft.com/office/powerpoint/2010/main" val="313069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BDAB9-FEFE-0589-C7FE-4505A50A865D}"/>
              </a:ext>
            </a:extLst>
          </p:cNvPr>
          <p:cNvSpPr>
            <a:spLocks noGrp="1"/>
          </p:cNvSpPr>
          <p:nvPr>
            <p:ph type="title"/>
          </p:nvPr>
        </p:nvSpPr>
        <p:spPr/>
        <p:txBody>
          <a:bodyPr>
            <a:normAutofit/>
          </a:bodyPr>
          <a:lstStyle/>
          <a:p>
            <a:r>
              <a:rPr lang="nl-NL" sz="2800" dirty="0" err="1">
                <a:solidFill>
                  <a:srgbClr val="008000"/>
                </a:solidFill>
              </a:rPr>
              <a:t>Dafne</a:t>
            </a:r>
            <a:r>
              <a:rPr lang="nl-NL" sz="2800" dirty="0">
                <a:solidFill>
                  <a:srgbClr val="008000"/>
                </a:solidFill>
              </a:rPr>
              <a:t> Schippers bridge </a:t>
            </a:r>
            <a:endParaRPr lang="nl-NL" sz="2800" dirty="0"/>
          </a:p>
        </p:txBody>
      </p:sp>
      <p:pic>
        <p:nvPicPr>
          <p:cNvPr id="4" name="Tijdelijke aanduiding voor afbeelding 5" descr="Afbeelding met gras, weg, scène, snelweg&#10;&#10;Automatisch gegenereerde beschrijving">
            <a:extLst>
              <a:ext uri="{FF2B5EF4-FFF2-40B4-BE49-F238E27FC236}">
                <a16:creationId xmlns:a16="http://schemas.microsoft.com/office/drawing/2014/main" id="{DA06B523-2AE1-1634-9BFA-11056BF653D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69" b="69"/>
          <a:stretch>
            <a:fillRect/>
          </a:stretch>
        </p:blipFill>
        <p:spPr>
          <a:xfrm>
            <a:off x="263352" y="1018563"/>
            <a:ext cx="10153128" cy="5711509"/>
          </a:xfrm>
        </p:spPr>
      </p:pic>
      <p:pic>
        <p:nvPicPr>
          <p:cNvPr id="8" name="Afbeelding 7">
            <a:extLst>
              <a:ext uri="{FF2B5EF4-FFF2-40B4-BE49-F238E27FC236}">
                <a16:creationId xmlns:a16="http://schemas.microsoft.com/office/drawing/2014/main" id="{6FA2A206-6C05-627C-6779-827CC7DAB3AA}"/>
              </a:ext>
            </a:extLst>
          </p:cNvPr>
          <p:cNvPicPr>
            <a:picLocks noChangeAspect="1"/>
          </p:cNvPicPr>
          <p:nvPr/>
        </p:nvPicPr>
        <p:blipFill>
          <a:blip r:embed="rId4"/>
          <a:stretch>
            <a:fillRect/>
          </a:stretch>
        </p:blipFill>
        <p:spPr>
          <a:xfrm>
            <a:off x="272477" y="6021288"/>
            <a:ext cx="1070995" cy="752727"/>
          </a:xfrm>
          <a:prstGeom prst="rect">
            <a:avLst/>
          </a:prstGeom>
        </p:spPr>
      </p:pic>
    </p:spTree>
    <p:extLst>
      <p:ext uri="{BB962C8B-B14F-4D97-AF65-F5344CB8AC3E}">
        <p14:creationId xmlns:p14="http://schemas.microsoft.com/office/powerpoint/2010/main" val="168404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91345" y="210404"/>
            <a:ext cx="3240359" cy="189728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4900" b="1" dirty="0"/>
              <a:t> </a:t>
            </a:r>
            <a:r>
              <a:rPr lang="nl-NL" sz="4900" b="1" dirty="0">
                <a:latin typeface="+mn-lt"/>
              </a:rPr>
              <a:t>❹</a:t>
            </a:r>
            <a:endParaRPr lang="nl-NL" sz="4900" b="1" dirty="0"/>
          </a:p>
          <a:p>
            <a:pPr algn="l"/>
            <a:endParaRPr lang="nl-NL" sz="2800" b="1" dirty="0"/>
          </a:p>
          <a:p>
            <a:pPr algn="l"/>
            <a:r>
              <a:rPr lang="nl-NL" sz="2800" b="1" dirty="0"/>
              <a:t>Green corridor</a:t>
            </a:r>
          </a:p>
        </p:txBody>
      </p:sp>
      <p:pic>
        <p:nvPicPr>
          <p:cNvPr id="6" name="Afbeelding 5">
            <a:extLst>
              <a:ext uri="{FF2B5EF4-FFF2-40B4-BE49-F238E27FC236}">
                <a16:creationId xmlns:a16="http://schemas.microsoft.com/office/drawing/2014/main" id="{0F261081-67A3-4E2D-BA7B-CD134C84C122}"/>
              </a:ext>
            </a:extLst>
          </p:cNvPr>
          <p:cNvPicPr>
            <a:picLocks noChangeAspect="1"/>
          </p:cNvPicPr>
          <p:nvPr/>
        </p:nvPicPr>
        <p:blipFill>
          <a:blip r:embed="rId3"/>
          <a:stretch>
            <a:fillRect/>
          </a:stretch>
        </p:blipFill>
        <p:spPr>
          <a:xfrm>
            <a:off x="4292982" y="191122"/>
            <a:ext cx="5128466" cy="3541262"/>
          </a:xfrm>
          <a:prstGeom prst="rect">
            <a:avLst/>
          </a:prstGeom>
        </p:spPr>
      </p:pic>
      <p:pic>
        <p:nvPicPr>
          <p:cNvPr id="2" name="Afbeelding 1">
            <a:extLst>
              <a:ext uri="{FF2B5EF4-FFF2-40B4-BE49-F238E27FC236}">
                <a16:creationId xmlns:a16="http://schemas.microsoft.com/office/drawing/2014/main" id="{472E5E81-3D0F-4C26-863E-CF5E0FA52289}"/>
              </a:ext>
            </a:extLst>
          </p:cNvPr>
          <p:cNvPicPr>
            <a:picLocks noChangeAspect="1"/>
          </p:cNvPicPr>
          <p:nvPr/>
        </p:nvPicPr>
        <p:blipFill>
          <a:blip r:embed="rId4"/>
          <a:stretch>
            <a:fillRect/>
          </a:stretch>
        </p:blipFill>
        <p:spPr>
          <a:xfrm>
            <a:off x="8183216" y="3861048"/>
            <a:ext cx="3990173" cy="2992630"/>
          </a:xfrm>
          <a:prstGeom prst="rect">
            <a:avLst/>
          </a:prstGeom>
        </p:spPr>
      </p:pic>
      <p:pic>
        <p:nvPicPr>
          <p:cNvPr id="7" name="Afbeelding 6">
            <a:extLst>
              <a:ext uri="{FF2B5EF4-FFF2-40B4-BE49-F238E27FC236}">
                <a16:creationId xmlns:a16="http://schemas.microsoft.com/office/drawing/2014/main" id="{06AD71AB-0ACD-A721-595B-2E00C41047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036" y="2647016"/>
            <a:ext cx="2579207" cy="2170736"/>
          </a:xfrm>
          <a:prstGeom prst="rect">
            <a:avLst/>
          </a:prstGeom>
        </p:spPr>
      </p:pic>
      <p:pic>
        <p:nvPicPr>
          <p:cNvPr id="5" name="Afbeelding 4">
            <a:extLst>
              <a:ext uri="{FF2B5EF4-FFF2-40B4-BE49-F238E27FC236}">
                <a16:creationId xmlns:a16="http://schemas.microsoft.com/office/drawing/2014/main" id="{3FB42CF0-CDFB-636F-4173-3DB4B3563304}"/>
              </a:ext>
            </a:extLst>
          </p:cNvPr>
          <p:cNvPicPr>
            <a:picLocks noChangeAspect="1"/>
          </p:cNvPicPr>
          <p:nvPr/>
        </p:nvPicPr>
        <p:blipFill>
          <a:blip r:embed="rId6"/>
          <a:stretch>
            <a:fillRect/>
          </a:stretch>
        </p:blipFill>
        <p:spPr>
          <a:xfrm>
            <a:off x="3461088" y="4077072"/>
            <a:ext cx="4535805" cy="2170736"/>
          </a:xfrm>
          <a:prstGeom prst="rect">
            <a:avLst/>
          </a:prstGeom>
        </p:spPr>
      </p:pic>
    </p:spTree>
    <p:extLst>
      <p:ext uri="{BB962C8B-B14F-4D97-AF65-F5344CB8AC3E}">
        <p14:creationId xmlns:p14="http://schemas.microsoft.com/office/powerpoint/2010/main" val="1394926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F499F5C7-246E-4679-B5FD-BEA23C9047FC}"/>
              </a:ext>
            </a:extLst>
          </p:cNvPr>
          <p:cNvSpPr/>
          <p:nvPr/>
        </p:nvSpPr>
        <p:spPr>
          <a:xfrm>
            <a:off x="0" y="6035040"/>
            <a:ext cx="1746504"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A9612FF-5C57-41F4-96E4-2F78E12AF781}"/>
              </a:ext>
            </a:extLst>
          </p:cNvPr>
          <p:cNvSpPr>
            <a:spLocks noGrp="1"/>
          </p:cNvSpPr>
          <p:nvPr>
            <p:ph type="title"/>
          </p:nvPr>
        </p:nvSpPr>
        <p:spPr>
          <a:xfrm>
            <a:off x="623390" y="-34396"/>
            <a:ext cx="10492113" cy="1215000"/>
          </a:xfrm>
        </p:spPr>
        <p:txBody>
          <a:bodyPr>
            <a:normAutofit/>
          </a:bodyPr>
          <a:lstStyle/>
          <a:p>
            <a:r>
              <a:rPr lang="nl-NL" sz="3200" dirty="0">
                <a:solidFill>
                  <a:srgbClr val="008000"/>
                </a:solidFill>
              </a:rPr>
              <a:t>Vecht-scheg/Oud Zuilen</a:t>
            </a:r>
          </a:p>
        </p:txBody>
      </p:sp>
      <p:sp>
        <p:nvSpPr>
          <p:cNvPr id="9" name="Tekstvak 8">
            <a:extLst>
              <a:ext uri="{FF2B5EF4-FFF2-40B4-BE49-F238E27FC236}">
                <a16:creationId xmlns:a16="http://schemas.microsoft.com/office/drawing/2014/main" id="{8C8C3A04-8D58-4A78-8DB3-DC7014042808}"/>
              </a:ext>
            </a:extLst>
          </p:cNvPr>
          <p:cNvSpPr txBox="1"/>
          <p:nvPr/>
        </p:nvSpPr>
        <p:spPr>
          <a:xfrm>
            <a:off x="484394" y="908721"/>
            <a:ext cx="6883960" cy="664808"/>
          </a:xfrm>
          <a:prstGeom prst="rect">
            <a:avLst/>
          </a:prstGeom>
        </p:spPr>
        <p:txBody>
          <a:bodyPr vert="horz" wrap="square" lIns="91440" tIns="45720" rIns="91440" bIns="45720" rtlCol="0" anchor="ctr">
            <a:normAutofit/>
          </a:bodyPr>
          <a:lstStyle/>
          <a:p>
            <a:r>
              <a:rPr lang="nl-NL" sz="2400" dirty="0" err="1"/>
              <a:t>Bringing</a:t>
            </a:r>
            <a:r>
              <a:rPr lang="nl-NL" sz="2400" dirty="0"/>
              <a:t> nature </a:t>
            </a:r>
            <a:r>
              <a:rPr lang="nl-NL" sz="2400" dirty="0" err="1"/>
              <a:t>into</a:t>
            </a:r>
            <a:r>
              <a:rPr lang="nl-NL" sz="2400" dirty="0"/>
              <a:t> </a:t>
            </a:r>
            <a:r>
              <a:rPr lang="nl-NL" sz="2400" dirty="0" err="1"/>
              <a:t>the</a:t>
            </a:r>
            <a:r>
              <a:rPr lang="nl-NL" sz="2400" dirty="0"/>
              <a:t> </a:t>
            </a:r>
            <a:r>
              <a:rPr lang="nl-NL" sz="2400" dirty="0" err="1"/>
              <a:t>city</a:t>
            </a:r>
            <a:endParaRPr lang="nl-NL" sz="2400" dirty="0"/>
          </a:p>
        </p:txBody>
      </p:sp>
      <p:pic>
        <p:nvPicPr>
          <p:cNvPr id="11" name="Afbeelding 10" descr="Afbeelding met tekst, boom, buiten, gras&#10;&#10;Automatisch gegenereerde beschrijving">
            <a:extLst>
              <a:ext uri="{FF2B5EF4-FFF2-40B4-BE49-F238E27FC236}">
                <a16:creationId xmlns:a16="http://schemas.microsoft.com/office/drawing/2014/main" id="{2DD39E62-9AD9-4CC1-8C14-78A367DE34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3391" y="2879018"/>
            <a:ext cx="1786925" cy="1018949"/>
          </a:xfrm>
          <a:prstGeom prst="rect">
            <a:avLst/>
          </a:prstGeom>
        </p:spPr>
      </p:pic>
      <p:pic>
        <p:nvPicPr>
          <p:cNvPr id="12" name="Afbeelding 11">
            <a:extLst>
              <a:ext uri="{FF2B5EF4-FFF2-40B4-BE49-F238E27FC236}">
                <a16:creationId xmlns:a16="http://schemas.microsoft.com/office/drawing/2014/main" id="{7E19C89F-135A-4579-A79D-33B5F10302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393" y="1521250"/>
            <a:ext cx="1786924" cy="1153972"/>
          </a:xfrm>
          <a:prstGeom prst="rect">
            <a:avLst/>
          </a:prstGeom>
        </p:spPr>
      </p:pic>
      <p:pic>
        <p:nvPicPr>
          <p:cNvPr id="13" name="Afbeelding 12" descr="Afbeelding met natuur&#10;&#10;Automatisch gegenereerde beschrijving">
            <a:extLst>
              <a:ext uri="{FF2B5EF4-FFF2-40B4-BE49-F238E27FC236}">
                <a16:creationId xmlns:a16="http://schemas.microsoft.com/office/drawing/2014/main" id="{FF9E86D9-8D42-494F-88DE-DD12461639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34891" y="1521249"/>
            <a:ext cx="9229309" cy="5021095"/>
          </a:xfrm>
          <a:prstGeom prst="rect">
            <a:avLst/>
          </a:prstGeom>
        </p:spPr>
      </p:pic>
      <p:pic>
        <p:nvPicPr>
          <p:cNvPr id="14" name="Picture 2" descr="Groene Wissel Utrecht Terwijde">
            <a:extLst>
              <a:ext uri="{FF2B5EF4-FFF2-40B4-BE49-F238E27FC236}">
                <a16:creationId xmlns:a16="http://schemas.microsoft.com/office/drawing/2014/main" id="{0C83240A-3EDF-43E5-99E5-29B8C76CDB2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3391" y="4155285"/>
            <a:ext cx="1772294" cy="11539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ring! Deurbel opent sluis voor Utrechtse vissen | Kidsweek">
            <a:extLst>
              <a:ext uri="{FF2B5EF4-FFF2-40B4-BE49-F238E27FC236}">
                <a16:creationId xmlns:a16="http://schemas.microsoft.com/office/drawing/2014/main" id="{6E822371-630F-4FEA-B6F0-161CB0E40CE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08760" y="5520404"/>
            <a:ext cx="1786925" cy="102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16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F499F5C7-246E-4679-B5FD-BEA23C9047FC}"/>
              </a:ext>
            </a:extLst>
          </p:cNvPr>
          <p:cNvSpPr/>
          <p:nvPr/>
        </p:nvSpPr>
        <p:spPr>
          <a:xfrm>
            <a:off x="0" y="6035040"/>
            <a:ext cx="1746504"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1A9612FF-5C57-41F4-96E4-2F78E12AF781}"/>
              </a:ext>
            </a:extLst>
          </p:cNvPr>
          <p:cNvSpPr>
            <a:spLocks noGrp="1"/>
          </p:cNvSpPr>
          <p:nvPr>
            <p:ph type="title"/>
          </p:nvPr>
        </p:nvSpPr>
        <p:spPr/>
        <p:txBody>
          <a:bodyPr>
            <a:normAutofit/>
          </a:bodyPr>
          <a:lstStyle/>
          <a:p>
            <a:r>
              <a:rPr lang="nl-NL" sz="3200" dirty="0">
                <a:solidFill>
                  <a:srgbClr val="008000"/>
                </a:solidFill>
              </a:rPr>
              <a:t>Scenario 5: Green </a:t>
            </a:r>
            <a:r>
              <a:rPr lang="nl-NL" sz="3200" dirty="0" err="1">
                <a:solidFill>
                  <a:srgbClr val="008000"/>
                </a:solidFill>
              </a:rPr>
              <a:t>around</a:t>
            </a:r>
            <a:r>
              <a:rPr lang="nl-NL" sz="3200" dirty="0">
                <a:solidFill>
                  <a:srgbClr val="008000"/>
                </a:solidFill>
              </a:rPr>
              <a:t> </a:t>
            </a:r>
            <a:r>
              <a:rPr lang="nl-NL" sz="3200" dirty="0" err="1">
                <a:solidFill>
                  <a:srgbClr val="008000"/>
                </a:solidFill>
              </a:rPr>
              <a:t>the</a:t>
            </a:r>
            <a:r>
              <a:rPr lang="nl-NL" sz="3200" dirty="0">
                <a:solidFill>
                  <a:srgbClr val="008000"/>
                </a:solidFill>
              </a:rPr>
              <a:t> </a:t>
            </a:r>
            <a:r>
              <a:rPr lang="nl-NL" sz="3200" dirty="0" err="1">
                <a:solidFill>
                  <a:srgbClr val="008000"/>
                </a:solidFill>
              </a:rPr>
              <a:t>city</a:t>
            </a:r>
            <a:r>
              <a:rPr lang="nl-NL" sz="3200" dirty="0">
                <a:solidFill>
                  <a:srgbClr val="008000"/>
                </a:solidFill>
              </a:rPr>
              <a:t>,</a:t>
            </a:r>
            <a:br>
              <a:rPr lang="nl-NL" sz="3200" dirty="0">
                <a:solidFill>
                  <a:srgbClr val="008000"/>
                </a:solidFill>
              </a:rPr>
            </a:br>
            <a:r>
              <a:rPr lang="nl-NL" sz="2400" dirty="0">
                <a:solidFill>
                  <a:srgbClr val="008000"/>
                </a:solidFill>
              </a:rPr>
              <a:t>Icoonproject Groot </a:t>
            </a:r>
            <a:r>
              <a:rPr lang="nl-NL" sz="2400" dirty="0" err="1">
                <a:solidFill>
                  <a:srgbClr val="008000"/>
                </a:solidFill>
              </a:rPr>
              <a:t>Amelisweerd</a:t>
            </a:r>
            <a:endParaRPr lang="nl-NL" sz="2400" dirty="0">
              <a:solidFill>
                <a:srgbClr val="008000"/>
              </a:solidFill>
            </a:endParaRPr>
          </a:p>
        </p:txBody>
      </p:sp>
      <p:pic>
        <p:nvPicPr>
          <p:cNvPr id="7" name="Afbeelding 6" descr="Afbeelding met kaart&#10;&#10;Automatisch gegenereerde beschrijving">
            <a:extLst>
              <a:ext uri="{FF2B5EF4-FFF2-40B4-BE49-F238E27FC236}">
                <a16:creationId xmlns:a16="http://schemas.microsoft.com/office/drawing/2014/main" id="{8EE9A4C9-4A4F-44A9-A8E7-951AC6F648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7729" y="2276872"/>
            <a:ext cx="8116472" cy="4311728"/>
          </a:xfrm>
          <a:prstGeom prst="rect">
            <a:avLst/>
          </a:prstGeom>
        </p:spPr>
      </p:pic>
      <p:sp>
        <p:nvSpPr>
          <p:cNvPr id="6" name="Tijdelijke aanduiding voor inhoud 2">
            <a:extLst>
              <a:ext uri="{FF2B5EF4-FFF2-40B4-BE49-F238E27FC236}">
                <a16:creationId xmlns:a16="http://schemas.microsoft.com/office/drawing/2014/main" id="{8A93E9C7-516B-4246-9326-118CF2D80128}"/>
              </a:ext>
            </a:extLst>
          </p:cNvPr>
          <p:cNvSpPr txBox="1">
            <a:spLocks/>
          </p:cNvSpPr>
          <p:nvPr/>
        </p:nvSpPr>
        <p:spPr>
          <a:xfrm>
            <a:off x="480000" y="1412776"/>
            <a:ext cx="9360416" cy="923762"/>
          </a:xfrm>
          <a:prstGeom prst="rect">
            <a:avLst/>
          </a:prstGeom>
        </p:spPr>
        <p:txBody>
          <a:bodyPr vert="horz" lIns="91440" tIns="45720" rIns="91440" bIns="45720" rtlCol="0">
            <a:normAutofit/>
          </a:bodyPr>
          <a:lstStyle>
            <a:lvl1pPr marL="228577" indent="-228577" algn="l" defTabSz="914312" rtl="0" eaLnBrk="1" latinLnBrk="0" hangingPunct="1">
              <a:lnSpc>
                <a:spcPct val="90000"/>
              </a:lnSpc>
              <a:spcBef>
                <a:spcPts val="1001"/>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735" indent="-228577" algn="l" defTabSz="914312"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2889" indent="-228577" algn="l" defTabSz="914312"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046"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204" indent="-228577" algn="l" defTabSz="914312"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358"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14"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70"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26"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400"/>
              </a:lnSpc>
              <a:buFont typeface="Arial" panose="020B0604020202020204" pitchFamily="34" charset="0"/>
              <a:buNone/>
            </a:pPr>
            <a:r>
              <a:rPr lang="nl-NL" dirty="0" err="1">
                <a:latin typeface="Arial" panose="020B0604020202020204" pitchFamily="34" charset="0"/>
                <a:ea typeface="Calibri" panose="020F0502020204030204" pitchFamily="34" charset="0"/>
                <a:cs typeface="Times New Roman" panose="02020603050405020304" pitchFamily="18" charset="0"/>
              </a:rPr>
              <a:t>Brilliant</a:t>
            </a:r>
            <a:r>
              <a:rPr lang="nl-NL" dirty="0">
                <a:latin typeface="Arial" panose="020B0604020202020204" pitchFamily="34" charset="0"/>
                <a:ea typeface="Calibri" panose="020F0502020204030204" pitchFamily="34" charset="0"/>
                <a:cs typeface="Times New Roman" panose="02020603050405020304" pitchFamily="18" charset="0"/>
              </a:rPr>
              <a:t> </a:t>
            </a:r>
            <a:r>
              <a:rPr lang="nl-NL" dirty="0" err="1">
                <a:latin typeface="Arial" panose="020B0604020202020204" pitchFamily="34" charset="0"/>
                <a:ea typeface="Calibri" panose="020F0502020204030204" pitchFamily="34" charset="0"/>
                <a:cs typeface="Times New Roman" panose="02020603050405020304" pitchFamily="18" charset="0"/>
              </a:rPr>
              <a:t>growth</a:t>
            </a:r>
            <a:r>
              <a:rPr lang="nl-NL" dirty="0">
                <a:latin typeface="Arial" panose="020B0604020202020204" pitchFamily="34" charset="0"/>
                <a:ea typeface="Calibri" panose="020F0502020204030204" pitchFamily="34" charset="0"/>
                <a:cs typeface="Times New Roman" panose="02020603050405020304" pitchFamily="18" charset="0"/>
              </a:rPr>
              <a:t> </a:t>
            </a:r>
            <a:r>
              <a:rPr lang="nl-NL" dirty="0" err="1">
                <a:latin typeface="Arial" panose="020B0604020202020204" pitchFamily="34" charset="0"/>
                <a:ea typeface="Calibri" panose="020F0502020204030204" pitchFamily="34" charset="0"/>
                <a:cs typeface="Times New Roman" panose="02020603050405020304" pitchFamily="18" charset="0"/>
              </a:rPr>
              <a:t>with</a:t>
            </a:r>
            <a:r>
              <a:rPr lang="nl-NL" dirty="0">
                <a:latin typeface="Arial" panose="020B0604020202020204" pitchFamily="34" charset="0"/>
                <a:ea typeface="Calibri" panose="020F0502020204030204" pitchFamily="34" charset="0"/>
                <a:cs typeface="Times New Roman" panose="02020603050405020304" pitchFamily="18" charset="0"/>
              </a:rPr>
              <a:t> Unesco status, </a:t>
            </a:r>
            <a:r>
              <a:rPr lang="nl-NL" dirty="0" err="1">
                <a:latin typeface="Arial" panose="020B0604020202020204" pitchFamily="34" charset="0"/>
                <a:ea typeface="Calibri" panose="020F0502020204030204" pitchFamily="34" charset="0"/>
                <a:cs typeface="Times New Roman" panose="02020603050405020304" pitchFamily="18" charset="0"/>
              </a:rPr>
              <a:t>together</a:t>
            </a:r>
            <a:r>
              <a:rPr lang="nl-NL" dirty="0">
                <a:latin typeface="Arial" panose="020B0604020202020204" pitchFamily="34" charset="0"/>
                <a:ea typeface="Calibri" panose="020F0502020204030204" pitchFamily="34" charset="0"/>
                <a:cs typeface="Times New Roman" panose="02020603050405020304" pitchFamily="18" charset="0"/>
              </a:rPr>
              <a:t> </a:t>
            </a:r>
            <a:r>
              <a:rPr lang="nl-NL" dirty="0" err="1">
                <a:latin typeface="Arial" panose="020B0604020202020204" pitchFamily="34" charset="0"/>
                <a:ea typeface="Calibri" panose="020F0502020204030204" pitchFamily="34" charset="0"/>
                <a:cs typeface="Times New Roman" panose="02020603050405020304" pitchFamily="18" charset="0"/>
              </a:rPr>
              <a:t>with</a:t>
            </a:r>
            <a:r>
              <a:rPr lang="nl-NL" dirty="0">
                <a:latin typeface="Arial" panose="020B0604020202020204" pitchFamily="34" charset="0"/>
                <a:ea typeface="Calibri" panose="020F0502020204030204" pitchFamily="34" charset="0"/>
                <a:cs typeface="Times New Roman" panose="02020603050405020304" pitchFamily="18" charset="0"/>
              </a:rPr>
              <a:t> </a:t>
            </a:r>
            <a:r>
              <a:rPr lang="nl-NL" dirty="0" err="1">
                <a:latin typeface="Arial" panose="020B0604020202020204" pitchFamily="34" charset="0"/>
                <a:ea typeface="Calibri" panose="020F0502020204030204" pitchFamily="34" charset="0"/>
                <a:cs typeface="Times New Roman" panose="02020603050405020304" pitchFamily="18" charset="0"/>
              </a:rPr>
              <a:t>future</a:t>
            </a:r>
            <a:endParaRPr lang="nl-NL" dirty="0">
              <a:latin typeface="Arial" panose="020B0604020202020204" pitchFamily="34" charset="0"/>
              <a:ea typeface="Calibri" panose="020F0502020204030204" pitchFamily="34" charset="0"/>
              <a:cs typeface="Times New Roman" panose="02020603050405020304" pitchFamily="18" charset="0"/>
            </a:endParaRPr>
          </a:p>
          <a:p>
            <a:pPr marL="0" indent="0">
              <a:lnSpc>
                <a:spcPts val="1400"/>
              </a:lnSpc>
              <a:buFont typeface="Arial" panose="020B0604020202020204" pitchFamily="34" charset="0"/>
              <a:buNone/>
            </a:pPr>
            <a:r>
              <a:rPr lang="nl-NL" dirty="0">
                <a:latin typeface="Arial" panose="020B0604020202020204" pitchFamily="34" charset="0"/>
                <a:ea typeface="Calibri" panose="020F0502020204030204" pitchFamily="34" charset="0"/>
                <a:cs typeface="Times New Roman" panose="02020603050405020304" pitchFamily="18" charset="0"/>
              </a:rPr>
              <a:t> development Koningsweg Lunetten  </a:t>
            </a:r>
          </a:p>
          <a:p>
            <a:pPr marL="0" indent="0">
              <a:lnSpc>
                <a:spcPts val="1400"/>
              </a:lnSpc>
              <a:buFont typeface="Arial" panose="020B0604020202020204" pitchFamily="34" charset="0"/>
              <a:buNone/>
            </a:pPr>
            <a:endParaRPr lang="nl-NL" dirty="0">
              <a:latin typeface="Arial" panose="020B0604020202020204" pitchFamily="34" charset="0"/>
              <a:cs typeface="Times New Roman" panose="02020603050405020304" pitchFamily="18" charset="0"/>
            </a:endParaRPr>
          </a:p>
          <a:p>
            <a:pPr marL="0" indent="0">
              <a:lnSpc>
                <a:spcPts val="1400"/>
              </a:lnSpc>
              <a:buFont typeface="Arial" panose="020B0604020202020204" pitchFamily="34" charset="0"/>
              <a:buNone/>
            </a:pPr>
            <a:endParaRPr lang="nl-NL" dirty="0">
              <a:latin typeface="Arial" panose="020B0604020202020204" pitchFamily="34" charset="0"/>
              <a:cs typeface="Times New Roman" panose="02020603050405020304" pitchFamily="18" charset="0"/>
            </a:endParaRPr>
          </a:p>
          <a:p>
            <a:pPr marL="0" indent="0">
              <a:lnSpc>
                <a:spcPts val="1400"/>
              </a:lnSpc>
              <a:buFont typeface="Arial" panose="020B0604020202020204" pitchFamily="34" charset="0"/>
              <a:buNone/>
            </a:pPr>
            <a:endParaRPr lang="nl-NL" dirty="0">
              <a:latin typeface="Arial" panose="020B0604020202020204" pitchFamily="34" charset="0"/>
              <a:cs typeface="Times New Roman" panose="02020603050405020304" pitchFamily="18" charset="0"/>
            </a:endParaRPr>
          </a:p>
          <a:p>
            <a:pPr marL="0" indent="0">
              <a:lnSpc>
                <a:spcPts val="1400"/>
              </a:lnSpc>
              <a:buFont typeface="Arial" panose="020B0604020202020204" pitchFamily="34" charset="0"/>
              <a:buNone/>
            </a:pPr>
            <a:endParaRPr lang="nl-NL" dirty="0"/>
          </a:p>
        </p:txBody>
      </p:sp>
      <p:pic>
        <p:nvPicPr>
          <p:cNvPr id="2050" name="Picture 2" descr="IkReis - Rhijnauwen en Amelisweerd: wandelen in het groen bij Utrecht">
            <a:extLst>
              <a:ext uri="{FF2B5EF4-FFF2-40B4-BE49-F238E27FC236}">
                <a16:creationId xmlns:a16="http://schemas.microsoft.com/office/drawing/2014/main" id="{9AA1C555-73BA-4AE1-A78D-C09D651E99B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8275" y="5021502"/>
            <a:ext cx="2881172" cy="129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83A5DC7-23E5-46F7-85A2-D1887BCC19AD}"/>
              </a:ext>
            </a:extLst>
          </p:cNvPr>
          <p:cNvSpPr txBox="1">
            <a:spLocks/>
          </p:cNvSpPr>
          <p:nvPr/>
        </p:nvSpPr>
        <p:spPr>
          <a:xfrm>
            <a:off x="581318" y="476672"/>
            <a:ext cx="10855940" cy="687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err="1">
                <a:solidFill>
                  <a:srgbClr val="008000"/>
                </a:solidFill>
                <a:latin typeface="Helvetica Neue" panose="02000503000000020004"/>
              </a:rPr>
              <a:t>Other</a:t>
            </a:r>
            <a:r>
              <a:rPr lang="nl-NL" sz="3200" b="1" dirty="0">
                <a:solidFill>
                  <a:srgbClr val="008000"/>
                </a:solidFill>
                <a:latin typeface="Helvetica Neue" panose="02000503000000020004"/>
              </a:rPr>
              <a:t> </a:t>
            </a:r>
            <a:r>
              <a:rPr lang="nl-NL" sz="3200" b="1" dirty="0" err="1">
                <a:solidFill>
                  <a:srgbClr val="008000"/>
                </a:solidFill>
                <a:latin typeface="Helvetica Neue" panose="02000503000000020004"/>
              </a:rPr>
              <a:t>multifunctional</a:t>
            </a:r>
            <a:r>
              <a:rPr lang="nl-NL" sz="3200" b="1" dirty="0">
                <a:solidFill>
                  <a:srgbClr val="008000"/>
                </a:solidFill>
                <a:latin typeface="Helvetica Neue" panose="02000503000000020004"/>
              </a:rPr>
              <a:t> </a:t>
            </a:r>
            <a:r>
              <a:rPr lang="nl-NL" sz="3200" b="1" dirty="0" err="1">
                <a:solidFill>
                  <a:srgbClr val="008000"/>
                </a:solidFill>
                <a:latin typeface="Helvetica Neue" panose="02000503000000020004"/>
              </a:rPr>
              <a:t>inner</a:t>
            </a:r>
            <a:r>
              <a:rPr lang="nl-NL" sz="3200" b="1" dirty="0">
                <a:solidFill>
                  <a:srgbClr val="008000"/>
                </a:solidFill>
                <a:latin typeface="Helvetica Neue" panose="02000503000000020004"/>
              </a:rPr>
              <a:t> </a:t>
            </a:r>
            <a:r>
              <a:rPr lang="nl-NL" sz="3200" b="1" dirty="0" err="1">
                <a:solidFill>
                  <a:srgbClr val="008000"/>
                </a:solidFill>
                <a:latin typeface="Helvetica Neue" panose="02000503000000020004"/>
              </a:rPr>
              <a:t>city</a:t>
            </a:r>
            <a:r>
              <a:rPr lang="nl-NL" sz="3200" b="1" dirty="0">
                <a:solidFill>
                  <a:srgbClr val="008000"/>
                </a:solidFill>
                <a:latin typeface="Helvetica Neue" panose="02000503000000020004"/>
              </a:rPr>
              <a:t> green</a:t>
            </a:r>
          </a:p>
        </p:txBody>
      </p:sp>
      <p:pic>
        <p:nvPicPr>
          <p:cNvPr id="4" name="Afbeelding 3">
            <a:extLst>
              <a:ext uri="{FF2B5EF4-FFF2-40B4-BE49-F238E27FC236}">
                <a16:creationId xmlns:a16="http://schemas.microsoft.com/office/drawing/2014/main" id="{883A2F94-72C1-47C2-8895-AFD4B0E98A7C}"/>
              </a:ext>
            </a:extLst>
          </p:cNvPr>
          <p:cNvPicPr>
            <a:picLocks noChangeAspect="1"/>
          </p:cNvPicPr>
          <p:nvPr/>
        </p:nvPicPr>
        <p:blipFill>
          <a:blip r:embed="rId3"/>
          <a:stretch>
            <a:fillRect/>
          </a:stretch>
        </p:blipFill>
        <p:spPr>
          <a:xfrm>
            <a:off x="695400" y="1717416"/>
            <a:ext cx="7069340" cy="4235476"/>
          </a:xfrm>
          <a:prstGeom prst="rect">
            <a:avLst/>
          </a:prstGeom>
        </p:spPr>
      </p:pic>
      <p:sp>
        <p:nvSpPr>
          <p:cNvPr id="6" name="Tekstvak 5">
            <a:extLst>
              <a:ext uri="{FF2B5EF4-FFF2-40B4-BE49-F238E27FC236}">
                <a16:creationId xmlns:a16="http://schemas.microsoft.com/office/drawing/2014/main" id="{ACA720E0-F7B7-42F9-87B7-6EFACD736897}"/>
              </a:ext>
            </a:extLst>
          </p:cNvPr>
          <p:cNvSpPr txBox="1"/>
          <p:nvPr/>
        </p:nvSpPr>
        <p:spPr>
          <a:xfrm>
            <a:off x="1631504" y="6057892"/>
            <a:ext cx="3312368" cy="677108"/>
          </a:xfrm>
          <a:prstGeom prst="rect">
            <a:avLst/>
          </a:prstGeom>
          <a:noFill/>
        </p:spPr>
        <p:txBody>
          <a:bodyPr wrap="square">
            <a:spAutoFit/>
          </a:bodyPr>
          <a:lstStyle/>
          <a:p>
            <a:r>
              <a:rPr lang="nl-NL" dirty="0" err="1">
                <a:solidFill>
                  <a:srgbClr val="008000"/>
                </a:solidFill>
              </a:rPr>
              <a:t>Now</a:t>
            </a:r>
            <a:r>
              <a:rPr lang="nl-NL" dirty="0">
                <a:solidFill>
                  <a:srgbClr val="008000"/>
                </a:solidFill>
              </a:rPr>
              <a:t> building: </a:t>
            </a:r>
            <a:r>
              <a:rPr lang="nl-NL" dirty="0" err="1">
                <a:solidFill>
                  <a:srgbClr val="008000"/>
                </a:solidFill>
              </a:rPr>
              <a:t>Wonderwoods</a:t>
            </a:r>
            <a:endParaRPr lang="nl-NL" dirty="0">
              <a:solidFill>
                <a:srgbClr val="008000"/>
              </a:solidFill>
            </a:endParaRPr>
          </a:p>
          <a:p>
            <a:endParaRPr lang="nl-NL" sz="1000" dirty="0">
              <a:solidFill>
                <a:srgbClr val="008000"/>
              </a:solidFill>
            </a:endParaRPr>
          </a:p>
          <a:p>
            <a:r>
              <a:rPr lang="nl-NL" sz="1000" dirty="0">
                <a:solidFill>
                  <a:srgbClr val="008000"/>
                </a:solidFill>
                <a:hlinkClick r:id="rId4">
                  <a:extLst>
                    <a:ext uri="{A12FA001-AC4F-418D-AE19-62706E023703}">
                      <ahyp:hlinkClr xmlns:ahyp="http://schemas.microsoft.com/office/drawing/2018/hyperlinkcolor" val="tx"/>
                    </a:ext>
                  </a:extLst>
                </a:hlinkClick>
              </a:rPr>
              <a:t>https://wonderwoods.com</a:t>
            </a:r>
            <a:endParaRPr lang="nl-NL" sz="1000" dirty="0">
              <a:solidFill>
                <a:srgbClr val="008000"/>
              </a:solidFill>
            </a:endParaRPr>
          </a:p>
        </p:txBody>
      </p:sp>
      <p:pic>
        <p:nvPicPr>
          <p:cNvPr id="3" name="Afbeelding 2">
            <a:extLst>
              <a:ext uri="{FF2B5EF4-FFF2-40B4-BE49-F238E27FC236}">
                <a16:creationId xmlns:a16="http://schemas.microsoft.com/office/drawing/2014/main" id="{A3E9DB72-3C8E-4207-BD81-C30D719424A2}"/>
              </a:ext>
            </a:extLst>
          </p:cNvPr>
          <p:cNvPicPr>
            <a:picLocks noChangeAspect="1"/>
          </p:cNvPicPr>
          <p:nvPr/>
        </p:nvPicPr>
        <p:blipFill>
          <a:blip r:embed="rId5"/>
          <a:stretch>
            <a:fillRect/>
          </a:stretch>
        </p:blipFill>
        <p:spPr>
          <a:xfrm>
            <a:off x="7130271" y="1124744"/>
            <a:ext cx="4387416" cy="2924944"/>
          </a:xfrm>
          <a:prstGeom prst="rect">
            <a:avLst/>
          </a:prstGeom>
        </p:spPr>
      </p:pic>
      <p:sp>
        <p:nvSpPr>
          <p:cNvPr id="7" name="Tekstvak 6">
            <a:extLst>
              <a:ext uri="{FF2B5EF4-FFF2-40B4-BE49-F238E27FC236}">
                <a16:creationId xmlns:a16="http://schemas.microsoft.com/office/drawing/2014/main" id="{BCFF3E6B-FC0F-495C-B01B-1D42CAC3FAE2}"/>
              </a:ext>
            </a:extLst>
          </p:cNvPr>
          <p:cNvSpPr txBox="1"/>
          <p:nvPr/>
        </p:nvSpPr>
        <p:spPr>
          <a:xfrm>
            <a:off x="8184232" y="4149080"/>
            <a:ext cx="3312368" cy="677108"/>
          </a:xfrm>
          <a:prstGeom prst="rect">
            <a:avLst/>
          </a:prstGeom>
          <a:noFill/>
        </p:spPr>
        <p:txBody>
          <a:bodyPr wrap="square">
            <a:spAutoFit/>
          </a:bodyPr>
          <a:lstStyle/>
          <a:p>
            <a:r>
              <a:rPr lang="nl-NL" dirty="0" err="1">
                <a:solidFill>
                  <a:srgbClr val="008000"/>
                </a:solidFill>
              </a:rPr>
              <a:t>Moreelsebrug</a:t>
            </a:r>
            <a:endParaRPr lang="nl-NL" dirty="0">
              <a:solidFill>
                <a:srgbClr val="008000"/>
              </a:solidFill>
            </a:endParaRPr>
          </a:p>
          <a:p>
            <a:endParaRPr lang="nl-NL" sz="1000" dirty="0">
              <a:solidFill>
                <a:srgbClr val="008000"/>
              </a:solidFill>
            </a:endParaRPr>
          </a:p>
          <a:p>
            <a:r>
              <a:rPr lang="nl-NL" sz="1000" dirty="0">
                <a:solidFill>
                  <a:srgbClr val="008000"/>
                </a:solidFill>
              </a:rPr>
              <a:t>https://nl.wikipedia.org/wiki/Moreelsebrug</a:t>
            </a:r>
          </a:p>
        </p:txBody>
      </p:sp>
    </p:spTree>
    <p:extLst>
      <p:ext uri="{BB962C8B-B14F-4D97-AF65-F5344CB8AC3E}">
        <p14:creationId xmlns:p14="http://schemas.microsoft.com/office/powerpoint/2010/main" val="3816185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E793C-F34C-47A0-83BF-D320425DC913}"/>
              </a:ext>
            </a:extLst>
          </p:cNvPr>
          <p:cNvSpPr>
            <a:spLocks noGrp="1"/>
          </p:cNvSpPr>
          <p:nvPr>
            <p:ph type="title"/>
          </p:nvPr>
        </p:nvSpPr>
        <p:spPr>
          <a:xfrm>
            <a:off x="186030" y="1395968"/>
            <a:ext cx="3166770" cy="5337619"/>
          </a:xfrm>
        </p:spPr>
        <p:txBody>
          <a:bodyPr>
            <a:normAutofit/>
          </a:bodyPr>
          <a:lstStyle/>
          <a:p>
            <a:br>
              <a:rPr lang="nl-NL" sz="2400" dirty="0"/>
            </a:br>
            <a:br>
              <a:rPr lang="nl-NL" sz="2400" dirty="0"/>
            </a:br>
            <a:br>
              <a:rPr lang="nl-NL" sz="2400" dirty="0"/>
            </a:br>
            <a:br>
              <a:rPr lang="nl-NL" sz="2400" dirty="0"/>
            </a:br>
            <a:br>
              <a:rPr lang="nl-NL" sz="2400" dirty="0"/>
            </a:br>
            <a:r>
              <a:rPr lang="nl-NL" sz="2400" dirty="0">
                <a:solidFill>
                  <a:srgbClr val="008000"/>
                </a:solidFill>
              </a:rPr>
              <a:t>Making </a:t>
            </a:r>
            <a:r>
              <a:rPr lang="nl-NL" sz="2400" dirty="0" err="1">
                <a:solidFill>
                  <a:srgbClr val="008000"/>
                </a:solidFill>
              </a:rPr>
              <a:t>the</a:t>
            </a:r>
            <a:r>
              <a:rPr lang="nl-NL" sz="2400" dirty="0">
                <a:solidFill>
                  <a:srgbClr val="008000"/>
                </a:solidFill>
              </a:rPr>
              <a:t> </a:t>
            </a:r>
            <a:r>
              <a:rPr lang="nl-NL" sz="2400" dirty="0" err="1">
                <a:solidFill>
                  <a:srgbClr val="008000"/>
                </a:solidFill>
              </a:rPr>
              <a:t>city</a:t>
            </a:r>
            <a:r>
              <a:rPr lang="nl-NL" sz="2400" dirty="0">
                <a:solidFill>
                  <a:srgbClr val="008000"/>
                </a:solidFill>
              </a:rPr>
              <a:t> a </a:t>
            </a:r>
            <a:r>
              <a:rPr lang="nl-NL" sz="2400" dirty="0" err="1">
                <a:solidFill>
                  <a:srgbClr val="008000"/>
                </a:solidFill>
              </a:rPr>
              <a:t>healthy</a:t>
            </a:r>
            <a:r>
              <a:rPr lang="nl-NL" sz="2400" dirty="0">
                <a:solidFill>
                  <a:srgbClr val="008000"/>
                </a:solidFill>
              </a:rPr>
              <a:t> </a:t>
            </a:r>
            <a:r>
              <a:rPr lang="nl-NL" sz="2400" dirty="0" err="1">
                <a:solidFill>
                  <a:srgbClr val="008000"/>
                </a:solidFill>
              </a:rPr>
              <a:t>ecosystem</a:t>
            </a:r>
            <a:br>
              <a:rPr lang="nl-NL" sz="2400" dirty="0">
                <a:solidFill>
                  <a:srgbClr val="008000"/>
                </a:solidFill>
              </a:rPr>
            </a:br>
            <a:r>
              <a:rPr lang="nl-NL" sz="2400" dirty="0" err="1">
                <a:solidFill>
                  <a:srgbClr val="008000"/>
                </a:solidFill>
              </a:rPr>
              <a:t>with</a:t>
            </a:r>
            <a:r>
              <a:rPr lang="nl-NL" sz="2400" dirty="0">
                <a:solidFill>
                  <a:srgbClr val="008000"/>
                </a:solidFill>
              </a:rPr>
              <a:t> happy </a:t>
            </a:r>
            <a:r>
              <a:rPr lang="nl-NL" sz="2400" dirty="0" err="1">
                <a:solidFill>
                  <a:srgbClr val="008000"/>
                </a:solidFill>
              </a:rPr>
              <a:t>citizens</a:t>
            </a:r>
            <a:br>
              <a:rPr lang="nl-NL" sz="2400" dirty="0">
                <a:solidFill>
                  <a:srgbClr val="008000"/>
                </a:solidFill>
              </a:rPr>
            </a:br>
            <a:br>
              <a:rPr lang="nl-NL" sz="2400" dirty="0">
                <a:solidFill>
                  <a:srgbClr val="008000"/>
                </a:solidFill>
              </a:rPr>
            </a:br>
            <a:endParaRPr lang="nl-NL" sz="2400" dirty="0">
              <a:solidFill>
                <a:srgbClr val="008000"/>
              </a:solidFill>
            </a:endParaRPr>
          </a:p>
        </p:txBody>
      </p:sp>
      <p:pic>
        <p:nvPicPr>
          <p:cNvPr id="4" name="Picture 5">
            <a:extLst>
              <a:ext uri="{FF2B5EF4-FFF2-40B4-BE49-F238E27FC236}">
                <a16:creationId xmlns:a16="http://schemas.microsoft.com/office/drawing/2014/main" id="{6EFBCB91-9DFD-4152-8417-F34FE1D0F775}"/>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860800" y="863852"/>
            <a:ext cx="7467884" cy="513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a:extLst>
              <a:ext uri="{FF2B5EF4-FFF2-40B4-BE49-F238E27FC236}">
                <a16:creationId xmlns:a16="http://schemas.microsoft.com/office/drawing/2014/main" id="{C625E13F-1F18-408D-ACC8-6C3DA0E314E4}"/>
              </a:ext>
            </a:extLst>
          </p:cNvPr>
          <p:cNvPicPr>
            <a:picLocks noChangeAspect="1"/>
          </p:cNvPicPr>
          <p:nvPr/>
        </p:nvPicPr>
        <p:blipFill>
          <a:blip r:embed="rId4"/>
          <a:stretch>
            <a:fillRect/>
          </a:stretch>
        </p:blipFill>
        <p:spPr>
          <a:xfrm>
            <a:off x="3736235" y="3573017"/>
            <a:ext cx="2791813" cy="3284984"/>
          </a:xfrm>
          <a:prstGeom prst="rect">
            <a:avLst/>
          </a:prstGeom>
        </p:spPr>
      </p:pic>
      <p:pic>
        <p:nvPicPr>
          <p:cNvPr id="6" name="Tijdelijke aanduiding voor afbeelding 4">
            <a:extLst>
              <a:ext uri="{FF2B5EF4-FFF2-40B4-BE49-F238E27FC236}">
                <a16:creationId xmlns:a16="http://schemas.microsoft.com/office/drawing/2014/main" id="{C02EB179-938B-40D8-BB54-ADB8DE06F1C4}"/>
              </a:ext>
            </a:extLst>
          </p:cNvPr>
          <p:cNvPicPr>
            <a:picLocks noChangeAspect="1"/>
          </p:cNvPicPr>
          <p:nvPr/>
        </p:nvPicPr>
        <p:blipFill>
          <a:blip r:embed="rId5">
            <a:extLst>
              <a:ext uri="{28A0092B-C50C-407E-A947-70E740481C1C}">
                <a14:useLocalDpi xmlns:a14="http://schemas.microsoft.com/office/drawing/2010/main" val="0"/>
              </a:ext>
            </a:extLst>
          </a:blip>
          <a:srcRect t="7851" b="7851"/>
          <a:stretch>
            <a:fillRect/>
          </a:stretch>
        </p:blipFill>
        <p:spPr>
          <a:xfrm>
            <a:off x="95385" y="863852"/>
            <a:ext cx="3521309" cy="2709165"/>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6099061 w 24382412"/>
              <a:gd name="connsiteY3" fmla="*/ 13716000 h 13716000"/>
              <a:gd name="connsiteX4" fmla="*/ 6099061 w 24382412"/>
              <a:gd name="connsiteY4" fmla="*/ 11999973 h 13716000"/>
              <a:gd name="connsiteX5" fmla="*/ 0 w 24382412"/>
              <a:gd name="connsiteY5" fmla="*/ 1199997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2412" h="13716000">
                <a:moveTo>
                  <a:pt x="0" y="0"/>
                </a:moveTo>
                <a:lnTo>
                  <a:pt x="24382412" y="0"/>
                </a:lnTo>
                <a:lnTo>
                  <a:pt x="24382412" y="13716000"/>
                </a:lnTo>
                <a:lnTo>
                  <a:pt x="6099061" y="13716000"/>
                </a:lnTo>
                <a:lnTo>
                  <a:pt x="6099061" y="11999973"/>
                </a:lnTo>
                <a:lnTo>
                  <a:pt x="0" y="11999973"/>
                </a:lnTo>
                <a:close/>
              </a:path>
            </a:pathLst>
          </a:custGeom>
        </p:spPr>
      </p:pic>
      <p:sp>
        <p:nvSpPr>
          <p:cNvPr id="3" name="Tekstvak 2">
            <a:extLst>
              <a:ext uri="{FF2B5EF4-FFF2-40B4-BE49-F238E27FC236}">
                <a16:creationId xmlns:a16="http://schemas.microsoft.com/office/drawing/2014/main" id="{C8C68E7C-FB97-F806-8A84-553AEADC7867}"/>
              </a:ext>
            </a:extLst>
          </p:cNvPr>
          <p:cNvSpPr txBox="1"/>
          <p:nvPr/>
        </p:nvSpPr>
        <p:spPr>
          <a:xfrm>
            <a:off x="2197100" y="124413"/>
            <a:ext cx="9258300" cy="703599"/>
          </a:xfrm>
          <a:prstGeom prst="rect">
            <a:avLst/>
          </a:prstGeom>
        </p:spPr>
        <p:txBody>
          <a:bodyPr vert="horz" wrap="square" lIns="91440" tIns="45720" rIns="91440" bIns="45720" rtlCol="0" anchor="ctr">
            <a:normAutofit/>
          </a:bodyPr>
          <a:lstStyle/>
          <a:p>
            <a:pPr algn="l"/>
            <a:endParaRPr lang="nl-NL" dirty="0"/>
          </a:p>
        </p:txBody>
      </p:sp>
      <p:sp>
        <p:nvSpPr>
          <p:cNvPr id="7" name="Tekstvak 6">
            <a:extLst>
              <a:ext uri="{FF2B5EF4-FFF2-40B4-BE49-F238E27FC236}">
                <a16:creationId xmlns:a16="http://schemas.microsoft.com/office/drawing/2014/main" id="{3596AC52-162B-E278-F1F1-8BC6B07314D0}"/>
              </a:ext>
            </a:extLst>
          </p:cNvPr>
          <p:cNvSpPr txBox="1"/>
          <p:nvPr/>
        </p:nvSpPr>
        <p:spPr>
          <a:xfrm>
            <a:off x="3133512" y="355600"/>
            <a:ext cx="8538072" cy="396843"/>
          </a:xfrm>
          <a:prstGeom prst="rect">
            <a:avLst/>
          </a:prstGeom>
        </p:spPr>
        <p:txBody>
          <a:bodyPr vert="horz" wrap="square" lIns="91440" tIns="45720" rIns="91440" bIns="45720" rtlCol="0" anchor="ctr">
            <a:normAutofit/>
          </a:bodyPr>
          <a:lstStyle/>
          <a:p>
            <a:pPr algn="l"/>
            <a:endParaRPr lang="nl-NL" dirty="0"/>
          </a:p>
        </p:txBody>
      </p:sp>
      <p:sp>
        <p:nvSpPr>
          <p:cNvPr id="8" name="Tekstvak 7">
            <a:extLst>
              <a:ext uri="{FF2B5EF4-FFF2-40B4-BE49-F238E27FC236}">
                <a16:creationId xmlns:a16="http://schemas.microsoft.com/office/drawing/2014/main" id="{686D5FD5-20C6-8994-6487-854ACFB0A283}"/>
              </a:ext>
            </a:extLst>
          </p:cNvPr>
          <p:cNvSpPr txBox="1"/>
          <p:nvPr/>
        </p:nvSpPr>
        <p:spPr>
          <a:xfrm>
            <a:off x="2197100" y="241300"/>
            <a:ext cx="9474483" cy="511143"/>
          </a:xfrm>
          <a:prstGeom prst="rect">
            <a:avLst/>
          </a:prstGeom>
        </p:spPr>
        <p:txBody>
          <a:bodyPr vert="horz" wrap="square" lIns="91440" tIns="45720" rIns="91440" bIns="45720" rtlCol="0" anchor="ctr">
            <a:noAutofit/>
          </a:bodyPr>
          <a:lstStyle/>
          <a:p>
            <a:pPr algn="l"/>
            <a:endParaRPr lang="nl-NL" sz="2800" b="1" dirty="0">
              <a:solidFill>
                <a:srgbClr val="CC0000"/>
              </a:solidFill>
              <a:latin typeface="+mj-lt"/>
              <a:ea typeface="+mj-ea"/>
              <a:cs typeface="+mj-cs"/>
            </a:endParaRPr>
          </a:p>
        </p:txBody>
      </p:sp>
      <p:sp>
        <p:nvSpPr>
          <p:cNvPr id="9" name="Rectangle 1">
            <a:extLst>
              <a:ext uri="{FF2B5EF4-FFF2-40B4-BE49-F238E27FC236}">
                <a16:creationId xmlns:a16="http://schemas.microsoft.com/office/drawing/2014/main" id="{65524E35-34AA-3076-9306-E6A208B179B0}"/>
              </a:ext>
            </a:extLst>
          </p:cNvPr>
          <p:cNvSpPr>
            <a:spLocks noChangeArrowheads="1"/>
          </p:cNvSpPr>
          <p:nvPr/>
        </p:nvSpPr>
        <p:spPr bwMode="auto">
          <a:xfrm>
            <a:off x="186030" y="309063"/>
            <a:ext cx="8228215" cy="3621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R="0" lvl="0" indent="0" defTabSz="914400" fontAlgn="base">
              <a:lnSpc>
                <a:spcPct val="90000"/>
              </a:lnSpc>
              <a:spcBef>
                <a:spcPct val="0"/>
              </a:spcBef>
              <a:spcAft>
                <a:spcPct val="0"/>
              </a:spcAft>
              <a:buClrTx/>
              <a:buSzTx/>
              <a:tabLst/>
            </a:pPr>
            <a:r>
              <a:rPr lang="nl-NL" altLang="nl-NL" sz="2800" b="1" dirty="0">
                <a:solidFill>
                  <a:srgbClr val="008000"/>
                </a:solidFill>
                <a:latin typeface="Helvetica Neue" panose="02000503000000020004"/>
                <a:ea typeface="+mj-ea"/>
                <a:cs typeface="+mj-cs"/>
              </a:rPr>
              <a:t>In </a:t>
            </a:r>
            <a:r>
              <a:rPr lang="nl-NL" altLang="nl-NL" sz="2800" b="1" dirty="0" err="1">
                <a:solidFill>
                  <a:srgbClr val="008000"/>
                </a:solidFill>
                <a:latin typeface="Helvetica Neue" panose="02000503000000020004"/>
                <a:ea typeface="+mj-ea"/>
                <a:cs typeface="+mj-cs"/>
              </a:rPr>
              <a:t>collaboration</a:t>
            </a:r>
            <a:r>
              <a:rPr lang="nl-NL" altLang="nl-NL" sz="2800" b="1" dirty="0">
                <a:solidFill>
                  <a:srgbClr val="008000"/>
                </a:solidFill>
                <a:latin typeface="Helvetica Neue" panose="02000503000000020004"/>
                <a:ea typeface="+mj-ea"/>
                <a:cs typeface="+mj-cs"/>
              </a:rPr>
              <a:t> </a:t>
            </a:r>
            <a:r>
              <a:rPr lang="nl-NL" altLang="nl-NL" sz="2800" b="1" dirty="0" err="1">
                <a:solidFill>
                  <a:srgbClr val="008000"/>
                </a:solidFill>
                <a:latin typeface="Helvetica Neue" panose="02000503000000020004"/>
                <a:ea typeface="+mj-ea"/>
                <a:cs typeface="+mj-cs"/>
              </a:rPr>
              <a:t>with</a:t>
            </a:r>
            <a:r>
              <a:rPr lang="nl-NL" altLang="nl-NL" sz="2800" b="1" dirty="0">
                <a:solidFill>
                  <a:srgbClr val="008000"/>
                </a:solidFill>
                <a:latin typeface="Helvetica Neue" panose="02000503000000020004"/>
                <a:ea typeface="+mj-ea"/>
                <a:cs typeface="+mj-cs"/>
              </a:rPr>
              <a:t> </a:t>
            </a:r>
            <a:r>
              <a:rPr lang="nl-NL" altLang="nl-NL" sz="2800" b="1" dirty="0" err="1">
                <a:solidFill>
                  <a:srgbClr val="008000"/>
                </a:solidFill>
                <a:latin typeface="Helvetica Neue" panose="02000503000000020004"/>
                <a:ea typeface="+mj-ea"/>
                <a:cs typeface="+mj-cs"/>
              </a:rPr>
              <a:t>the</a:t>
            </a:r>
            <a:r>
              <a:rPr lang="nl-NL" altLang="nl-NL" sz="2800" b="1" dirty="0">
                <a:solidFill>
                  <a:srgbClr val="008000"/>
                </a:solidFill>
                <a:latin typeface="Helvetica Neue" panose="02000503000000020004"/>
                <a:ea typeface="+mj-ea"/>
                <a:cs typeface="+mj-cs"/>
              </a:rPr>
              <a:t> </a:t>
            </a:r>
            <a:r>
              <a:rPr lang="nl-NL" altLang="nl-NL" sz="2800" b="1" dirty="0" err="1">
                <a:solidFill>
                  <a:srgbClr val="008000"/>
                </a:solidFill>
                <a:latin typeface="Helvetica Neue" panose="02000503000000020004"/>
                <a:ea typeface="+mj-ea"/>
                <a:cs typeface="+mj-cs"/>
              </a:rPr>
              <a:t>city</a:t>
            </a:r>
            <a:r>
              <a:rPr lang="nl-NL" altLang="nl-NL" sz="2800" b="1" dirty="0">
                <a:solidFill>
                  <a:srgbClr val="008000"/>
                </a:solidFill>
                <a:latin typeface="Helvetica Neue" panose="02000503000000020004"/>
                <a:ea typeface="+mj-ea"/>
                <a:cs typeface="+mj-cs"/>
              </a:rPr>
              <a:t> </a:t>
            </a:r>
            <a:r>
              <a:rPr lang="nl-NL" altLang="nl-NL" sz="2800" b="1" dirty="0" err="1">
                <a:solidFill>
                  <a:srgbClr val="008000"/>
                </a:solidFill>
                <a:latin typeface="Helvetica Neue" panose="02000503000000020004"/>
                <a:ea typeface="+mj-ea"/>
                <a:cs typeface="+mj-cs"/>
              </a:rPr>
              <a:t>and</a:t>
            </a:r>
            <a:r>
              <a:rPr lang="nl-NL" altLang="nl-NL" sz="2800" b="1" dirty="0">
                <a:solidFill>
                  <a:srgbClr val="008000"/>
                </a:solidFill>
                <a:latin typeface="Helvetica Neue" panose="02000503000000020004"/>
                <a:ea typeface="+mj-ea"/>
                <a:cs typeface="+mj-cs"/>
              </a:rPr>
              <a:t> </a:t>
            </a:r>
            <a:r>
              <a:rPr lang="nl-NL" altLang="nl-NL" sz="2800" b="1" dirty="0" err="1">
                <a:solidFill>
                  <a:srgbClr val="008000"/>
                </a:solidFill>
                <a:latin typeface="Helvetica Neue" panose="02000503000000020004"/>
                <a:ea typeface="+mj-ea"/>
                <a:cs typeface="+mj-cs"/>
              </a:rPr>
              <a:t>other</a:t>
            </a:r>
            <a:r>
              <a:rPr lang="nl-NL" altLang="nl-NL" sz="2800" b="1" dirty="0">
                <a:solidFill>
                  <a:srgbClr val="008000"/>
                </a:solidFill>
                <a:latin typeface="Helvetica Neue" panose="02000503000000020004"/>
                <a:ea typeface="+mj-ea"/>
                <a:cs typeface="+mj-cs"/>
              </a:rPr>
              <a:t> partners </a:t>
            </a:r>
          </a:p>
        </p:txBody>
      </p:sp>
    </p:spTree>
    <p:extLst>
      <p:ext uri="{BB962C8B-B14F-4D97-AF65-F5344CB8AC3E}">
        <p14:creationId xmlns:p14="http://schemas.microsoft.com/office/powerpoint/2010/main" val="383595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0ABA3DE9-2B9D-4305-9494-C092E4388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469621"/>
            <a:ext cx="34925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pic>
      <p:pic>
        <p:nvPicPr>
          <p:cNvPr id="5123" name="Picture 2">
            <a:extLst>
              <a:ext uri="{FF2B5EF4-FFF2-40B4-BE49-F238E27FC236}">
                <a16:creationId xmlns:a16="http://schemas.microsoft.com/office/drawing/2014/main" id="{184FBB2F-F528-4285-B7F4-FFD3AE206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58" y="1072504"/>
            <a:ext cx="3744417" cy="310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3">
            <a:extLst>
              <a:ext uri="{FF2B5EF4-FFF2-40B4-BE49-F238E27FC236}">
                <a16:creationId xmlns:a16="http://schemas.microsoft.com/office/drawing/2014/main" id="{53DA4F0A-7A64-4DB9-BE58-0A8303009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0267"/>
            <a:ext cx="34925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itel 3">
            <a:extLst>
              <a:ext uri="{FF2B5EF4-FFF2-40B4-BE49-F238E27FC236}">
                <a16:creationId xmlns:a16="http://schemas.microsoft.com/office/drawing/2014/main" id="{EBBF1EA1-3566-4920-B84C-DC07F85A1AF8}"/>
              </a:ext>
            </a:extLst>
          </p:cNvPr>
          <p:cNvSpPr>
            <a:spLocks noGrp="1" noChangeArrowheads="1"/>
          </p:cNvSpPr>
          <p:nvPr>
            <p:ph type="title"/>
          </p:nvPr>
        </p:nvSpPr>
        <p:spPr>
          <a:xfrm>
            <a:off x="1919536" y="204091"/>
            <a:ext cx="6882656" cy="692798"/>
          </a:xfrm>
        </p:spPr>
        <p:txBody>
          <a:bodyPr>
            <a:normAutofit/>
          </a:bodyPr>
          <a:lstStyle/>
          <a:p>
            <a:r>
              <a:rPr lang="nl-NL" sz="3200" dirty="0" err="1">
                <a:solidFill>
                  <a:srgbClr val="008000"/>
                </a:solidFill>
                <a:latin typeface="Helvetica Neue" panose="02000503000000020004"/>
              </a:rPr>
              <a:t>Healthy</a:t>
            </a:r>
            <a:r>
              <a:rPr lang="nl-NL" sz="3200" dirty="0">
                <a:solidFill>
                  <a:srgbClr val="008000"/>
                </a:solidFill>
                <a:latin typeface="Helvetica Neue" panose="02000503000000020004"/>
              </a:rPr>
              <a:t> </a:t>
            </a:r>
            <a:r>
              <a:rPr lang="nl-NL" sz="3200" dirty="0" err="1">
                <a:solidFill>
                  <a:srgbClr val="008000"/>
                </a:solidFill>
                <a:latin typeface="Helvetica Neue" panose="02000503000000020004"/>
              </a:rPr>
              <a:t>urban</a:t>
            </a:r>
            <a:r>
              <a:rPr lang="nl-NL" sz="3200" dirty="0">
                <a:solidFill>
                  <a:srgbClr val="008000"/>
                </a:solidFill>
                <a:latin typeface="Helvetica Neue" panose="02000503000000020004"/>
              </a:rPr>
              <a:t> living </a:t>
            </a:r>
            <a:r>
              <a:rPr lang="nl-NL" sz="3200" dirty="0" err="1">
                <a:solidFill>
                  <a:srgbClr val="008000"/>
                </a:solidFill>
                <a:latin typeface="Helvetica Neue" panose="02000503000000020004"/>
              </a:rPr>
              <a:t>for</a:t>
            </a:r>
            <a:r>
              <a:rPr lang="nl-NL" sz="3200" dirty="0">
                <a:solidFill>
                  <a:srgbClr val="008000"/>
                </a:solidFill>
                <a:latin typeface="Helvetica Neue" panose="02000503000000020004"/>
              </a:rPr>
              <a:t> </a:t>
            </a:r>
            <a:r>
              <a:rPr lang="nl-NL" sz="3200" dirty="0" err="1">
                <a:solidFill>
                  <a:srgbClr val="008000"/>
                </a:solidFill>
                <a:latin typeface="Helvetica Neue" panose="02000503000000020004"/>
              </a:rPr>
              <a:t>all</a:t>
            </a:r>
            <a:endParaRPr lang="nl-NL" sz="3200" dirty="0">
              <a:solidFill>
                <a:srgbClr val="008000"/>
              </a:solidFill>
              <a:latin typeface="Helvetica Neue" panose="02000503000000020004"/>
            </a:endParaRPr>
          </a:p>
        </p:txBody>
      </p:sp>
      <p:pic>
        <p:nvPicPr>
          <p:cNvPr id="6" name="Picture 2">
            <a:extLst>
              <a:ext uri="{FF2B5EF4-FFF2-40B4-BE49-F238E27FC236}">
                <a16:creationId xmlns:a16="http://schemas.microsoft.com/office/drawing/2014/main" id="{E7C8EAE1-6D32-4BE9-97B7-EF819A9F7D9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4551709" y="4509120"/>
            <a:ext cx="2120330" cy="2068721"/>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2A347-763A-47C7-BDD2-2C3627FD3A27}"/>
              </a:ext>
            </a:extLst>
          </p:cNvPr>
          <p:cNvSpPr>
            <a:spLocks noGrp="1"/>
          </p:cNvSpPr>
          <p:nvPr>
            <p:ph type="title"/>
          </p:nvPr>
        </p:nvSpPr>
        <p:spPr>
          <a:xfrm>
            <a:off x="622870" y="377305"/>
            <a:ext cx="10514916" cy="845128"/>
          </a:xfrm>
        </p:spPr>
        <p:txBody>
          <a:bodyPr>
            <a:normAutofit/>
          </a:bodyPr>
          <a:lstStyle/>
          <a:p>
            <a:r>
              <a:rPr lang="nl-NL" sz="3600" dirty="0">
                <a:solidFill>
                  <a:srgbClr val="008000"/>
                </a:solidFill>
              </a:rPr>
              <a:t>Utrecht 2040 New </a:t>
            </a:r>
            <a:r>
              <a:rPr lang="nl-NL" sz="3600" dirty="0" err="1">
                <a:solidFill>
                  <a:srgbClr val="008000"/>
                </a:solidFill>
              </a:rPr>
              <a:t>Spatial</a:t>
            </a:r>
            <a:r>
              <a:rPr lang="nl-NL" sz="3600" dirty="0">
                <a:solidFill>
                  <a:srgbClr val="008000"/>
                </a:solidFill>
              </a:rPr>
              <a:t> </a:t>
            </a:r>
            <a:r>
              <a:rPr lang="nl-NL" sz="3600" dirty="0" err="1">
                <a:solidFill>
                  <a:srgbClr val="008000"/>
                </a:solidFill>
              </a:rPr>
              <a:t>strategy</a:t>
            </a:r>
            <a:endParaRPr lang="nl-NL" sz="3600" dirty="0">
              <a:solidFill>
                <a:srgbClr val="008000"/>
              </a:solidFill>
            </a:endParaRPr>
          </a:p>
        </p:txBody>
      </p:sp>
      <p:sp>
        <p:nvSpPr>
          <p:cNvPr id="3" name="Tijdelijke aanduiding voor inhoud 2">
            <a:extLst>
              <a:ext uri="{FF2B5EF4-FFF2-40B4-BE49-F238E27FC236}">
                <a16:creationId xmlns:a16="http://schemas.microsoft.com/office/drawing/2014/main" id="{E579D40A-BCC4-4B6F-89A6-2CC2CF201E20}"/>
              </a:ext>
            </a:extLst>
          </p:cNvPr>
          <p:cNvSpPr>
            <a:spLocks noGrp="1"/>
          </p:cNvSpPr>
          <p:nvPr>
            <p:ph idx="1"/>
          </p:nvPr>
        </p:nvSpPr>
        <p:spPr/>
        <p:txBody>
          <a:bodyPr>
            <a:normAutofit/>
          </a:bodyPr>
          <a:lstStyle/>
          <a:p>
            <a:pPr>
              <a:lnSpc>
                <a:spcPct val="100000"/>
              </a:lnSpc>
            </a:pPr>
            <a:endParaRPr lang="nl-NL" dirty="0"/>
          </a:p>
          <a:p>
            <a:pPr>
              <a:lnSpc>
                <a:spcPct val="100000"/>
              </a:lnSpc>
            </a:pPr>
            <a:endParaRPr lang="nl-NL" dirty="0"/>
          </a:p>
          <a:p>
            <a:pPr>
              <a:lnSpc>
                <a:spcPct val="100000"/>
              </a:lnSpc>
            </a:pPr>
            <a:endParaRPr lang="nl-NL" dirty="0"/>
          </a:p>
          <a:p>
            <a:pPr>
              <a:lnSpc>
                <a:spcPct val="100000"/>
              </a:lnSpc>
            </a:pPr>
            <a:endParaRPr lang="nl-NL" dirty="0"/>
          </a:p>
        </p:txBody>
      </p:sp>
      <p:pic>
        <p:nvPicPr>
          <p:cNvPr id="4" name="Afbeelding 3">
            <a:extLst>
              <a:ext uri="{FF2B5EF4-FFF2-40B4-BE49-F238E27FC236}">
                <a16:creationId xmlns:a16="http://schemas.microsoft.com/office/drawing/2014/main" id="{FCDED9E8-2FE1-4B46-8117-4BD77292C28B}"/>
              </a:ext>
            </a:extLst>
          </p:cNvPr>
          <p:cNvPicPr>
            <a:picLocks noChangeAspect="1"/>
          </p:cNvPicPr>
          <p:nvPr/>
        </p:nvPicPr>
        <p:blipFill>
          <a:blip r:embed="rId3"/>
          <a:stretch>
            <a:fillRect/>
          </a:stretch>
        </p:blipFill>
        <p:spPr>
          <a:xfrm>
            <a:off x="2232767" y="1164652"/>
            <a:ext cx="7778664" cy="5407269"/>
          </a:xfrm>
          <a:prstGeom prst="rect">
            <a:avLst/>
          </a:prstGeom>
        </p:spPr>
      </p:pic>
    </p:spTree>
    <p:extLst>
      <p:ext uri="{BB962C8B-B14F-4D97-AF65-F5344CB8AC3E}">
        <p14:creationId xmlns:p14="http://schemas.microsoft.com/office/powerpoint/2010/main" val="72267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551AD-3571-4D3F-B96B-2A44DAE6B896}"/>
              </a:ext>
            </a:extLst>
          </p:cNvPr>
          <p:cNvSpPr>
            <a:spLocks noGrp="1"/>
          </p:cNvSpPr>
          <p:nvPr>
            <p:ph type="title"/>
          </p:nvPr>
        </p:nvSpPr>
        <p:spPr>
          <a:xfrm>
            <a:off x="480000" y="269784"/>
            <a:ext cx="11284200" cy="1215000"/>
          </a:xfrm>
        </p:spPr>
        <p:txBody>
          <a:bodyPr>
            <a:normAutofit/>
          </a:bodyPr>
          <a:lstStyle/>
          <a:p>
            <a:r>
              <a:rPr lang="nl-NL" sz="3600" dirty="0" err="1">
                <a:solidFill>
                  <a:srgbClr val="008000"/>
                </a:solidFill>
              </a:rPr>
              <a:t>Connecting</a:t>
            </a:r>
            <a:r>
              <a:rPr lang="nl-NL" sz="3600" dirty="0">
                <a:solidFill>
                  <a:srgbClr val="008000"/>
                </a:solidFill>
              </a:rPr>
              <a:t> </a:t>
            </a:r>
            <a:r>
              <a:rPr lang="nl-NL" sz="3600" dirty="0" err="1">
                <a:solidFill>
                  <a:srgbClr val="008000"/>
                </a:solidFill>
              </a:rPr>
              <a:t>ambitions</a:t>
            </a:r>
            <a:r>
              <a:rPr lang="nl-NL" sz="3600" dirty="0">
                <a:solidFill>
                  <a:srgbClr val="008000"/>
                </a:solidFill>
              </a:rPr>
              <a:t> </a:t>
            </a:r>
            <a:br>
              <a:rPr lang="nl-NL" sz="3600" dirty="0"/>
            </a:br>
            <a:endParaRPr lang="nl-NL" sz="3600" dirty="0">
              <a:solidFill>
                <a:schemeClr val="tx1"/>
              </a:solidFill>
            </a:endParaRPr>
          </a:p>
        </p:txBody>
      </p:sp>
      <p:pic>
        <p:nvPicPr>
          <p:cNvPr id="6" name="Afbeelding 5">
            <a:extLst>
              <a:ext uri="{FF2B5EF4-FFF2-40B4-BE49-F238E27FC236}">
                <a16:creationId xmlns:a16="http://schemas.microsoft.com/office/drawing/2014/main" id="{8EFC5BE8-0E98-46B5-BF69-04D06A6EE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957770"/>
            <a:ext cx="5815462" cy="5332052"/>
          </a:xfrm>
          <a:prstGeom prst="rect">
            <a:avLst/>
          </a:prstGeom>
        </p:spPr>
      </p:pic>
      <p:sp>
        <p:nvSpPr>
          <p:cNvPr id="4" name="Rechthoek 3">
            <a:extLst>
              <a:ext uri="{FF2B5EF4-FFF2-40B4-BE49-F238E27FC236}">
                <a16:creationId xmlns:a16="http://schemas.microsoft.com/office/drawing/2014/main" id="{D8CCD9E9-0D78-4AE5-9464-93552DB0F99B}"/>
              </a:ext>
            </a:extLst>
          </p:cNvPr>
          <p:cNvSpPr/>
          <p:nvPr/>
        </p:nvSpPr>
        <p:spPr>
          <a:xfrm>
            <a:off x="503684" y="1700808"/>
            <a:ext cx="5304284" cy="3893374"/>
          </a:xfrm>
          <a:prstGeom prst="rect">
            <a:avLst/>
          </a:prstGeom>
        </p:spPr>
        <p:txBody>
          <a:bodyPr wrap="square">
            <a:spAutoFit/>
          </a:bodyPr>
          <a:lstStyle/>
          <a:p>
            <a:pPr>
              <a:spcBef>
                <a:spcPts val="1200"/>
              </a:spcBef>
            </a:pPr>
            <a:r>
              <a:rPr lang="nl-NL" sz="2400" b="1" dirty="0">
                <a:solidFill>
                  <a:schemeClr val="accent2"/>
                </a:solidFill>
              </a:rPr>
              <a:t>The 10-minute </a:t>
            </a:r>
            <a:r>
              <a:rPr lang="nl-NL" sz="2400" b="1" dirty="0" err="1">
                <a:solidFill>
                  <a:schemeClr val="accent2"/>
                </a:solidFill>
              </a:rPr>
              <a:t>city</a:t>
            </a:r>
            <a:endParaRPr lang="nl-NL" sz="2400" b="1" dirty="0">
              <a:solidFill>
                <a:schemeClr val="accent2"/>
              </a:solidFill>
            </a:endParaRPr>
          </a:p>
          <a:p>
            <a:pPr>
              <a:spcBef>
                <a:spcPts val="1800"/>
              </a:spcBef>
            </a:pPr>
            <a:r>
              <a:rPr lang="en-US" sz="2000" dirty="0">
                <a:highlight>
                  <a:srgbClr val="FFFFFF"/>
                </a:highlight>
              </a:rPr>
              <a:t>City residents can find everything they require within a 10-minute walk or by bike</a:t>
            </a:r>
            <a:endParaRPr lang="nl-NL" sz="2000" dirty="0">
              <a:highlight>
                <a:srgbClr val="FFFFFF"/>
              </a:highlight>
            </a:endParaRPr>
          </a:p>
          <a:p>
            <a:pPr>
              <a:spcBef>
                <a:spcPts val="1800"/>
              </a:spcBef>
            </a:pPr>
            <a:r>
              <a:rPr lang="en-GB" sz="2000" b="1" dirty="0">
                <a:highlight>
                  <a:srgbClr val="FFFFFF"/>
                </a:highlight>
              </a:rPr>
              <a:t>Crucial factors </a:t>
            </a:r>
          </a:p>
          <a:p>
            <a:pPr marL="342900" indent="-342900">
              <a:spcBef>
                <a:spcPts val="1800"/>
              </a:spcBef>
              <a:buClr>
                <a:schemeClr val="accent1"/>
              </a:buClr>
              <a:buFont typeface="Arial" panose="020B0604020202020204" pitchFamily="34" charset="0"/>
              <a:buChar char="•"/>
            </a:pPr>
            <a:r>
              <a:rPr lang="en-GB" sz="2000" dirty="0">
                <a:highlight>
                  <a:srgbClr val="FFFFFF"/>
                </a:highlight>
              </a:rPr>
              <a:t>proximity </a:t>
            </a:r>
          </a:p>
          <a:p>
            <a:pPr marL="342900" indent="-342900">
              <a:spcBef>
                <a:spcPts val="1800"/>
              </a:spcBef>
              <a:buClr>
                <a:schemeClr val="accent1"/>
              </a:buClr>
              <a:buFont typeface="Arial" panose="020B0604020202020204" pitchFamily="34" charset="0"/>
              <a:buChar char="•"/>
            </a:pPr>
            <a:r>
              <a:rPr lang="en-GB" sz="2000" dirty="0">
                <a:highlight>
                  <a:srgbClr val="FFFFFF"/>
                </a:highlight>
              </a:rPr>
              <a:t>diversity </a:t>
            </a:r>
          </a:p>
          <a:p>
            <a:pPr marL="342900" indent="-342900">
              <a:spcBef>
                <a:spcPts val="1800"/>
              </a:spcBef>
              <a:buClr>
                <a:schemeClr val="accent1"/>
              </a:buClr>
              <a:buFont typeface="Arial" panose="020B0604020202020204" pitchFamily="34" charset="0"/>
              <a:buChar char="•"/>
            </a:pPr>
            <a:r>
              <a:rPr lang="en-GB" sz="2000" dirty="0">
                <a:highlight>
                  <a:srgbClr val="FFFFFF"/>
                </a:highlight>
              </a:rPr>
              <a:t>density </a:t>
            </a:r>
          </a:p>
          <a:p>
            <a:pPr>
              <a:spcBef>
                <a:spcPts val="1200"/>
              </a:spcBef>
            </a:pPr>
            <a:endParaRPr lang="nl-NL" b="1" dirty="0">
              <a:solidFill>
                <a:srgbClr val="211D1E"/>
              </a:solidFill>
              <a:latin typeface="Helvetica Neue"/>
            </a:endParaRPr>
          </a:p>
        </p:txBody>
      </p:sp>
    </p:spTree>
    <p:extLst>
      <p:ext uri="{BB962C8B-B14F-4D97-AF65-F5344CB8AC3E}">
        <p14:creationId xmlns:p14="http://schemas.microsoft.com/office/powerpoint/2010/main" val="120356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35A94-A4E4-4875-AABA-39C45539FAA9}"/>
              </a:ext>
            </a:extLst>
          </p:cNvPr>
          <p:cNvSpPr>
            <a:spLocks noGrp="1"/>
          </p:cNvSpPr>
          <p:nvPr>
            <p:ph type="title"/>
          </p:nvPr>
        </p:nvSpPr>
        <p:spPr>
          <a:xfrm>
            <a:off x="453900" y="548680"/>
            <a:ext cx="11284200" cy="1215000"/>
          </a:xfrm>
        </p:spPr>
        <p:txBody>
          <a:bodyPr>
            <a:normAutofit/>
          </a:bodyPr>
          <a:lstStyle/>
          <a:p>
            <a:r>
              <a:rPr lang="nl-NL" sz="3600" dirty="0">
                <a:solidFill>
                  <a:srgbClr val="008000"/>
                </a:solidFill>
                <a:latin typeface="Helvetica Neue" panose="02000503000000020004"/>
              </a:rPr>
              <a:t>Utrecht barcode</a:t>
            </a:r>
          </a:p>
        </p:txBody>
      </p:sp>
      <p:pic>
        <p:nvPicPr>
          <p:cNvPr id="6" name="Afbeelding 5">
            <a:extLst>
              <a:ext uri="{FF2B5EF4-FFF2-40B4-BE49-F238E27FC236}">
                <a16:creationId xmlns:a16="http://schemas.microsoft.com/office/drawing/2014/main" id="{487FCCA6-1B1C-4747-824A-C8F4EA65E9F1}"/>
              </a:ext>
            </a:extLst>
          </p:cNvPr>
          <p:cNvPicPr>
            <a:picLocks noChangeAspect="1"/>
          </p:cNvPicPr>
          <p:nvPr/>
        </p:nvPicPr>
        <p:blipFill>
          <a:blip r:embed="rId3"/>
          <a:stretch>
            <a:fillRect/>
          </a:stretch>
        </p:blipFill>
        <p:spPr>
          <a:xfrm>
            <a:off x="397102" y="1763680"/>
            <a:ext cx="10533700" cy="1214999"/>
          </a:xfrm>
          <a:prstGeom prst="rect">
            <a:avLst/>
          </a:prstGeom>
        </p:spPr>
      </p:pic>
      <p:sp>
        <p:nvSpPr>
          <p:cNvPr id="10" name="Tijdelijke aanduiding voor inhoud 2">
            <a:extLst>
              <a:ext uri="{FF2B5EF4-FFF2-40B4-BE49-F238E27FC236}">
                <a16:creationId xmlns:a16="http://schemas.microsoft.com/office/drawing/2014/main" id="{207F22BA-5D43-466B-A550-0CC593BD3B98}"/>
              </a:ext>
            </a:extLst>
          </p:cNvPr>
          <p:cNvSpPr>
            <a:spLocks noGrp="1"/>
          </p:cNvSpPr>
          <p:nvPr>
            <p:ph idx="1"/>
          </p:nvPr>
        </p:nvSpPr>
        <p:spPr>
          <a:xfrm>
            <a:off x="767408" y="3599341"/>
            <a:ext cx="10657184" cy="594338"/>
          </a:xfrm>
        </p:spPr>
        <p:txBody>
          <a:bodyPr>
            <a:noAutofit/>
          </a:bodyPr>
          <a:lstStyle/>
          <a:p>
            <a:pPr marL="0" indent="0">
              <a:spcBef>
                <a:spcPts val="3600"/>
              </a:spcBef>
              <a:buClr>
                <a:srgbClr val="008000"/>
              </a:buClr>
              <a:buNone/>
            </a:pPr>
            <a:r>
              <a:rPr lang="en-US" sz="2800" b="1" dirty="0">
                <a:solidFill>
                  <a:srgbClr val="008000"/>
                </a:solidFill>
                <a:latin typeface="Calibri Light" panose="020F0302020204030204" pitchFamily="34" charset="0"/>
                <a:cs typeface="Calibri Light" panose="020F0302020204030204" pitchFamily="34" charset="0"/>
              </a:rPr>
              <a:t>Systemic and integral approach:</a:t>
            </a:r>
            <a:endParaRPr lang="nl-NL" sz="2800" b="1" dirty="0">
              <a:solidFill>
                <a:srgbClr val="008000"/>
              </a:solidFill>
              <a:latin typeface="Calibri Light" panose="020F0302020204030204" pitchFamily="34" charset="0"/>
              <a:cs typeface="Calibri Light" panose="020F0302020204030204" pitchFamily="34" charset="0"/>
            </a:endParaRPr>
          </a:p>
          <a:p>
            <a:pPr marL="0" indent="0">
              <a:spcBef>
                <a:spcPts val="3600"/>
              </a:spcBef>
              <a:buClr>
                <a:srgbClr val="008000"/>
              </a:buClr>
              <a:buNone/>
            </a:pPr>
            <a:r>
              <a:rPr lang="nl-NL" sz="2800" b="1" i="0" dirty="0" err="1">
                <a:solidFill>
                  <a:srgbClr val="008000"/>
                </a:solidFill>
                <a:effectLst/>
                <a:latin typeface="Calibri Light" panose="020F0302020204030204" pitchFamily="34" charset="0"/>
                <a:cs typeface="Calibri Light" panose="020F0302020204030204" pitchFamily="34" charset="0"/>
              </a:rPr>
              <a:t>Add</a:t>
            </a:r>
            <a:r>
              <a:rPr lang="nl-NL" sz="2800" b="1" i="0" dirty="0">
                <a:solidFill>
                  <a:srgbClr val="008000"/>
                </a:solidFill>
                <a:effectLst/>
                <a:latin typeface="Calibri Light" panose="020F0302020204030204" pitchFamily="34" charset="0"/>
                <a:cs typeface="Calibri Light" panose="020F0302020204030204" pitchFamily="34" charset="0"/>
              </a:rPr>
              <a:t> 40.000 </a:t>
            </a:r>
            <a:r>
              <a:rPr lang="nl-NL" sz="2800" b="1" i="0" dirty="0" err="1">
                <a:solidFill>
                  <a:srgbClr val="008000"/>
                </a:solidFill>
                <a:effectLst/>
                <a:latin typeface="Calibri Light" panose="020F0302020204030204" pitchFamily="34" charset="0"/>
                <a:cs typeface="Calibri Light" panose="020F0302020204030204" pitchFamily="34" charset="0"/>
              </a:rPr>
              <a:t>residents</a:t>
            </a:r>
            <a:r>
              <a:rPr lang="nl-NL" sz="2800" b="1" i="0" dirty="0">
                <a:solidFill>
                  <a:srgbClr val="008000"/>
                </a:solidFill>
                <a:effectLst/>
                <a:latin typeface="Calibri Light" panose="020F0302020204030204" pitchFamily="34" charset="0"/>
                <a:cs typeface="Calibri Light" panose="020F0302020204030204" pitchFamily="34" charset="0"/>
              </a:rPr>
              <a:t>   =&gt; </a:t>
            </a:r>
            <a:r>
              <a:rPr lang="nl-NL" sz="2800" b="1" i="0" dirty="0" err="1">
                <a:solidFill>
                  <a:srgbClr val="008000"/>
                </a:solidFill>
                <a:effectLst/>
                <a:latin typeface="Calibri Light" panose="020F0302020204030204" pitchFamily="34" charset="0"/>
                <a:cs typeface="Calibri Light" panose="020F0302020204030204" pitchFamily="34" charset="0"/>
              </a:rPr>
              <a:t>Add</a:t>
            </a:r>
            <a:r>
              <a:rPr lang="nl-NL" sz="2800" b="1" i="0" dirty="0">
                <a:solidFill>
                  <a:srgbClr val="008000"/>
                </a:solidFill>
                <a:effectLst/>
                <a:latin typeface="Calibri Light" panose="020F0302020204030204" pitchFamily="34" charset="0"/>
                <a:cs typeface="Calibri Light" panose="020F0302020204030204" pitchFamily="34" charset="0"/>
              </a:rPr>
              <a:t> 440 hectare of green</a:t>
            </a:r>
            <a:endParaRPr lang="nl-NL" sz="2800" b="1" dirty="0">
              <a:solidFill>
                <a:srgbClr val="0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5789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81379" y="3752849"/>
            <a:ext cx="3290673" cy="2452687"/>
          </a:xfrm>
          <a:prstGeom prst="rect">
            <a:avLst/>
          </a:prstGeom>
        </p:spPr>
        <p:txBody>
          <a:bodyPr vert="horz" lIns="45720" tIns="22860" rIns="45720" bIns="22860" rtlCol="0" anchor="ctr">
            <a:normAutofit/>
          </a:bodyPr>
          <a:lstStyle>
            <a:lvl1pPr algn="l" defTabSz="685697" rtl="0" eaLnBrk="1" latinLnBrk="0" hangingPunct="1">
              <a:lnSpc>
                <a:spcPct val="90000"/>
              </a:lnSpc>
              <a:spcBef>
                <a:spcPct val="0"/>
              </a:spcBef>
              <a:buNone/>
              <a:defRPr sz="3300" kern="1200">
                <a:solidFill>
                  <a:schemeClr val="tx1"/>
                </a:solidFill>
                <a:latin typeface="+mj-lt"/>
                <a:ea typeface="+mj-ea"/>
                <a:cs typeface="+mj-cs"/>
              </a:defRPr>
            </a:lvl1pPr>
          </a:lstStyle>
          <a:p>
            <a:pPr defTabSz="457200">
              <a:spcAft>
                <a:spcPts val="300"/>
              </a:spcAft>
            </a:pPr>
            <a:r>
              <a:rPr lang="en-US" sz="3350" b="1" dirty="0"/>
              <a:t>Systematic leap for our urban nature strategy</a:t>
            </a:r>
          </a:p>
        </p:txBody>
      </p:sp>
      <p:pic>
        <p:nvPicPr>
          <p:cNvPr id="7" name="Picture 2" descr="C:\Users\versc202\AppData\Local\Microsoft\Windows\Temporary Internet Files\Content.IE5\KL1TAO8O\20190917_renzo-gerritsen_binnenstad_mobiliteit_oosterspoorbaan-1.jpg">
            <a:extLst>
              <a:ext uri="{FF2B5EF4-FFF2-40B4-BE49-F238E27FC236}">
                <a16:creationId xmlns:a16="http://schemas.microsoft.com/office/drawing/2014/main" id="{3D04FBBB-C5EC-45F3-ADDD-C0CBF3CE84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431" b="11298"/>
          <a:stretch/>
        </p:blipFill>
        <p:spPr bwMode="auto">
          <a:xfrm>
            <a:off x="407" y="5"/>
            <a:ext cx="12191196" cy="371060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092337" y="3752850"/>
            <a:ext cx="7616693" cy="3105145"/>
          </a:xfrm>
          <a:prstGeom prst="rect">
            <a:avLst/>
          </a:prstGeom>
        </p:spPr>
        <p:txBody>
          <a:bodyPr vert="horz" lIns="45720" tIns="22860" rIns="45720" bIns="22860" rtlCol="0" anchor="ctr">
            <a:normAutofit/>
          </a:bodyPr>
          <a:lstStyle/>
          <a:p>
            <a:pPr marL="380976" indent="-114300">
              <a:lnSpc>
                <a:spcPct val="90000"/>
              </a:lnSpc>
              <a:spcAft>
                <a:spcPts val="300"/>
              </a:spcAft>
              <a:buFont typeface="Arial" panose="020B0604020202020204" pitchFamily="34" charset="0"/>
              <a:buChar char="•"/>
            </a:pPr>
            <a:r>
              <a:rPr lang="en-US" sz="2400" dirty="0"/>
              <a:t>30 % increase of citizens in 20 years.</a:t>
            </a:r>
          </a:p>
          <a:p>
            <a:pPr marL="380976" indent="-114300">
              <a:lnSpc>
                <a:spcPct val="90000"/>
              </a:lnSpc>
              <a:spcAft>
                <a:spcPts val="300"/>
              </a:spcAft>
              <a:buFont typeface="Arial" panose="020B0604020202020204" pitchFamily="34" charset="0"/>
              <a:buChar char="•"/>
            </a:pPr>
            <a:r>
              <a:rPr lang="en-US" sz="2400" dirty="0"/>
              <a:t>Condensation within infill, never done before on this scale</a:t>
            </a:r>
          </a:p>
          <a:p>
            <a:pPr marL="380976" indent="-114300">
              <a:lnSpc>
                <a:spcPct val="90000"/>
              </a:lnSpc>
              <a:spcAft>
                <a:spcPts val="300"/>
              </a:spcAft>
              <a:buFont typeface="Arial" panose="020B0604020202020204" pitchFamily="34" charset="0"/>
              <a:buChar char="•"/>
            </a:pPr>
            <a:r>
              <a:rPr lang="en-US" sz="2400" dirty="0" err="1"/>
              <a:t>Neighbourhoods</a:t>
            </a:r>
            <a:r>
              <a:rPr lang="en-US" sz="2400" dirty="0"/>
              <a:t> with fewer nature and green, health problems, climate vulnerability, big challenges for the energy transition</a:t>
            </a:r>
          </a:p>
          <a:p>
            <a:pPr marL="380976" indent="-114300">
              <a:lnSpc>
                <a:spcPct val="90000"/>
              </a:lnSpc>
              <a:spcAft>
                <a:spcPts val="300"/>
              </a:spcAft>
              <a:buFont typeface="Arial" panose="020B0604020202020204" pitchFamily="34" charset="0"/>
              <a:buChar char="•"/>
            </a:pPr>
            <a:r>
              <a:rPr lang="en-US" sz="2400" dirty="0"/>
              <a:t>Balance between more nature and infill means 440 ha extra for nature in the city: where?? </a:t>
            </a:r>
          </a:p>
          <a:p>
            <a:pPr marL="380976" indent="-114300">
              <a:lnSpc>
                <a:spcPct val="90000"/>
              </a:lnSpc>
              <a:spcAft>
                <a:spcPts val="300"/>
              </a:spcAft>
              <a:buFont typeface="Arial" panose="020B0604020202020204" pitchFamily="34" charset="0"/>
              <a:buChar char="•"/>
            </a:pPr>
            <a:endParaRPr lang="en-US" sz="900" dirty="0"/>
          </a:p>
        </p:txBody>
      </p:sp>
      <p:sp>
        <p:nvSpPr>
          <p:cNvPr id="4" name="Titel 1">
            <a:extLst>
              <a:ext uri="{FF2B5EF4-FFF2-40B4-BE49-F238E27FC236}">
                <a16:creationId xmlns:a16="http://schemas.microsoft.com/office/drawing/2014/main" id="{5C6A80FB-0B8B-5C7A-AF76-782C8DE6DF9D}"/>
              </a:ext>
            </a:extLst>
          </p:cNvPr>
          <p:cNvSpPr txBox="1">
            <a:spLocks/>
          </p:cNvSpPr>
          <p:nvPr/>
        </p:nvSpPr>
        <p:spPr>
          <a:xfrm>
            <a:off x="481379" y="7843"/>
            <a:ext cx="11284200" cy="918336"/>
          </a:xfrm>
          <a:prstGeom prst="rect">
            <a:avLst/>
          </a:prstGeom>
        </p:spPr>
        <p:txBody>
          <a:bodyPr>
            <a:normAutofit fontScale="92500"/>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r>
              <a:rPr lang="nl-NL" sz="3600" dirty="0">
                <a:solidFill>
                  <a:schemeClr val="bg1"/>
                </a:solidFill>
                <a:highlight>
                  <a:srgbClr val="008000"/>
                </a:highlight>
                <a:latin typeface="Helvetica Neue" panose="02000503000000020004"/>
              </a:rPr>
              <a:t>Green in Utrechts’ Urban Development </a:t>
            </a:r>
            <a:r>
              <a:rPr lang="nl-NL" sz="3600" dirty="0" err="1">
                <a:solidFill>
                  <a:schemeClr val="bg1"/>
                </a:solidFill>
                <a:highlight>
                  <a:srgbClr val="008000"/>
                </a:highlight>
                <a:latin typeface="Helvetica Neue" panose="02000503000000020004"/>
              </a:rPr>
              <a:t>Strategy</a:t>
            </a:r>
            <a:r>
              <a:rPr lang="nl-NL" sz="3600" dirty="0">
                <a:solidFill>
                  <a:schemeClr val="bg1"/>
                </a:solidFill>
                <a:highlight>
                  <a:srgbClr val="008000"/>
                </a:highlight>
                <a:latin typeface="Helvetica Neue" panose="02000503000000020004"/>
              </a:rPr>
              <a:t> 2040</a:t>
            </a:r>
          </a:p>
        </p:txBody>
      </p:sp>
    </p:spTree>
    <p:extLst>
      <p:ext uri="{BB962C8B-B14F-4D97-AF65-F5344CB8AC3E}">
        <p14:creationId xmlns:p14="http://schemas.microsoft.com/office/powerpoint/2010/main" val="173834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buiten, water, rivier&#10;&#10;Beschrijving is gegenereerd met zeer hoge betrouwbaarheid">
            <a:extLst>
              <a:ext uri="{FF2B5EF4-FFF2-40B4-BE49-F238E27FC236}">
                <a16:creationId xmlns:a16="http://schemas.microsoft.com/office/drawing/2014/main" id="{672B0A3C-6E46-4FA4-8D25-51661EE92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 y="0"/>
            <a:ext cx="12288688" cy="6858000"/>
          </a:xfrm>
          <a:prstGeom prst="rect">
            <a:avLst/>
          </a:prstGeom>
        </p:spPr>
      </p:pic>
      <p:sp>
        <p:nvSpPr>
          <p:cNvPr id="3" name="Tijdelijke aanduiding voor inhoud 2"/>
          <p:cNvSpPr>
            <a:spLocks noGrp="1"/>
          </p:cNvSpPr>
          <p:nvPr>
            <p:ph idx="1"/>
          </p:nvPr>
        </p:nvSpPr>
        <p:spPr>
          <a:xfrm>
            <a:off x="5231904" y="1340768"/>
            <a:ext cx="5040560" cy="5261644"/>
          </a:xfrm>
          <a:solidFill>
            <a:schemeClr val="bg1"/>
          </a:solidFill>
        </p:spPr>
        <p:txBody>
          <a:bodyPr>
            <a:normAutofit fontScale="92500"/>
          </a:bodyPr>
          <a:lstStyle/>
          <a:p>
            <a:pPr marL="0" indent="0">
              <a:buNone/>
            </a:pPr>
            <a:br>
              <a:rPr lang="nl-NL" sz="800" dirty="0">
                <a:latin typeface="Arial" panose="020B0604020202020204" pitchFamily="34" charset="0"/>
                <a:ea typeface="Calibri" panose="020F0502020204030204" pitchFamily="34" charset="0"/>
                <a:cs typeface="Times New Roman" panose="02020603050405020304" pitchFamily="18" charset="0"/>
              </a:rPr>
            </a:br>
            <a:endParaRPr lang="nl-NL" sz="800" dirty="0">
              <a:latin typeface="Arial" panose="020B0604020202020204" pitchFamily="34" charset="0"/>
              <a:ea typeface="Calibri" panose="020F0502020204030204" pitchFamily="34" charset="0"/>
              <a:cs typeface="Times New Roman" panose="02020603050405020304" pitchFamily="18" charset="0"/>
            </a:endParaRPr>
          </a:p>
          <a:p>
            <a:r>
              <a:rPr lang="nl-NL" sz="2100" b="1" dirty="0">
                <a:latin typeface="+mj-lt"/>
              </a:rPr>
              <a:t>75 m2 meter per </a:t>
            </a:r>
            <a:r>
              <a:rPr lang="nl-NL" sz="2100" b="1" dirty="0" err="1">
                <a:latin typeface="+mj-lt"/>
              </a:rPr>
              <a:t>household</a:t>
            </a:r>
            <a:r>
              <a:rPr lang="nl-NL" sz="2100" b="1" dirty="0">
                <a:latin typeface="+mj-lt"/>
              </a:rPr>
              <a:t> (</a:t>
            </a:r>
            <a:r>
              <a:rPr lang="nl-NL" sz="2100" b="1" dirty="0" err="1">
                <a:latin typeface="+mj-lt"/>
              </a:rPr>
              <a:t>urban</a:t>
            </a:r>
            <a:r>
              <a:rPr lang="nl-NL" sz="2100" b="1" dirty="0">
                <a:latin typeface="+mj-lt"/>
              </a:rPr>
              <a:t> Barcode)</a:t>
            </a:r>
          </a:p>
          <a:p>
            <a:r>
              <a:rPr lang="nl-NL" sz="2100" b="1" dirty="0">
                <a:latin typeface="+mj-lt"/>
              </a:rPr>
              <a:t>Green </a:t>
            </a:r>
            <a:r>
              <a:rPr lang="nl-NL" sz="2000" b="1" dirty="0" err="1">
                <a:latin typeface="+mj-lt"/>
              </a:rPr>
              <a:t>unless</a:t>
            </a:r>
            <a:r>
              <a:rPr lang="nl-NL" sz="2000" b="1" dirty="0">
                <a:latin typeface="+mj-lt"/>
              </a:rPr>
              <a:t>, 440 ha green </a:t>
            </a:r>
            <a:r>
              <a:rPr lang="nl-NL" sz="2000" b="1" dirty="0" err="1">
                <a:latin typeface="+mj-lt"/>
              </a:rPr>
              <a:t>added</a:t>
            </a:r>
            <a:endParaRPr lang="nl-NL" sz="2000" b="1" dirty="0">
              <a:latin typeface="+mj-lt"/>
            </a:endParaRPr>
          </a:p>
          <a:p>
            <a:r>
              <a:rPr lang="en-US" sz="2000" b="1" dirty="0">
                <a:latin typeface="+mj-lt"/>
              </a:rPr>
              <a:t>At least 40% green in the neighborhood</a:t>
            </a:r>
          </a:p>
          <a:p>
            <a:r>
              <a:rPr lang="nl-NL" sz="2100" b="1" dirty="0">
                <a:latin typeface="+mj-lt"/>
              </a:rPr>
              <a:t>Maximum </a:t>
            </a:r>
            <a:r>
              <a:rPr lang="nl-NL" sz="2100" b="1" dirty="0" err="1">
                <a:latin typeface="+mj-lt"/>
              </a:rPr>
              <a:t>distances</a:t>
            </a:r>
            <a:r>
              <a:rPr lang="nl-NL" sz="2100" b="1" dirty="0">
                <a:latin typeface="+mj-lt"/>
              </a:rPr>
              <a:t> </a:t>
            </a:r>
            <a:r>
              <a:rPr lang="nl-NL" sz="2100" b="1" dirty="0" err="1">
                <a:latin typeface="+mj-lt"/>
              </a:rPr>
              <a:t>to</a:t>
            </a:r>
            <a:r>
              <a:rPr lang="nl-NL" sz="2100" b="1" dirty="0">
                <a:latin typeface="+mj-lt"/>
              </a:rPr>
              <a:t> green </a:t>
            </a:r>
            <a:r>
              <a:rPr lang="nl-NL" sz="2100" b="1" dirty="0" err="1">
                <a:latin typeface="+mj-lt"/>
              </a:rPr>
              <a:t>areas</a:t>
            </a:r>
            <a:r>
              <a:rPr lang="nl-NL" sz="2100" b="1" dirty="0">
                <a:latin typeface="+mj-lt"/>
              </a:rPr>
              <a:t> </a:t>
            </a:r>
            <a:r>
              <a:rPr lang="nl-NL" sz="2100" b="1" dirty="0" err="1">
                <a:latin typeface="+mj-lt"/>
              </a:rPr>
              <a:t>for</a:t>
            </a:r>
            <a:r>
              <a:rPr lang="nl-NL" sz="2100" b="1" dirty="0">
                <a:latin typeface="+mj-lt"/>
              </a:rPr>
              <a:t> </a:t>
            </a:r>
            <a:r>
              <a:rPr lang="nl-NL" sz="2100" b="1" dirty="0" err="1">
                <a:latin typeface="+mj-lt"/>
              </a:rPr>
              <a:t>use</a:t>
            </a:r>
            <a:r>
              <a:rPr lang="nl-NL" sz="2100" b="1" dirty="0">
                <a:latin typeface="+mj-lt"/>
              </a:rPr>
              <a:t> (health) </a:t>
            </a:r>
          </a:p>
          <a:p>
            <a:r>
              <a:rPr lang="en-US" sz="2000" b="1" dirty="0">
                <a:latin typeface="+mj-lt"/>
              </a:rPr>
              <a:t>More biodiversity, Big 30</a:t>
            </a:r>
          </a:p>
          <a:p>
            <a:pPr marL="0" indent="0">
              <a:buNone/>
            </a:pPr>
            <a:endParaRPr lang="nl-NL" sz="1600" dirty="0">
              <a:solidFill>
                <a:srgbClr val="FF0000"/>
              </a:solidFill>
              <a:latin typeface="Utrecht Grotesk" pitchFamily="50" charset="0"/>
            </a:endParaRPr>
          </a:p>
          <a:p>
            <a:pPr marL="0" indent="0">
              <a:buNone/>
            </a:pPr>
            <a:endParaRPr lang="nl-NL" sz="1600" dirty="0">
              <a:solidFill>
                <a:srgbClr val="FF0000"/>
              </a:solidFill>
              <a:latin typeface="Utrecht Grotesk" pitchFamily="50" charset="0"/>
            </a:endParaRPr>
          </a:p>
          <a:p>
            <a:pPr marL="0" indent="0">
              <a:buNone/>
            </a:pPr>
            <a:endParaRPr lang="nl-NL" sz="1600" dirty="0">
              <a:solidFill>
                <a:srgbClr val="FF0000"/>
              </a:solidFill>
              <a:latin typeface="Utrecht Grotesk" pitchFamily="50" charset="0"/>
            </a:endParaRPr>
          </a:p>
          <a:p>
            <a:pPr marL="342900" indent="-342900">
              <a:lnSpc>
                <a:spcPct val="110000"/>
              </a:lnSpc>
              <a:buFont typeface="Arial" panose="020B0604020202020204" pitchFamily="34" charset="0"/>
              <a:buChar char="-"/>
            </a:pPr>
            <a:r>
              <a:rPr lang="nl-NL" sz="800" dirty="0">
                <a:latin typeface="Arial" panose="020B0604020202020204" pitchFamily="34" charset="0"/>
                <a:ea typeface="Calibri" panose="020F0502020204030204" pitchFamily="34" charset="0"/>
                <a:cs typeface="Times New Roman" panose="02020603050405020304" pitchFamily="18" charset="0"/>
              </a:rPr>
              <a:t>World green </a:t>
            </a:r>
            <a:r>
              <a:rPr lang="nl-NL" sz="800" dirty="0" err="1">
                <a:latin typeface="Arial" panose="020B0604020202020204" pitchFamily="34" charset="0"/>
                <a:ea typeface="Calibri" panose="020F0502020204030204" pitchFamily="34" charset="0"/>
                <a:cs typeface="Times New Roman" panose="02020603050405020304" pitchFamily="18" charset="0"/>
              </a:rPr>
              <a:t>city</a:t>
            </a:r>
            <a:r>
              <a:rPr lang="nl-NL" sz="800" dirty="0">
                <a:latin typeface="Arial" panose="020B0604020202020204" pitchFamily="34" charset="0"/>
                <a:ea typeface="Calibri" panose="020F0502020204030204" pitchFamily="34" charset="0"/>
                <a:cs typeface="Times New Roman" panose="02020603050405020304" pitchFamily="18" charset="0"/>
              </a:rPr>
              <a:t> award -&gt; </a:t>
            </a:r>
            <a:r>
              <a:rPr lang="nl-NL" sz="800" dirty="0" err="1">
                <a:latin typeface="Arial" panose="020B0604020202020204" pitchFamily="34" charset="0"/>
                <a:ea typeface="Calibri" panose="020F0502020204030204" pitchFamily="34" charset="0"/>
                <a:cs typeface="Times New Roman" panose="02020603050405020304" pitchFamily="18" charset="0"/>
              </a:rPr>
              <a:t>nomination</a:t>
            </a:r>
            <a:r>
              <a:rPr lang="nl-NL" sz="800" dirty="0">
                <a:latin typeface="Arial" panose="020B0604020202020204" pitchFamily="34" charset="0"/>
                <a:ea typeface="Calibri" panose="020F0502020204030204" pitchFamily="34" charset="0"/>
                <a:cs typeface="Times New Roman" panose="02020603050405020304" pitchFamily="18" charset="0"/>
              </a:rPr>
              <a:t> living green </a:t>
            </a:r>
            <a:r>
              <a:rPr lang="nl-NL" sz="800" dirty="0" err="1">
                <a:latin typeface="Arial" panose="020B0604020202020204" pitchFamily="34" charset="0"/>
                <a:ea typeface="Calibri" panose="020F0502020204030204" pitchFamily="34" charset="0"/>
                <a:cs typeface="Times New Roman" panose="02020603050405020304" pitchFamily="18" charset="0"/>
              </a:rPr>
              <a:t>for</a:t>
            </a:r>
            <a:r>
              <a:rPr lang="nl-NL" sz="800" dirty="0">
                <a:latin typeface="Arial" panose="020B0604020202020204" pitchFamily="34" charset="0"/>
                <a:ea typeface="Calibri" panose="020F0502020204030204" pitchFamily="34" charset="0"/>
                <a:cs typeface="Times New Roman" panose="02020603050405020304" pitchFamily="18" charset="0"/>
              </a:rPr>
              <a:t> health </a:t>
            </a:r>
            <a:r>
              <a:rPr lang="nl-NL" sz="800" dirty="0" err="1">
                <a:latin typeface="Arial" panose="020B0604020202020204" pitchFamily="34" charset="0"/>
                <a:ea typeface="Calibri" panose="020F0502020204030204" pitchFamily="34" charset="0"/>
                <a:cs typeface="Times New Roman" panose="02020603050405020304" pitchFamily="18" charset="0"/>
              </a:rPr>
              <a:t>and</a:t>
            </a:r>
            <a:r>
              <a:rPr lang="nl-NL" sz="800" dirty="0">
                <a:latin typeface="Arial" panose="020B0604020202020204" pitchFamily="34" charset="0"/>
                <a:ea typeface="Calibri" panose="020F0502020204030204" pitchFamily="34" charset="0"/>
                <a:cs typeface="Times New Roman" panose="02020603050405020304" pitchFamily="18" charset="0"/>
              </a:rPr>
              <a:t> </a:t>
            </a:r>
            <a:r>
              <a:rPr lang="nl-NL" sz="800" dirty="0" err="1">
                <a:latin typeface="Arial" panose="020B0604020202020204" pitchFamily="34" charset="0"/>
                <a:ea typeface="Calibri" panose="020F0502020204030204" pitchFamily="34" charset="0"/>
                <a:cs typeface="Times New Roman" panose="02020603050405020304" pitchFamily="18" charset="0"/>
              </a:rPr>
              <a:t>wellbeing</a:t>
            </a:r>
            <a:endParaRPr lang="nl-NL" sz="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0000"/>
              </a:lnSpc>
              <a:buFont typeface="Arial" panose="020B0604020202020204" pitchFamily="34" charset="0"/>
              <a:buChar char="-"/>
            </a:pPr>
            <a:r>
              <a:rPr lang="nl-NL" sz="800" dirty="0">
                <a:latin typeface="Arial" panose="020B0604020202020204" pitchFamily="34" charset="0"/>
                <a:ea typeface="Calibri" panose="020F0502020204030204" pitchFamily="34" charset="0"/>
                <a:cs typeface="Times New Roman" panose="02020603050405020304" pitchFamily="18" charset="0"/>
              </a:rPr>
              <a:t>World green </a:t>
            </a:r>
            <a:r>
              <a:rPr lang="nl-NL" sz="800" dirty="0" err="1">
                <a:latin typeface="Arial" panose="020B0604020202020204" pitchFamily="34" charset="0"/>
                <a:ea typeface="Calibri" panose="020F0502020204030204" pitchFamily="34" charset="0"/>
                <a:cs typeface="Times New Roman" panose="02020603050405020304" pitchFamily="18" charset="0"/>
              </a:rPr>
              <a:t>capital</a:t>
            </a:r>
            <a:endParaRPr lang="nl-NL" sz="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0000"/>
              </a:lnSpc>
              <a:buFont typeface="Arial" panose="020B0604020202020204" pitchFamily="34" charset="0"/>
              <a:buChar char="-"/>
            </a:pPr>
            <a:r>
              <a:rPr lang="nl-NL" sz="800" dirty="0">
                <a:latin typeface="Arial" panose="020B0604020202020204" pitchFamily="34" charset="0"/>
                <a:ea typeface="Calibri" panose="020F0502020204030204" pitchFamily="34" charset="0"/>
                <a:cs typeface="Times New Roman" panose="02020603050405020304" pitchFamily="18" charset="0"/>
              </a:rPr>
              <a:t>European green week</a:t>
            </a:r>
          </a:p>
          <a:p>
            <a:pPr marL="342900" indent="-342900">
              <a:lnSpc>
                <a:spcPct val="110000"/>
              </a:lnSpc>
              <a:buFont typeface="Arial" panose="020B0604020202020204" pitchFamily="34" charset="0"/>
              <a:buChar char="-"/>
            </a:pPr>
            <a:r>
              <a:rPr lang="nl-NL" sz="800" dirty="0">
                <a:latin typeface="Arial" panose="020B0604020202020204" pitchFamily="34" charset="0"/>
                <a:ea typeface="Calibri" panose="020F0502020204030204" pitchFamily="34" charset="0"/>
                <a:cs typeface="Times New Roman" panose="02020603050405020304" pitchFamily="18" charset="0"/>
              </a:rPr>
              <a:t>100 </a:t>
            </a:r>
            <a:r>
              <a:rPr lang="nl-NL" sz="800" dirty="0" err="1">
                <a:latin typeface="Arial" panose="020B0604020202020204" pitchFamily="34" charset="0"/>
                <a:ea typeface="Calibri" panose="020F0502020204030204" pitchFamily="34" charset="0"/>
                <a:cs typeface="Times New Roman" panose="02020603050405020304" pitchFamily="18" charset="0"/>
              </a:rPr>
              <a:t>climate</a:t>
            </a:r>
            <a:r>
              <a:rPr lang="nl-NL" sz="800" dirty="0">
                <a:latin typeface="Arial" panose="020B0604020202020204" pitchFamily="34" charset="0"/>
                <a:ea typeface="Calibri" panose="020F0502020204030204" pitchFamily="34" charset="0"/>
                <a:cs typeface="Times New Roman" panose="02020603050405020304" pitchFamily="18" charset="0"/>
              </a:rPr>
              <a:t> </a:t>
            </a:r>
            <a:r>
              <a:rPr lang="nl-NL" sz="800" dirty="0" err="1">
                <a:latin typeface="Arial" panose="020B0604020202020204" pitchFamily="34" charset="0"/>
                <a:ea typeface="Calibri" panose="020F0502020204030204" pitchFamily="34" charset="0"/>
                <a:cs typeface="Times New Roman" panose="02020603050405020304" pitchFamily="18" charset="0"/>
              </a:rPr>
              <a:t>neutral</a:t>
            </a:r>
            <a:r>
              <a:rPr lang="nl-NL" sz="800" dirty="0">
                <a:latin typeface="Arial" panose="020B0604020202020204" pitchFamily="34" charset="0"/>
                <a:ea typeface="Calibri" panose="020F0502020204030204" pitchFamily="34" charset="0"/>
                <a:cs typeface="Times New Roman" panose="02020603050405020304" pitchFamily="18" charset="0"/>
              </a:rPr>
              <a:t> </a:t>
            </a:r>
            <a:r>
              <a:rPr lang="nl-NL" sz="800" dirty="0" err="1">
                <a:latin typeface="Arial" panose="020B0604020202020204" pitchFamily="34" charset="0"/>
                <a:ea typeface="Calibri" panose="020F0502020204030204" pitchFamily="34" charset="0"/>
                <a:cs typeface="Times New Roman" panose="02020603050405020304" pitchFamily="18" charset="0"/>
              </a:rPr>
              <a:t>cities</a:t>
            </a:r>
            <a:endParaRPr lang="nl-NL" sz="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0000"/>
              </a:lnSpc>
              <a:buFont typeface="Arial" panose="020B0604020202020204" pitchFamily="34" charset="0"/>
              <a:buChar char="-"/>
            </a:pPr>
            <a:r>
              <a:rPr lang="nl-NL" sz="800" dirty="0">
                <a:latin typeface="Arial" panose="020B0604020202020204" pitchFamily="34" charset="0"/>
                <a:ea typeface="Calibri" panose="020F0502020204030204" pitchFamily="34" charset="0"/>
                <a:cs typeface="Times New Roman" panose="02020603050405020304" pitchFamily="18" charset="0"/>
              </a:rPr>
              <a:t>Vakbeurs openbare ruimte </a:t>
            </a:r>
          </a:p>
          <a:p>
            <a:pPr marL="342900" indent="-342900">
              <a:lnSpc>
                <a:spcPct val="110000"/>
              </a:lnSpc>
              <a:buFont typeface="Arial" panose="020B0604020202020204" pitchFamily="34" charset="0"/>
              <a:buChar char="-"/>
            </a:pPr>
            <a:r>
              <a:rPr lang="en-US" sz="800" dirty="0">
                <a:latin typeface="Arial" panose="020B0604020202020204" pitchFamily="34" charset="0"/>
                <a:ea typeface="Calibri" panose="020F0502020204030204" pitchFamily="34" charset="0"/>
                <a:cs typeface="Times New Roman" panose="02020603050405020304" pitchFamily="18" charset="0"/>
              </a:rPr>
              <a:t>Most Inspiring Global Goals City 2017</a:t>
            </a:r>
          </a:p>
        </p:txBody>
      </p:sp>
      <p:sp>
        <p:nvSpPr>
          <p:cNvPr id="2" name="Titel 1"/>
          <p:cNvSpPr>
            <a:spLocks noGrp="1"/>
          </p:cNvSpPr>
          <p:nvPr>
            <p:ph type="title"/>
          </p:nvPr>
        </p:nvSpPr>
        <p:spPr>
          <a:xfrm>
            <a:off x="1919536" y="255588"/>
            <a:ext cx="8291264" cy="1143000"/>
          </a:xfrm>
        </p:spPr>
        <p:txBody>
          <a:bodyPr>
            <a:normAutofit/>
          </a:bodyPr>
          <a:lstStyle/>
          <a:p>
            <a:pPr algn="l"/>
            <a:r>
              <a:rPr lang="en-US" sz="3600" dirty="0">
                <a:solidFill>
                  <a:srgbClr val="008000"/>
                </a:solidFill>
                <a:cs typeface="Arial Nova Light" panose="020B0304020202020204" pitchFamily="34" charset="0"/>
              </a:rPr>
              <a:t>The green unless </a:t>
            </a:r>
            <a:r>
              <a:rPr lang="en-US" sz="3600" dirty="0" err="1">
                <a:solidFill>
                  <a:srgbClr val="008000"/>
                </a:solidFill>
                <a:cs typeface="Arial Nova Light" panose="020B0304020202020204" pitchFamily="34" charset="0"/>
              </a:rPr>
              <a:t>priciple</a:t>
            </a:r>
            <a:endParaRPr lang="nl-NL" sz="3600" dirty="0">
              <a:solidFill>
                <a:srgbClr val="008000"/>
              </a:solidFill>
              <a:cs typeface="Arial Nova Light" panose="020B0304020202020204" pitchFamily="34" charset="0"/>
            </a:endParaRPr>
          </a:p>
        </p:txBody>
      </p:sp>
      <p:pic>
        <p:nvPicPr>
          <p:cNvPr id="10" name="Afbeelding 9">
            <a:extLst>
              <a:ext uri="{FF2B5EF4-FFF2-40B4-BE49-F238E27FC236}">
                <a16:creationId xmlns:a16="http://schemas.microsoft.com/office/drawing/2014/main" id="{813439AA-35CD-1B0A-660C-0AC8EFE4F507}"/>
              </a:ext>
            </a:extLst>
          </p:cNvPr>
          <p:cNvPicPr>
            <a:picLocks noChangeAspect="1"/>
          </p:cNvPicPr>
          <p:nvPr/>
        </p:nvPicPr>
        <p:blipFill>
          <a:blip r:embed="rId4"/>
          <a:stretch>
            <a:fillRect/>
          </a:stretch>
        </p:blipFill>
        <p:spPr>
          <a:xfrm>
            <a:off x="5259271" y="4118118"/>
            <a:ext cx="5013193" cy="2484294"/>
          </a:xfrm>
          <a:prstGeom prst="rect">
            <a:avLst/>
          </a:prstGeom>
        </p:spPr>
      </p:pic>
    </p:spTree>
    <p:extLst>
      <p:ext uri="{BB962C8B-B14F-4D97-AF65-F5344CB8AC3E}">
        <p14:creationId xmlns:p14="http://schemas.microsoft.com/office/powerpoint/2010/main" val="52711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B876986-932E-4602-8F42-11288BB69DDF}"/>
              </a:ext>
            </a:extLst>
          </p:cNvPr>
          <p:cNvSpPr/>
          <p:nvPr/>
        </p:nvSpPr>
        <p:spPr>
          <a:xfrm>
            <a:off x="119336" y="6021288"/>
            <a:ext cx="1368152"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E41FADF4-895C-4BA0-8472-26F1438430FC}"/>
              </a:ext>
            </a:extLst>
          </p:cNvPr>
          <p:cNvSpPr>
            <a:spLocks noGrp="1"/>
          </p:cNvSpPr>
          <p:nvPr>
            <p:ph type="title"/>
          </p:nvPr>
        </p:nvSpPr>
        <p:spPr/>
        <p:txBody>
          <a:bodyPr>
            <a:normAutofit/>
          </a:bodyPr>
          <a:lstStyle/>
          <a:p>
            <a:r>
              <a:rPr lang="nl-NL" sz="3600" dirty="0" err="1">
                <a:solidFill>
                  <a:srgbClr val="008000"/>
                </a:solidFill>
                <a:latin typeface="Helvetica Neue" panose="02000503000000020004"/>
              </a:rPr>
              <a:t>Greening</a:t>
            </a:r>
            <a:r>
              <a:rPr lang="nl-NL" sz="3600" dirty="0">
                <a:solidFill>
                  <a:srgbClr val="008000"/>
                </a:solidFill>
                <a:latin typeface="Helvetica Neue" panose="02000503000000020004"/>
              </a:rPr>
              <a:t> </a:t>
            </a:r>
            <a:r>
              <a:rPr lang="nl-NL" sz="3600" dirty="0" err="1">
                <a:solidFill>
                  <a:srgbClr val="008000"/>
                </a:solidFill>
                <a:latin typeface="Helvetica Neue" panose="02000503000000020004"/>
              </a:rPr>
              <a:t>our</a:t>
            </a:r>
            <a:r>
              <a:rPr lang="nl-NL" sz="3600" dirty="0">
                <a:solidFill>
                  <a:srgbClr val="008000"/>
                </a:solidFill>
                <a:latin typeface="Helvetica Neue" panose="02000503000000020004"/>
              </a:rPr>
              <a:t> </a:t>
            </a:r>
            <a:r>
              <a:rPr lang="nl-NL" sz="3600" dirty="0" err="1">
                <a:solidFill>
                  <a:srgbClr val="008000"/>
                </a:solidFill>
                <a:latin typeface="Helvetica Neue" panose="02000503000000020004"/>
              </a:rPr>
              <a:t>city</a:t>
            </a:r>
            <a:r>
              <a:rPr lang="nl-NL" sz="3600" dirty="0">
                <a:solidFill>
                  <a:srgbClr val="008000"/>
                </a:solidFill>
                <a:latin typeface="Helvetica Neue" panose="02000503000000020004"/>
              </a:rPr>
              <a:t> at different levels</a:t>
            </a:r>
          </a:p>
        </p:txBody>
      </p:sp>
      <p:pic>
        <p:nvPicPr>
          <p:cNvPr id="8" name="Afbeelding 7">
            <a:extLst>
              <a:ext uri="{FF2B5EF4-FFF2-40B4-BE49-F238E27FC236}">
                <a16:creationId xmlns:a16="http://schemas.microsoft.com/office/drawing/2014/main" id="{7D5A28C6-FD62-4B38-8E08-8D93EFF27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7912" y="4664578"/>
            <a:ext cx="2144268" cy="1751076"/>
          </a:xfrm>
          <a:prstGeom prst="rect">
            <a:avLst/>
          </a:prstGeom>
        </p:spPr>
      </p:pic>
      <p:pic>
        <p:nvPicPr>
          <p:cNvPr id="10" name="Afbeelding 9" descr="Afbeelding met kaart&#10;&#10;Automatisch gegenereerde beschrijving">
            <a:extLst>
              <a:ext uri="{FF2B5EF4-FFF2-40B4-BE49-F238E27FC236}">
                <a16:creationId xmlns:a16="http://schemas.microsoft.com/office/drawing/2014/main" id="{04839D47-748A-440E-A692-F796A86EBC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1211" y="4664578"/>
            <a:ext cx="2144268" cy="1751076"/>
          </a:xfrm>
          <a:prstGeom prst="rect">
            <a:avLst/>
          </a:prstGeom>
        </p:spPr>
      </p:pic>
      <p:pic>
        <p:nvPicPr>
          <p:cNvPr id="12" name="Afbeelding 11" descr="Afbeelding met kaart&#10;&#10;Automatisch gegenereerde beschrijving">
            <a:extLst>
              <a:ext uri="{FF2B5EF4-FFF2-40B4-BE49-F238E27FC236}">
                <a16:creationId xmlns:a16="http://schemas.microsoft.com/office/drawing/2014/main" id="{26A73F72-9D73-4F60-905B-6A77367EC7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30" y="4664578"/>
            <a:ext cx="2144268" cy="1751076"/>
          </a:xfrm>
          <a:prstGeom prst="rect">
            <a:avLst/>
          </a:prstGeom>
        </p:spPr>
      </p:pic>
      <p:pic>
        <p:nvPicPr>
          <p:cNvPr id="14" name="Afbeelding 13">
            <a:extLst>
              <a:ext uri="{FF2B5EF4-FFF2-40B4-BE49-F238E27FC236}">
                <a16:creationId xmlns:a16="http://schemas.microsoft.com/office/drawing/2014/main" id="{360A08CB-29C5-4775-9B43-46958EAA5B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63230" y="4666963"/>
            <a:ext cx="2144268" cy="1751076"/>
          </a:xfrm>
          <a:prstGeom prst="rect">
            <a:avLst/>
          </a:prstGeom>
        </p:spPr>
      </p:pic>
      <p:pic>
        <p:nvPicPr>
          <p:cNvPr id="16" name="Afbeelding 15">
            <a:extLst>
              <a:ext uri="{FF2B5EF4-FFF2-40B4-BE49-F238E27FC236}">
                <a16:creationId xmlns:a16="http://schemas.microsoft.com/office/drawing/2014/main" id="{FAE5833B-46EA-4DDB-BD0D-C49A7D880B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0571" y="4664578"/>
            <a:ext cx="2144268" cy="1751076"/>
          </a:xfrm>
          <a:prstGeom prst="rect">
            <a:avLst/>
          </a:prstGeom>
        </p:spPr>
      </p:pic>
      <p:pic>
        <p:nvPicPr>
          <p:cNvPr id="21" name="Afbeelding 20">
            <a:extLst>
              <a:ext uri="{FF2B5EF4-FFF2-40B4-BE49-F238E27FC236}">
                <a16:creationId xmlns:a16="http://schemas.microsoft.com/office/drawing/2014/main" id="{446FF2A5-5AF8-4DCF-ABC2-449F129BC0D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3352" y="1412776"/>
            <a:ext cx="11589601" cy="3168352"/>
          </a:xfrm>
          <a:prstGeom prst="rect">
            <a:avLst/>
          </a:prstGeom>
        </p:spPr>
      </p:pic>
    </p:spTree>
    <p:extLst>
      <p:ext uri="{BB962C8B-B14F-4D97-AF65-F5344CB8AC3E}">
        <p14:creationId xmlns:p14="http://schemas.microsoft.com/office/powerpoint/2010/main" val="1392796161"/>
      </p:ext>
    </p:extLst>
  </p:cSld>
  <p:clrMapOvr>
    <a:masterClrMapping/>
  </p:clrMapOvr>
</p:sld>
</file>

<file path=ppt/theme/theme1.xml><?xml version="1.0" encoding="utf-8"?>
<a:theme xmlns:a="http://schemas.openxmlformats.org/drawingml/2006/main" name="Kantoorthema">
  <a:themeElements>
    <a:clrScheme name="Gemeente Utrecht">
      <a:dk1>
        <a:sysClr val="windowText" lastClr="000000"/>
      </a:dk1>
      <a:lt1>
        <a:sysClr val="window" lastClr="FFFFFF"/>
      </a:lt1>
      <a:dk2>
        <a:srgbClr val="7F7F7F"/>
      </a:dk2>
      <a:lt2>
        <a:srgbClr val="E7E6E6"/>
      </a:lt2>
      <a:accent1>
        <a:srgbClr val="CC0000"/>
      </a:accent1>
      <a:accent2>
        <a:srgbClr val="FFB70B"/>
      </a:accent2>
      <a:accent3>
        <a:srgbClr val="006DFF"/>
      </a:accent3>
      <a:accent4>
        <a:srgbClr val="FFC000"/>
      </a:accent4>
      <a:accent5>
        <a:srgbClr val="75757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75000"/>
          </a:srgb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fontScale="32500" lnSpcReduction="20000"/>
      </a:bodyPr>
      <a:lstStyle>
        <a:defPPr algn="l">
          <a:defRPr dirty="0" smtClean="0"/>
        </a:defPPr>
      </a:lstStyle>
    </a:txDef>
  </a:objectDefaults>
  <a:extraClrSchemeLst/>
  <a:extLst>
    <a:ext uri="{05A4C25C-085E-4340-85A3-A5531E510DB2}">
      <thm15:themeFamily xmlns:thm15="http://schemas.microsoft.com/office/thememl/2012/main" name="PP-GU-new  -  Alleen-lezen" id="{CE5F2A7C-68F3-4535-A802-27E07E7F7CA2}" vid="{FDE71D26-C596-44FA-BFDD-478EE8709F7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F951829FF23488B2BD551EB4A967C" ma:contentTypeVersion="11" ma:contentTypeDescription="Een nieuw document maken." ma:contentTypeScope="" ma:versionID="06b15737372bd8c04f5e7445db2ffce5">
  <xsd:schema xmlns:xsd="http://www.w3.org/2001/XMLSchema" xmlns:xs="http://www.w3.org/2001/XMLSchema" xmlns:p="http://schemas.microsoft.com/office/2006/metadata/properties" xmlns:ns2="f5644c23-2c87-4794-82a5-a26b1ca17c34" xmlns:ns3="57d7be6d-7ec9-4a36-8087-e9d9d2c69201" targetNamespace="http://schemas.microsoft.com/office/2006/metadata/properties" ma:root="true" ma:fieldsID="e18181eda04d738f0b1cb72391ab222c" ns2:_="" ns3:_="">
    <xsd:import namespace="f5644c23-2c87-4794-82a5-a26b1ca17c34"/>
    <xsd:import namespace="57d7be6d-7ec9-4a36-8087-e9d9d2c692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644c23-2c87-4794-82a5-a26b1ca17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d7be6d-7ec9-4a36-8087-e9d9d2c6920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D71295-6141-4580-A90D-F5EF28DE8C39}">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57d7be6d-7ec9-4a36-8087-e9d9d2c69201"/>
    <ds:schemaRef ds:uri="f5644c23-2c87-4794-82a5-a26b1ca17c34"/>
    <ds:schemaRef ds:uri="http://www.w3.org/XML/1998/namespace"/>
  </ds:schemaRefs>
</ds:datastoreItem>
</file>

<file path=customXml/itemProps2.xml><?xml version="1.0" encoding="utf-8"?>
<ds:datastoreItem xmlns:ds="http://schemas.openxmlformats.org/officeDocument/2006/customXml" ds:itemID="{8DC7C2D9-AF00-4152-91D4-E7AE442EA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644c23-2c87-4794-82a5-a26b1ca17c34"/>
    <ds:schemaRef ds:uri="57d7be6d-7ec9-4a36-8087-e9d9d2c692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8CA355-5CE3-40B0-A4F4-B6E5B62DD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2340</TotalTime>
  <Words>3190</Words>
  <Application>Microsoft Office PowerPoint</Application>
  <PresentationFormat>Breedbeeld</PresentationFormat>
  <Paragraphs>237</Paragraphs>
  <Slides>25</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25</vt:i4>
      </vt:variant>
    </vt:vector>
  </HeadingPairs>
  <TitlesOfParts>
    <vt:vector size="33" baseType="lpstr">
      <vt:lpstr>Arial</vt:lpstr>
      <vt:lpstr>Calibri</vt:lpstr>
      <vt:lpstr>Calibri Light</vt:lpstr>
      <vt:lpstr>Helvetica Neue</vt:lpstr>
      <vt:lpstr>Lucida Sans</vt:lpstr>
      <vt:lpstr>Times New Roman</vt:lpstr>
      <vt:lpstr>Utrecht Grotesk</vt:lpstr>
      <vt:lpstr>Kantoorthema</vt:lpstr>
      <vt:lpstr>Utrecht: Growing fast but still remaining green</vt:lpstr>
      <vt:lpstr>PowerPoint-presentatie</vt:lpstr>
      <vt:lpstr>Healthy urban living for all</vt:lpstr>
      <vt:lpstr>Utrecht 2040 New Spatial strategy</vt:lpstr>
      <vt:lpstr>Connecting ambitions  </vt:lpstr>
      <vt:lpstr>Utrecht barcode</vt:lpstr>
      <vt:lpstr>PowerPoint-presentatie</vt:lpstr>
      <vt:lpstr>The green unless priciple</vt:lpstr>
      <vt:lpstr>Greening our city at different levels</vt:lpstr>
      <vt:lpstr>PowerPoint-presentatie</vt:lpstr>
      <vt:lpstr>Complete redesign, more allure in the city</vt:lpstr>
      <vt:lpstr>PowerPoint-presentatie</vt:lpstr>
      <vt:lpstr>PowerPoint-presentatie</vt:lpstr>
      <vt:lpstr>Icoonproject: Singelpark incl Moreelse parken</vt:lpstr>
      <vt:lpstr>Icoonproject Park Groot Transwijk</vt:lpstr>
      <vt:lpstr>PowerPoint-presentatie</vt:lpstr>
      <vt:lpstr>Merwedekanaalzone: Green, compact and connected </vt:lpstr>
      <vt:lpstr>PowerPoint-presentatie</vt:lpstr>
      <vt:lpstr>PowerPoint-presentatie</vt:lpstr>
      <vt:lpstr>Dafne Schippers bridge </vt:lpstr>
      <vt:lpstr>PowerPoint-presentatie</vt:lpstr>
      <vt:lpstr>Vecht-scheg/Oud Zuilen</vt:lpstr>
      <vt:lpstr>Scenario 5: Green around the city, Icoonproject Groot Amelisweerd</vt:lpstr>
      <vt:lpstr>PowerPoint-presentatie</vt:lpstr>
      <vt:lpstr>     Making the city a healthy ecosystem with happy citizens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Groene schaalsprong</dc:title>
  <dc:creator>Kuin, Arienne</dc:creator>
  <cp:lastModifiedBy>Jeroen Schenkels</cp:lastModifiedBy>
  <cp:revision>158</cp:revision>
  <cp:lastPrinted>2022-11-05T15:19:41Z</cp:lastPrinted>
  <dcterms:created xsi:type="dcterms:W3CDTF">2021-08-23T16:47:56Z</dcterms:created>
  <dcterms:modified xsi:type="dcterms:W3CDTF">2023-04-14T14:24:36Z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0x010100FEBF951829FF23488B2BD551EB4A967C</vt:lpwstr>
  </property>
</Properties>
</file>